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3.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4.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5.xml" ContentType="application/vnd.openxmlformats-officedocument.presentationml.notesSlide+xml"/>
  <Override PartName="/ppt/charts/chart6.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charts/chart7.xml" ContentType="application/vnd.openxmlformats-officedocument.drawingml.chart+xml"/>
  <Override PartName="/ppt/theme/themeOverride6.xml" ContentType="application/vnd.openxmlformats-officedocument.themeOverride+xml"/>
  <Override PartName="/ppt/charts/chart8.xml" ContentType="application/vnd.openxmlformats-officedocument.drawingml.chart+xml"/>
  <Override PartName="/ppt/theme/themeOverride7.xml" ContentType="application/vnd.openxmlformats-officedocument.themeOverride+xml"/>
  <Override PartName="/ppt/notesSlides/notesSlide7.xml" ContentType="application/vnd.openxmlformats-officedocument.presentationml.notesSlide+xml"/>
  <Override PartName="/ppt/charts/chart9.xml" ContentType="application/vnd.openxmlformats-officedocument.drawingml.chart+xml"/>
  <Override PartName="/ppt/theme/themeOverride8.xml" ContentType="application/vnd.openxmlformats-officedocument.themeOverride+xml"/>
  <Override PartName="/ppt/charts/chart10.xml" ContentType="application/vnd.openxmlformats-officedocument.drawingml.chart+xml"/>
  <Override PartName="/ppt/theme/themeOverride9.xml" ContentType="application/vnd.openxmlformats-officedocument.themeOverride+xml"/>
  <Override PartName="/ppt/notesSlides/notesSlide8.xml" ContentType="application/vnd.openxmlformats-officedocument.presentationml.notesSlide+xml"/>
  <Override PartName="/ppt/charts/chart11.xml" ContentType="application/vnd.openxmlformats-officedocument.drawingml.chart+xml"/>
  <Override PartName="/ppt/theme/themeOverride10.xml" ContentType="application/vnd.openxmlformats-officedocument.themeOverride+xml"/>
  <Override PartName="/ppt/charts/chart12.xml" ContentType="application/vnd.openxmlformats-officedocument.drawingml.chart+xml"/>
  <Override PartName="/ppt/theme/themeOverride11.xml" ContentType="application/vnd.openxmlformats-officedocument.themeOverride+xml"/>
  <Override PartName="/ppt/notesSlides/notesSlide9.xml" ContentType="application/vnd.openxmlformats-officedocument.presentationml.notesSlide+xml"/>
  <Override PartName="/ppt/charts/chart13.xml" ContentType="application/vnd.openxmlformats-officedocument.drawingml.chart+xml"/>
  <Override PartName="/ppt/notesSlides/notesSlide10.xml" ContentType="application/vnd.openxmlformats-officedocument.presentationml.notesSlide+xml"/>
  <Override PartName="/ppt/charts/chart14.xml" ContentType="application/vnd.openxmlformats-officedocument.drawingml.chart+xml"/>
  <Override PartName="/ppt/theme/themeOverride12.xml" ContentType="application/vnd.openxmlformats-officedocument.themeOverride+xml"/>
  <Override PartName="/ppt/charts/chart15.xml" ContentType="application/vnd.openxmlformats-officedocument.drawingml.chart+xml"/>
  <Override PartName="/ppt/theme/themeOverride13.xml" ContentType="application/vnd.openxmlformats-officedocument.themeOverride+xml"/>
  <Override PartName="/ppt/notesSlides/notesSlide11.xml" ContentType="application/vnd.openxmlformats-officedocument.presentationml.notesSlide+xml"/>
  <Override PartName="/ppt/charts/chart16.xml" ContentType="application/vnd.openxmlformats-officedocument.drawingml.chart+xml"/>
  <Override PartName="/ppt/charts/chart17.xml" ContentType="application/vnd.openxmlformats-officedocument.drawingml.chart+xml"/>
  <Override PartName="/ppt/theme/themeOverride14.xml" ContentType="application/vnd.openxmlformats-officedocument.themeOverride+xml"/>
  <Override PartName="/ppt/drawings/drawing2.xml" ContentType="application/vnd.openxmlformats-officedocument.drawingml.chartshapes+xml"/>
  <Override PartName="/ppt/notesSlides/notesSlide12.xml" ContentType="application/vnd.openxmlformats-officedocument.presentationml.notesSlide+xml"/>
  <Override PartName="/ppt/charts/chart18.xml" ContentType="application/vnd.openxmlformats-officedocument.drawingml.chart+xml"/>
  <Override PartName="/ppt/theme/themeOverride15.xml" ContentType="application/vnd.openxmlformats-officedocument.themeOverride+xml"/>
  <Override PartName="/ppt/notesSlides/notesSlide13.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theme/themeOverride16.xml" ContentType="application/vnd.openxmlformats-officedocument.themeOverr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2.xml" ContentType="application/vnd.openxmlformats-officedocument.drawingml.chart+xml"/>
  <Override PartName="/ppt/charts/chart23.xml" ContentType="application/vnd.openxmlformats-officedocument.drawingml.chart+xml"/>
  <Override PartName="/ppt/theme/themeOverride17.xml" ContentType="application/vnd.openxmlformats-officedocument.themeOverride+xml"/>
  <Override PartName="/ppt/notesSlides/notesSlide15.xml" ContentType="application/vnd.openxmlformats-officedocument.presentationml.notesSlide+xml"/>
  <Override PartName="/ppt/charts/chart24.xml" ContentType="application/vnd.openxmlformats-officedocument.drawingml.chart+xml"/>
  <Override PartName="/ppt/theme/themeOverride18.xml" ContentType="application/vnd.openxmlformats-officedocument.themeOverride+xml"/>
  <Override PartName="/ppt/notesSlides/notesSlide16.xml" ContentType="application/vnd.openxmlformats-officedocument.presentationml.notesSlide+xml"/>
  <Override PartName="/ppt/charts/chart25.xml" ContentType="application/vnd.openxmlformats-officedocument.drawingml.chart+xml"/>
  <Override PartName="/ppt/theme/themeOverride19.xml" ContentType="application/vnd.openxmlformats-officedocument.themeOverride+xml"/>
  <Override PartName="/ppt/charts/chart26.xml" ContentType="application/vnd.openxmlformats-officedocument.drawingml.chart+xml"/>
  <Override PartName="/ppt/theme/themeOverride20.xml" ContentType="application/vnd.openxmlformats-officedocument.themeOverride+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 id="2147483848" r:id="rId2"/>
  </p:sldMasterIdLst>
  <p:notesMasterIdLst>
    <p:notesMasterId r:id="rId30"/>
  </p:notesMasterIdLst>
  <p:handoutMasterIdLst>
    <p:handoutMasterId r:id="rId31"/>
  </p:handoutMasterIdLst>
  <p:sldIdLst>
    <p:sldId id="551" r:id="rId3"/>
    <p:sldId id="477" r:id="rId4"/>
    <p:sldId id="272" r:id="rId5"/>
    <p:sldId id="486" r:id="rId6"/>
    <p:sldId id="487" r:id="rId7"/>
    <p:sldId id="273" r:id="rId8"/>
    <p:sldId id="388" r:id="rId9"/>
    <p:sldId id="546" r:id="rId10"/>
    <p:sldId id="536" r:id="rId11"/>
    <p:sldId id="492" r:id="rId12"/>
    <p:sldId id="493" r:id="rId13"/>
    <p:sldId id="284" r:id="rId14"/>
    <p:sldId id="294" r:id="rId15"/>
    <p:sldId id="529" r:id="rId16"/>
    <p:sldId id="462" r:id="rId17"/>
    <p:sldId id="498" r:id="rId18"/>
    <p:sldId id="504" r:id="rId19"/>
    <p:sldId id="531" r:id="rId20"/>
    <p:sldId id="530" r:id="rId21"/>
    <p:sldId id="505" r:id="rId22"/>
    <p:sldId id="548" r:id="rId23"/>
    <p:sldId id="547" r:id="rId24"/>
    <p:sldId id="544" r:id="rId25"/>
    <p:sldId id="542" r:id="rId26"/>
    <p:sldId id="549" r:id="rId27"/>
    <p:sldId id="550" r:id="rId28"/>
    <p:sldId id="552" r:id="rId2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ie" initials="J" lastIdx="0" clrIdx="0"/>
  <p:cmAuthor id="1" name="Francesca Ward" initials="FW"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DAA600"/>
    <a:srgbClr val="F7DDDF"/>
    <a:srgbClr val="F2CACD"/>
    <a:srgbClr val="F8E4E5"/>
    <a:srgbClr val="EFBFC2"/>
    <a:srgbClr val="FFC000"/>
    <a:srgbClr val="00B050"/>
    <a:srgbClr val="BF2F38"/>
    <a:srgbClr val="C412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07" autoAdjust="0"/>
    <p:restoredTop sz="87592" autoAdjust="0"/>
  </p:normalViewPr>
  <p:slideViewPr>
    <p:cSldViewPr>
      <p:cViewPr>
        <p:scale>
          <a:sx n="80" d="100"/>
          <a:sy n="80" d="100"/>
        </p:scale>
        <p:origin x="-2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90" d="100"/>
        <a:sy n="190" d="100"/>
      </p:scale>
      <p:origin x="0" y="14160"/>
    </p:cViewPr>
  </p:sorterViewPr>
  <p:notesViewPr>
    <p:cSldViewPr>
      <p:cViewPr varScale="1">
        <p:scale>
          <a:sx n="76" d="100"/>
          <a:sy n="76" d="100"/>
        </p:scale>
        <p:origin x="-216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9.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0.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1.xml"/></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12.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13.xml"/></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17.xlsx"/><Relationship Id="rId1" Type="http://schemas.openxmlformats.org/officeDocument/2006/relationships/themeOverride" Target="../theme/themeOverride14.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18.xlsx"/><Relationship Id="rId1" Type="http://schemas.openxmlformats.org/officeDocument/2006/relationships/themeOverride" Target="../theme/themeOverride15.xml"/></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Excel_Worksheet21.xlsx"/><Relationship Id="rId1" Type="http://schemas.openxmlformats.org/officeDocument/2006/relationships/themeOverride" Target="../theme/themeOverride16.xml"/></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2" Type="http://schemas.openxmlformats.org/officeDocument/2006/relationships/package" Target="../embeddings/Microsoft_Excel_Worksheet23.xlsx"/><Relationship Id="rId1" Type="http://schemas.openxmlformats.org/officeDocument/2006/relationships/themeOverride" Target="../theme/themeOverride17.xml"/></Relationships>
</file>

<file path=ppt/charts/_rels/chart24.xml.rels><?xml version="1.0" encoding="UTF-8" standalone="yes"?>
<Relationships xmlns="http://schemas.openxmlformats.org/package/2006/relationships"><Relationship Id="rId2" Type="http://schemas.openxmlformats.org/officeDocument/2006/relationships/package" Target="../embeddings/Microsoft_Excel_Worksheet24.xlsx"/><Relationship Id="rId1" Type="http://schemas.openxmlformats.org/officeDocument/2006/relationships/themeOverride" Target="../theme/themeOverride18.xml"/></Relationships>
</file>

<file path=ppt/charts/_rels/chart25.xml.rels><?xml version="1.0" encoding="UTF-8" standalone="yes"?>
<Relationships xmlns="http://schemas.openxmlformats.org/package/2006/relationships"><Relationship Id="rId2" Type="http://schemas.openxmlformats.org/officeDocument/2006/relationships/package" Target="../embeddings/Microsoft_Excel_Worksheet25.xlsx"/><Relationship Id="rId1" Type="http://schemas.openxmlformats.org/officeDocument/2006/relationships/themeOverride" Target="../theme/themeOverride19.xml"/></Relationships>
</file>

<file path=ppt/charts/_rels/chart26.xml.rels><?xml version="1.0" encoding="UTF-8" standalone="yes"?>
<Relationships xmlns="http://schemas.openxmlformats.org/package/2006/relationships"><Relationship Id="rId2" Type="http://schemas.openxmlformats.org/officeDocument/2006/relationships/package" Target="../embeddings/Microsoft_Excel_Worksheet26.xlsx"/><Relationship Id="rId1" Type="http://schemas.openxmlformats.org/officeDocument/2006/relationships/themeOverride" Target="../theme/themeOverride20.xml"/></Relationships>
</file>

<file path=ppt/charts/_rels/chart27.xml.rels><?xml version="1.0" encoding="UTF-8" standalone="yes"?>
<Relationships xmlns="http://schemas.openxmlformats.org/package/2006/relationships"><Relationship Id="rId1" Type="http://schemas.openxmlformats.org/officeDocument/2006/relationships/oleObject" Target="file:///\\uksccmfile01\home%20directories$\heather.grisedale\My%20Documents\James%20Walker%20Sync\Customer%20Satisfaction%20Survey%20-TLF\2016%20Survey\Business%20Stream%20Reports\JW%20&amp;%20Co%20collective%202016%20data.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uksccmfile01\home%20directories$\heather.grisedale\My%20Documents\James%20Walker%20Sync\Customer%20Satisfaction%20Survey%20-TLF\2016%20Survey\Business%20Stream%20Reports\JW%20&amp;%20Co%20collective%202016%20data.xlsx" TargetMode="External"/></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6.xlsx"/><Relationship Id="rId1" Type="http://schemas.openxmlformats.org/officeDocument/2006/relationships/image" Target="../media/image4.png"/></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7.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345259615323978"/>
          <c:y val="9.4112779380838271E-2"/>
          <c:w val="0.54393164328902865"/>
          <c:h val="0.88889381752636465"/>
        </c:manualLayout>
      </c:layout>
      <c:barChart>
        <c:barDir val="bar"/>
        <c:grouping val="clustered"/>
        <c:varyColors val="0"/>
        <c:ser>
          <c:idx val="0"/>
          <c:order val="0"/>
          <c:tx>
            <c:strRef>
              <c:f>Sheet1!$C$1</c:f>
              <c:strCache>
                <c:ptCount val="1"/>
                <c:pt idx="0">
                  <c:v>2016</c:v>
                </c:pt>
              </c:strCache>
            </c:strRef>
          </c:tx>
          <c:spPr>
            <a:solidFill>
              <a:srgbClr val="0070C0"/>
            </a:solidFill>
          </c:spPr>
          <c:invertIfNegative val="0"/>
          <c:dLbls>
            <c:numFmt formatCode="#,##0.00" sourceLinked="0"/>
            <c:txPr>
              <a:bodyPr/>
              <a:lstStyle/>
              <a:p>
                <a:pPr>
                  <a:defRPr>
                    <a:solidFill>
                      <a:schemeClr val="bg1"/>
                    </a:solidFill>
                  </a:defRPr>
                </a:pPr>
                <a:endParaRPr lang="en-US"/>
              </a:p>
            </c:txPr>
            <c:dLblPos val="inEnd"/>
            <c:showLegendKey val="0"/>
            <c:showVal val="1"/>
            <c:showCatName val="0"/>
            <c:showSerName val="0"/>
            <c:showPercent val="0"/>
            <c:showBubbleSize val="0"/>
            <c:showLeaderLines val="0"/>
          </c:dLbls>
          <c:cat>
            <c:strRef>
              <c:f>Sheet1!$B$2:$B$26</c:f>
              <c:strCache>
                <c:ptCount val="25"/>
                <c:pt idx="0">
                  <c:v>Product quality</c:v>
                </c:pt>
                <c:pt idx="1">
                  <c:v>Keeping promises &amp; commitments</c:v>
                </c:pt>
                <c:pt idx="2">
                  <c:v>Honesty/openness when things go wrong</c:v>
                </c:pt>
                <c:pt idx="3">
                  <c:v>Product performance</c:v>
                </c:pt>
                <c:pt idx="4">
                  <c:v>Reacting to emergency situations</c:v>
                </c:pt>
                <c:pt idx="5">
                  <c:v>Handling of problems</c:v>
                </c:pt>
                <c:pt idx="6">
                  <c:v>Reliability of delivery</c:v>
                </c:pt>
                <c:pt idx="7">
                  <c:v>Responsiveness of staff</c:v>
                </c:pt>
                <c:pt idx="8">
                  <c:v>Integrity of supplier</c:v>
                </c:pt>
                <c:pt idx="9">
                  <c:v>Expertise of staff</c:v>
                </c:pt>
                <c:pt idx="10">
                  <c:v>Clear points of contact</c:v>
                </c:pt>
                <c:pt idx="11">
                  <c:v>Helpfulness of staff</c:v>
                </c:pt>
                <c:pt idx="12">
                  <c:v>Understanding your business needs</c:v>
                </c:pt>
                <c:pt idx="13">
                  <c:v>Lead time</c:v>
                </c:pt>
                <c:pt idx="14">
                  <c:v>Provision of information on order delivery</c:v>
                </c:pt>
                <c:pt idx="15">
                  <c:v>Value for money</c:v>
                </c:pt>
                <c:pt idx="16">
                  <c:v>Quality Assurance Regimes</c:v>
                </c:pt>
                <c:pt idx="17">
                  <c:v>Quotation</c:v>
                </c:pt>
                <c:pt idx="18">
                  <c:v>Clarity of pricing</c:v>
                </c:pt>
                <c:pt idx="19">
                  <c:v>Ease of ordering</c:v>
                </c:pt>
                <c:pt idx="20">
                  <c:v>Developing a relationship</c:v>
                </c:pt>
                <c:pt idx="21">
                  <c:v>Competitiveness of price</c:v>
                </c:pt>
                <c:pt idx="22">
                  <c:v>Local technical support</c:v>
                </c:pt>
                <c:pt idx="23">
                  <c:v>Pro-activity in cost reduction</c:v>
                </c:pt>
                <c:pt idx="24">
                  <c:v>Packaging &amp; labelling of your products/delivery</c:v>
                </c:pt>
              </c:strCache>
            </c:strRef>
          </c:cat>
          <c:val>
            <c:numRef>
              <c:f>Sheet1!$C$2:$C$26</c:f>
              <c:numCache>
                <c:formatCode>0.00</c:formatCode>
                <c:ptCount val="25"/>
                <c:pt idx="0">
                  <c:v>9.6181818181818173</c:v>
                </c:pt>
                <c:pt idx="1">
                  <c:v>9.5636363636363768</c:v>
                </c:pt>
                <c:pt idx="2">
                  <c:v>9.5212121212120362</c:v>
                </c:pt>
                <c:pt idx="3">
                  <c:v>9.4989898989899846</c:v>
                </c:pt>
                <c:pt idx="4">
                  <c:v>9.4565656565657275</c:v>
                </c:pt>
                <c:pt idx="5">
                  <c:v>9.3676767676767678</c:v>
                </c:pt>
                <c:pt idx="6">
                  <c:v>9.3414141414141412</c:v>
                </c:pt>
                <c:pt idx="7">
                  <c:v>9.2949494949494849</c:v>
                </c:pt>
                <c:pt idx="8">
                  <c:v>9.1595959595960306</c:v>
                </c:pt>
                <c:pt idx="9">
                  <c:v>9.1070707070706689</c:v>
                </c:pt>
                <c:pt idx="10">
                  <c:v>9.0969696969697047</c:v>
                </c:pt>
                <c:pt idx="11">
                  <c:v>9.0666666666667233</c:v>
                </c:pt>
                <c:pt idx="12">
                  <c:v>8.9717171717171684</c:v>
                </c:pt>
                <c:pt idx="13">
                  <c:v>8.9030303030303042</c:v>
                </c:pt>
                <c:pt idx="14">
                  <c:v>8.8747474747474708</c:v>
                </c:pt>
                <c:pt idx="15">
                  <c:v>8.8444444444444468</c:v>
                </c:pt>
                <c:pt idx="16">
                  <c:v>8.8444444444444468</c:v>
                </c:pt>
                <c:pt idx="17">
                  <c:v>8.8141414141414085</c:v>
                </c:pt>
                <c:pt idx="18">
                  <c:v>8.7959595959595944</c:v>
                </c:pt>
                <c:pt idx="19">
                  <c:v>8.6929292929293247</c:v>
                </c:pt>
                <c:pt idx="20">
                  <c:v>8.6646464646464718</c:v>
                </c:pt>
                <c:pt idx="21">
                  <c:v>8.6060606060606073</c:v>
                </c:pt>
                <c:pt idx="22">
                  <c:v>8.5050505050505087</c:v>
                </c:pt>
                <c:pt idx="23">
                  <c:v>8.3696969696970545</c:v>
                </c:pt>
                <c:pt idx="24">
                  <c:v>8.3131313131313096</c:v>
                </c:pt>
              </c:numCache>
            </c:numRef>
          </c:val>
        </c:ser>
        <c:dLbls>
          <c:showLegendKey val="0"/>
          <c:showVal val="0"/>
          <c:showCatName val="0"/>
          <c:showSerName val="0"/>
          <c:showPercent val="0"/>
          <c:showBubbleSize val="0"/>
        </c:dLbls>
        <c:gapWidth val="55"/>
        <c:axId val="99789056"/>
        <c:axId val="99790848"/>
      </c:barChart>
      <c:catAx>
        <c:axId val="99789056"/>
        <c:scaling>
          <c:orientation val="maxMin"/>
        </c:scaling>
        <c:delete val="0"/>
        <c:axPos val="l"/>
        <c:numFmt formatCode="General" sourceLinked="1"/>
        <c:majorTickMark val="out"/>
        <c:minorTickMark val="none"/>
        <c:tickLblPos val="nextTo"/>
        <c:spPr>
          <a:ln>
            <a:noFill/>
          </a:ln>
        </c:spPr>
        <c:crossAx val="99790848"/>
        <c:crosses val="autoZero"/>
        <c:auto val="1"/>
        <c:lblAlgn val="ctr"/>
        <c:lblOffset val="100"/>
        <c:noMultiLvlLbl val="0"/>
      </c:catAx>
      <c:valAx>
        <c:axId val="99790848"/>
        <c:scaling>
          <c:orientation val="minMax"/>
          <c:max val="10"/>
          <c:min val="5"/>
        </c:scaling>
        <c:delete val="0"/>
        <c:axPos val="t"/>
        <c:majorGridlines>
          <c:spPr>
            <a:ln>
              <a:solidFill>
                <a:srgbClr val="FFFFFF">
                  <a:lumMod val="75000"/>
                </a:srgbClr>
              </a:solidFill>
              <a:prstDash val="solid"/>
            </a:ln>
          </c:spPr>
        </c:majorGridlines>
        <c:title>
          <c:tx>
            <c:rich>
              <a:bodyPr/>
              <a:lstStyle/>
              <a:p>
                <a:pPr>
                  <a:defRPr sz="900"/>
                </a:pPr>
                <a:r>
                  <a:rPr lang="en-GB" sz="900" b="1" dirty="0" smtClean="0"/>
                  <a:t>Average importance </a:t>
                </a:r>
                <a:r>
                  <a:rPr lang="en-GB" sz="900" b="1" i="0" u="none" strike="noStrike" baseline="0" dirty="0" smtClean="0"/>
                  <a:t>rating</a:t>
                </a:r>
                <a:endParaRPr lang="en-GB" sz="900" b="1" dirty="0"/>
              </a:p>
            </c:rich>
          </c:tx>
          <c:layout/>
          <c:overlay val="0"/>
        </c:title>
        <c:numFmt formatCode="0" sourceLinked="0"/>
        <c:majorTickMark val="out"/>
        <c:minorTickMark val="none"/>
        <c:tickLblPos val="nextTo"/>
        <c:spPr>
          <a:ln>
            <a:noFill/>
          </a:ln>
        </c:spPr>
        <c:crossAx val="99789056"/>
        <c:crosses val="autoZero"/>
        <c:crossBetween val="between"/>
        <c:majorUnit val="1"/>
        <c:minorUnit val="1"/>
      </c:valAx>
      <c:spPr>
        <a:noFill/>
        <a:ln w="25400">
          <a:noFill/>
        </a:ln>
      </c:spPr>
    </c:plotArea>
    <c:plotVisOnly val="1"/>
    <c:dispBlanksAs val="gap"/>
    <c:showDLblsOverMax val="0"/>
  </c:chart>
  <c:spPr>
    <a:noFill/>
    <a:ln>
      <a:noFill/>
    </a:ln>
  </c:spPr>
  <c:txPr>
    <a:bodyPr/>
    <a:lstStyle/>
    <a:p>
      <a:pPr>
        <a:defRPr sz="1000">
          <a:latin typeface="Century Gothic" pitchFamily="34" charset="0"/>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338810702832148"/>
          <c:y val="0.10368161102218162"/>
          <c:w val="0.7979555693310727"/>
          <c:h val="0.86778415208074811"/>
        </c:manualLayout>
      </c:layout>
      <c:barChart>
        <c:barDir val="bar"/>
        <c:grouping val="clustered"/>
        <c:varyColors val="0"/>
        <c:ser>
          <c:idx val="0"/>
          <c:order val="0"/>
          <c:tx>
            <c:strRef>
              <c:f>Sheet1!$C$1</c:f>
              <c:strCache>
                <c:ptCount val="1"/>
                <c:pt idx="0">
                  <c:v>Series 1</c:v>
                </c:pt>
              </c:strCache>
            </c:strRef>
          </c:tx>
          <c:spPr>
            <a:gradFill rotWithShape="0">
              <a:gsLst>
                <a:gs pos="99000">
                  <a:srgbClr val="BE2A33"/>
                </a:gs>
                <a:gs pos="99000">
                  <a:srgbClr val="00B050"/>
                </a:gs>
                <a:gs pos="1000">
                  <a:srgbClr val="BF2F38"/>
                </a:gs>
                <a:gs pos="1000">
                  <a:srgbClr val="00B050"/>
                </a:gs>
              </a:gsLst>
              <a:lin ang="5400000"/>
            </a:gradFill>
            <a:ln w="12700">
              <a:noFill/>
              <a:prstDash val="solid"/>
            </a:ln>
          </c:spPr>
          <c:invertIfNegative val="1"/>
          <c:dLbls>
            <c:numFmt formatCode="0.0%" sourceLinked="0"/>
            <c:dLblPos val="outEnd"/>
            <c:showLegendKey val="0"/>
            <c:showVal val="1"/>
            <c:showCatName val="0"/>
            <c:showSerName val="0"/>
            <c:showPercent val="0"/>
            <c:showBubbleSize val="0"/>
            <c:showLeaderLines val="0"/>
          </c:dLbls>
          <c:cat>
            <c:numRef>
              <c:f>Sheet1!$B$2:$B$26</c:f>
              <c:numCache>
                <c:formatCode>General</c:formatCode>
                <c:ptCount val="25"/>
              </c:numCache>
            </c:numRef>
          </c:cat>
          <c:val>
            <c:numRef>
              <c:f>Sheet1!$C$2:$C$26</c:f>
              <c:numCache>
                <c:formatCode>0.0%</c:formatCode>
                <c:ptCount val="25"/>
                <c:pt idx="0">
                  <c:v>7.8416491329479948E-2</c:v>
                </c:pt>
                <c:pt idx="1">
                  <c:v>0.15883802127659571</c:v>
                </c:pt>
                <c:pt idx="2">
                  <c:v>2.0288668280871752E-2</c:v>
                </c:pt>
                <c:pt idx="3">
                  <c:v>1.1331331838565021E-2</c:v>
                </c:pt>
                <c:pt idx="4">
                  <c:v>-5.6047684210526451E-2</c:v>
                </c:pt>
                <c:pt idx="5">
                  <c:v>6.1649670329670392E-3</c:v>
                </c:pt>
                <c:pt idx="7">
                  <c:v>-3.9798263681592033E-2</c:v>
                </c:pt>
                <c:pt idx="8">
                  <c:v>-2.9388818565400697E-3</c:v>
                </c:pt>
                <c:pt idx="9">
                  <c:v>-2.3717929336188368E-2</c:v>
                </c:pt>
                <c:pt idx="10">
                  <c:v>-1.5718904761904767E-2</c:v>
                </c:pt>
                <c:pt idx="11">
                  <c:v>-1.7563645093945715E-2</c:v>
                </c:pt>
                <c:pt idx="12">
                  <c:v>-7.0174050632911414E-3</c:v>
                </c:pt>
                <c:pt idx="13">
                  <c:v>-3.9998716356107744E-3</c:v>
                </c:pt>
                <c:pt idx="14">
                  <c:v>-1.8121443935926778E-2</c:v>
                </c:pt>
                <c:pt idx="15">
                  <c:v>-1.4162165898617549E-2</c:v>
                </c:pt>
                <c:pt idx="16">
                  <c:v>-1.6388773784355201E-3</c:v>
                </c:pt>
                <c:pt idx="17">
                  <c:v>-3.2405060851927049E-2</c:v>
                </c:pt>
                <c:pt idx="18">
                  <c:v>-9.4956995708154815E-3</c:v>
                </c:pt>
                <c:pt idx="19">
                  <c:v>-2.3845552845528448E-2</c:v>
                </c:pt>
                <c:pt idx="20">
                  <c:v>-1.793031578947369E-2</c:v>
                </c:pt>
                <c:pt idx="21">
                  <c:v>-1.1844312629399584E-2</c:v>
                </c:pt>
                <c:pt idx="22">
                  <c:v>-1.0887782077393084E-2</c:v>
                </c:pt>
                <c:pt idx="23">
                  <c:v>1.5354545454545447E-3</c:v>
                </c:pt>
                <c:pt idx="24">
                  <c:v>-4.4633509513742134E-3</c:v>
                </c:pt>
              </c:numCache>
            </c:numRef>
          </c:val>
        </c:ser>
        <c:dLbls>
          <c:showLegendKey val="0"/>
          <c:showVal val="0"/>
          <c:showCatName val="0"/>
          <c:showSerName val="0"/>
          <c:showPercent val="0"/>
          <c:showBubbleSize val="0"/>
        </c:dLbls>
        <c:gapWidth val="55"/>
        <c:axId val="120894976"/>
        <c:axId val="120896512"/>
      </c:barChart>
      <c:catAx>
        <c:axId val="120894976"/>
        <c:scaling>
          <c:orientation val="maxMin"/>
        </c:scaling>
        <c:delete val="1"/>
        <c:axPos val="l"/>
        <c:numFmt formatCode="General" sourceLinked="1"/>
        <c:majorTickMark val="out"/>
        <c:minorTickMark val="none"/>
        <c:tickLblPos val="none"/>
        <c:crossAx val="120896512"/>
        <c:crosses val="autoZero"/>
        <c:auto val="1"/>
        <c:lblAlgn val="ctr"/>
        <c:lblOffset val="100"/>
        <c:tickLblSkip val="1"/>
        <c:tickMarkSkip val="1"/>
        <c:noMultiLvlLbl val="0"/>
      </c:catAx>
      <c:valAx>
        <c:axId val="120896512"/>
        <c:scaling>
          <c:orientation val="minMax"/>
          <c:max val="0.2"/>
          <c:min val="-0.1"/>
        </c:scaling>
        <c:delete val="0"/>
        <c:axPos val="t"/>
        <c:majorGridlines>
          <c:spPr>
            <a:ln w="3175">
              <a:solidFill>
                <a:srgbClr val="C0C0C0"/>
              </a:solidFill>
              <a:prstDash val="solid"/>
            </a:ln>
          </c:spPr>
        </c:majorGridlines>
        <c:numFmt formatCode="0%" sourceLinked="0"/>
        <c:majorTickMark val="out"/>
        <c:minorTickMark val="none"/>
        <c:tickLblPos val="nextTo"/>
        <c:spPr>
          <a:ln w="3175">
            <a:noFill/>
            <a:prstDash val="solid"/>
          </a:ln>
        </c:spPr>
        <c:txPr>
          <a:bodyPr rot="0" vert="horz"/>
          <a:lstStyle/>
          <a:p>
            <a:pPr>
              <a:defRPr/>
            </a:pPr>
            <a:endParaRPr lang="en-US"/>
          </a:p>
        </c:txPr>
        <c:crossAx val="120894976"/>
        <c:crosses val="autoZero"/>
        <c:crossBetween val="between"/>
        <c:majorUnit val="0.1"/>
      </c:valAx>
      <c:spPr>
        <a:noFill/>
        <a:ln w="12700">
          <a:no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Century Gothic" pitchFamily="34" charset="0"/>
          <a:ea typeface="Arial"/>
          <a:cs typeface="Arial"/>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7855155001671629"/>
          <c:y val="0.101010873742548"/>
          <c:w val="0.47617435814666681"/>
          <c:h val="0.86012148481439865"/>
        </c:manualLayout>
      </c:layout>
      <c:barChart>
        <c:barDir val="bar"/>
        <c:grouping val="percentStacked"/>
        <c:varyColors val="0"/>
        <c:ser>
          <c:idx val="8"/>
          <c:order val="0"/>
          <c:tx>
            <c:strRef>
              <c:f>Sheet1!$K$1</c:f>
              <c:strCache>
                <c:ptCount val="1"/>
                <c:pt idx="0">
                  <c:v>9</c:v>
                </c:pt>
              </c:strCache>
            </c:strRef>
          </c:tx>
          <c:spPr>
            <a:solidFill>
              <a:srgbClr val="9BBB59"/>
            </a:solidFill>
            <a:ln>
              <a:noFill/>
            </a:ln>
          </c:spPr>
          <c:invertIfNegative val="0"/>
          <c:cat>
            <c:strRef>
              <c:f>Sheet1!$B$2:$B$26</c:f>
              <c:strCache>
                <c:ptCount val="25"/>
                <c:pt idx="0">
                  <c:v>Helpfulness of staff</c:v>
                </c:pt>
                <c:pt idx="1">
                  <c:v>Clear points of contact</c:v>
                </c:pt>
                <c:pt idx="2">
                  <c:v>Responsiveness of staff</c:v>
                </c:pt>
                <c:pt idx="3">
                  <c:v>Ease of ordering</c:v>
                </c:pt>
                <c:pt idx="4">
                  <c:v>Quality Assurance Regimes</c:v>
                </c:pt>
                <c:pt idx="5">
                  <c:v>Integrity of supplier</c:v>
                </c:pt>
                <c:pt idx="6">
                  <c:v>Product performance</c:v>
                </c:pt>
                <c:pt idx="7">
                  <c:v>Expertise of staff</c:v>
                </c:pt>
                <c:pt idx="8">
                  <c:v>Product quality</c:v>
                </c:pt>
                <c:pt idx="9">
                  <c:v>Packaging &amp; labelling of your products/delivery</c:v>
                </c:pt>
                <c:pt idx="10">
                  <c:v>Honesty/openness when things go wrong</c:v>
                </c:pt>
                <c:pt idx="11">
                  <c:v>Reacting to emergency situations</c:v>
                </c:pt>
                <c:pt idx="12">
                  <c:v>Local technical support</c:v>
                </c:pt>
                <c:pt idx="13">
                  <c:v>Developing a relationship</c:v>
                </c:pt>
                <c:pt idx="14">
                  <c:v>Keeping promises &amp; commitments</c:v>
                </c:pt>
                <c:pt idx="15">
                  <c:v>Clarity of pricing</c:v>
                </c:pt>
                <c:pt idx="16">
                  <c:v>Understanding your business needs</c:v>
                </c:pt>
                <c:pt idx="17">
                  <c:v>Quotation</c:v>
                </c:pt>
                <c:pt idx="18">
                  <c:v>Reliability of delivery</c:v>
                </c:pt>
                <c:pt idx="19">
                  <c:v>Provision of information on order delivery</c:v>
                </c:pt>
                <c:pt idx="20">
                  <c:v>Lead time</c:v>
                </c:pt>
                <c:pt idx="21">
                  <c:v>Value for money</c:v>
                </c:pt>
                <c:pt idx="22">
                  <c:v>Handling of problems (94)</c:v>
                </c:pt>
                <c:pt idx="23">
                  <c:v>Competitiveness of price</c:v>
                </c:pt>
                <c:pt idx="24">
                  <c:v>Pro-activity in cost reduction (346)</c:v>
                </c:pt>
              </c:strCache>
            </c:strRef>
          </c:cat>
          <c:val>
            <c:numRef>
              <c:f>Sheet1!$K$2:$K$26</c:f>
              <c:numCache>
                <c:formatCode>0.0%</c:formatCode>
                <c:ptCount val="25"/>
                <c:pt idx="0">
                  <c:v>0.29938900203666141</c:v>
                </c:pt>
                <c:pt idx="1">
                  <c:v>0.24390243902439177</c:v>
                </c:pt>
                <c:pt idx="2">
                  <c:v>0.29614604462474647</c:v>
                </c:pt>
                <c:pt idx="3">
                  <c:v>0.29828326180257692</c:v>
                </c:pt>
                <c:pt idx="4">
                  <c:v>0.27631578947368568</c:v>
                </c:pt>
                <c:pt idx="5">
                  <c:v>0.28329809725158561</c:v>
                </c:pt>
                <c:pt idx="6">
                  <c:v>0.27500000000000002</c:v>
                </c:pt>
                <c:pt idx="7">
                  <c:v>0.265010351966875</c:v>
                </c:pt>
                <c:pt idx="8">
                  <c:v>0.27061310782241038</c:v>
                </c:pt>
                <c:pt idx="9">
                  <c:v>0.26728110599078342</c:v>
                </c:pt>
                <c:pt idx="10">
                  <c:v>0.27002288329519641</c:v>
                </c:pt>
                <c:pt idx="11">
                  <c:v>0.26368159203980257</c:v>
                </c:pt>
                <c:pt idx="12">
                  <c:v>0.23310023310023384</c:v>
                </c:pt>
                <c:pt idx="13">
                  <c:v>0.24430641821946233</c:v>
                </c:pt>
                <c:pt idx="14">
                  <c:v>0.2774327122153209</c:v>
                </c:pt>
                <c:pt idx="15">
                  <c:v>0.25738396624472776</c:v>
                </c:pt>
                <c:pt idx="16">
                  <c:v>0.29436325678496938</c:v>
                </c:pt>
                <c:pt idx="17">
                  <c:v>0.25316455696202533</c:v>
                </c:pt>
                <c:pt idx="18">
                  <c:v>0.22483940042826617</c:v>
                </c:pt>
                <c:pt idx="19">
                  <c:v>0.18681318681318768</c:v>
                </c:pt>
                <c:pt idx="20">
                  <c:v>0.16210526315789536</c:v>
                </c:pt>
                <c:pt idx="21">
                  <c:v>0.15695067264573992</c:v>
                </c:pt>
                <c:pt idx="22">
                  <c:v>0.14893617021276667</c:v>
                </c:pt>
                <c:pt idx="23">
                  <c:v>0.11622276029055727</c:v>
                </c:pt>
                <c:pt idx="24">
                  <c:v>0.10115606936416185</c:v>
                </c:pt>
              </c:numCache>
            </c:numRef>
          </c:val>
        </c:ser>
        <c:ser>
          <c:idx val="9"/>
          <c:order val="1"/>
          <c:tx>
            <c:strRef>
              <c:f>Sheet1!$L$1</c:f>
              <c:strCache>
                <c:ptCount val="1"/>
                <c:pt idx="0">
                  <c:v>10</c:v>
                </c:pt>
              </c:strCache>
            </c:strRef>
          </c:tx>
          <c:spPr>
            <a:solidFill>
              <a:srgbClr val="9BBB59">
                <a:lumMod val="75000"/>
              </a:srgbClr>
            </a:solidFill>
            <a:ln>
              <a:noFill/>
            </a:ln>
          </c:spPr>
          <c:invertIfNegative val="0"/>
          <c:cat>
            <c:strRef>
              <c:f>Sheet1!$B$2:$B$26</c:f>
              <c:strCache>
                <c:ptCount val="25"/>
                <c:pt idx="0">
                  <c:v>Helpfulness of staff</c:v>
                </c:pt>
                <c:pt idx="1">
                  <c:v>Clear points of contact</c:v>
                </c:pt>
                <c:pt idx="2">
                  <c:v>Responsiveness of staff</c:v>
                </c:pt>
                <c:pt idx="3">
                  <c:v>Ease of ordering</c:v>
                </c:pt>
                <c:pt idx="4">
                  <c:v>Quality Assurance Regimes</c:v>
                </c:pt>
                <c:pt idx="5">
                  <c:v>Integrity of supplier</c:v>
                </c:pt>
                <c:pt idx="6">
                  <c:v>Product performance</c:v>
                </c:pt>
                <c:pt idx="7">
                  <c:v>Expertise of staff</c:v>
                </c:pt>
                <c:pt idx="8">
                  <c:v>Product quality</c:v>
                </c:pt>
                <c:pt idx="9">
                  <c:v>Packaging &amp; labelling of your products/delivery</c:v>
                </c:pt>
                <c:pt idx="10">
                  <c:v>Honesty/openness when things go wrong</c:v>
                </c:pt>
                <c:pt idx="11">
                  <c:v>Reacting to emergency situations</c:v>
                </c:pt>
                <c:pt idx="12">
                  <c:v>Local technical support</c:v>
                </c:pt>
                <c:pt idx="13">
                  <c:v>Developing a relationship</c:v>
                </c:pt>
                <c:pt idx="14">
                  <c:v>Keeping promises &amp; commitments</c:v>
                </c:pt>
                <c:pt idx="15">
                  <c:v>Clarity of pricing</c:v>
                </c:pt>
                <c:pt idx="16">
                  <c:v>Understanding your business needs</c:v>
                </c:pt>
                <c:pt idx="17">
                  <c:v>Quotation</c:v>
                </c:pt>
                <c:pt idx="18">
                  <c:v>Reliability of delivery</c:v>
                </c:pt>
                <c:pt idx="19">
                  <c:v>Provision of information on order delivery</c:v>
                </c:pt>
                <c:pt idx="20">
                  <c:v>Lead time</c:v>
                </c:pt>
                <c:pt idx="21">
                  <c:v>Value for money</c:v>
                </c:pt>
                <c:pt idx="22">
                  <c:v>Handling of problems (94)</c:v>
                </c:pt>
                <c:pt idx="23">
                  <c:v>Competitiveness of price</c:v>
                </c:pt>
                <c:pt idx="24">
                  <c:v>Pro-activity in cost reduction (346)</c:v>
                </c:pt>
              </c:strCache>
            </c:strRef>
          </c:cat>
          <c:val>
            <c:numRef>
              <c:f>Sheet1!$L$2:$L$26</c:f>
              <c:numCache>
                <c:formatCode>0.0%</c:formatCode>
                <c:ptCount val="25"/>
                <c:pt idx="0">
                  <c:v>0.36252545824847282</c:v>
                </c:pt>
                <c:pt idx="1">
                  <c:v>0.36788617886179065</c:v>
                </c:pt>
                <c:pt idx="2">
                  <c:v>0.29411764705882382</c:v>
                </c:pt>
                <c:pt idx="3">
                  <c:v>0.29184549356223188</c:v>
                </c:pt>
                <c:pt idx="4">
                  <c:v>0.31052631578947726</c:v>
                </c:pt>
                <c:pt idx="5">
                  <c:v>0.30232558139535243</c:v>
                </c:pt>
                <c:pt idx="6">
                  <c:v>0.30454545454545456</c:v>
                </c:pt>
                <c:pt idx="7">
                  <c:v>0.31262939958592267</c:v>
                </c:pt>
                <c:pt idx="8">
                  <c:v>0.30443974630021142</c:v>
                </c:pt>
                <c:pt idx="9">
                  <c:v>0.29493087557603687</c:v>
                </c:pt>
                <c:pt idx="10">
                  <c:v>0.28146453089245077</c:v>
                </c:pt>
                <c:pt idx="11">
                  <c:v>0.28109452736318408</c:v>
                </c:pt>
                <c:pt idx="12">
                  <c:v>0.29836829836830014</c:v>
                </c:pt>
                <c:pt idx="13">
                  <c:v>0.28157349896480555</c:v>
                </c:pt>
                <c:pt idx="14">
                  <c:v>0.24016563146997941</c:v>
                </c:pt>
                <c:pt idx="15">
                  <c:v>0.25738396624472776</c:v>
                </c:pt>
                <c:pt idx="16">
                  <c:v>0.21711899791231806</c:v>
                </c:pt>
                <c:pt idx="17">
                  <c:v>0.25316455696202533</c:v>
                </c:pt>
                <c:pt idx="18">
                  <c:v>0.24197002141327623</c:v>
                </c:pt>
                <c:pt idx="19">
                  <c:v>0.23296703296703419</c:v>
                </c:pt>
                <c:pt idx="20">
                  <c:v>0.13894736842105349</c:v>
                </c:pt>
                <c:pt idx="21">
                  <c:v>0.10986547085201828</c:v>
                </c:pt>
                <c:pt idx="22">
                  <c:v>0.10638297872340426</c:v>
                </c:pt>
                <c:pt idx="23">
                  <c:v>9.2009685230024188E-2</c:v>
                </c:pt>
                <c:pt idx="24">
                  <c:v>7.5144508670520235E-2</c:v>
                </c:pt>
              </c:numCache>
            </c:numRef>
          </c:val>
        </c:ser>
        <c:ser>
          <c:idx val="7"/>
          <c:order val="2"/>
          <c:tx>
            <c:strRef>
              <c:f>Sheet1!$J$1</c:f>
              <c:strCache>
                <c:ptCount val="1"/>
                <c:pt idx="0">
                  <c:v>8</c:v>
                </c:pt>
              </c:strCache>
            </c:strRef>
          </c:tx>
          <c:spPr>
            <a:noFill/>
            <a:ln>
              <a:noFill/>
            </a:ln>
          </c:spPr>
          <c:invertIfNegative val="0"/>
          <c:dLbls>
            <c:dLbl>
              <c:idx val="0"/>
              <c:layout/>
              <c:tx>
                <c:strRef>
                  <c:f>Sheet1!$N$2</c:f>
                  <c:strCache>
                    <c:ptCount val="1"/>
                    <c:pt idx="0">
                      <c:v>66.2%</c:v>
                    </c:pt>
                  </c:strCache>
                </c:strRef>
              </c:tx>
              <c:dLblPos val="inBase"/>
              <c:showLegendKey val="0"/>
              <c:showVal val="1"/>
              <c:showCatName val="0"/>
              <c:showSerName val="0"/>
              <c:showPercent val="0"/>
              <c:showBubbleSize val="0"/>
            </c:dLbl>
            <c:dLbl>
              <c:idx val="1"/>
              <c:layout/>
              <c:tx>
                <c:strRef>
                  <c:f>Sheet1!$N$3</c:f>
                  <c:strCache>
                    <c:ptCount val="1"/>
                    <c:pt idx="0">
                      <c:v>61.2%</c:v>
                    </c:pt>
                  </c:strCache>
                </c:strRef>
              </c:tx>
              <c:dLblPos val="inBase"/>
              <c:showLegendKey val="0"/>
              <c:showVal val="1"/>
              <c:showCatName val="0"/>
              <c:showSerName val="0"/>
              <c:showPercent val="0"/>
              <c:showBubbleSize val="0"/>
            </c:dLbl>
            <c:dLbl>
              <c:idx val="2"/>
              <c:layout/>
              <c:tx>
                <c:strRef>
                  <c:f>Sheet1!$N$4</c:f>
                  <c:strCache>
                    <c:ptCount val="1"/>
                    <c:pt idx="0">
                      <c:v>59.0%</c:v>
                    </c:pt>
                  </c:strCache>
                </c:strRef>
              </c:tx>
              <c:dLblPos val="inBase"/>
              <c:showLegendKey val="0"/>
              <c:showVal val="1"/>
              <c:showCatName val="0"/>
              <c:showSerName val="0"/>
              <c:showPercent val="0"/>
              <c:showBubbleSize val="0"/>
            </c:dLbl>
            <c:dLbl>
              <c:idx val="3"/>
              <c:layout/>
              <c:tx>
                <c:strRef>
                  <c:f>Sheet1!$N$5</c:f>
                  <c:strCache>
                    <c:ptCount val="1"/>
                    <c:pt idx="0">
                      <c:v>59.0%</c:v>
                    </c:pt>
                  </c:strCache>
                </c:strRef>
              </c:tx>
              <c:dLblPos val="inBase"/>
              <c:showLegendKey val="0"/>
              <c:showVal val="1"/>
              <c:showCatName val="0"/>
              <c:showSerName val="0"/>
              <c:showPercent val="0"/>
              <c:showBubbleSize val="0"/>
            </c:dLbl>
            <c:dLbl>
              <c:idx val="4"/>
              <c:layout/>
              <c:tx>
                <c:strRef>
                  <c:f>Sheet1!$N$6</c:f>
                  <c:strCache>
                    <c:ptCount val="1"/>
                    <c:pt idx="0">
                      <c:v>58.7%</c:v>
                    </c:pt>
                  </c:strCache>
                </c:strRef>
              </c:tx>
              <c:dLblPos val="inBase"/>
              <c:showLegendKey val="0"/>
              <c:showVal val="1"/>
              <c:showCatName val="0"/>
              <c:showSerName val="0"/>
              <c:showPercent val="0"/>
              <c:showBubbleSize val="0"/>
            </c:dLbl>
            <c:dLbl>
              <c:idx val="5"/>
              <c:layout/>
              <c:tx>
                <c:strRef>
                  <c:f>Sheet1!$N$7</c:f>
                  <c:strCache>
                    <c:ptCount val="1"/>
                    <c:pt idx="0">
                      <c:v>58.6%</c:v>
                    </c:pt>
                  </c:strCache>
                </c:strRef>
              </c:tx>
              <c:dLblPos val="inBase"/>
              <c:showLegendKey val="0"/>
              <c:showVal val="1"/>
              <c:showCatName val="0"/>
              <c:showSerName val="0"/>
              <c:showPercent val="0"/>
              <c:showBubbleSize val="0"/>
            </c:dLbl>
            <c:dLbl>
              <c:idx val="6"/>
              <c:layout/>
              <c:tx>
                <c:strRef>
                  <c:f>Sheet1!$N$8</c:f>
                  <c:strCache>
                    <c:ptCount val="1"/>
                    <c:pt idx="0">
                      <c:v>58.0%</c:v>
                    </c:pt>
                  </c:strCache>
                </c:strRef>
              </c:tx>
              <c:dLblPos val="inBase"/>
              <c:showLegendKey val="0"/>
              <c:showVal val="1"/>
              <c:showCatName val="0"/>
              <c:showSerName val="0"/>
              <c:showPercent val="0"/>
              <c:showBubbleSize val="0"/>
            </c:dLbl>
            <c:dLbl>
              <c:idx val="7"/>
              <c:layout/>
              <c:tx>
                <c:strRef>
                  <c:f>Sheet1!$N$9</c:f>
                  <c:strCache>
                    <c:ptCount val="1"/>
                    <c:pt idx="0">
                      <c:v>57.8%</c:v>
                    </c:pt>
                  </c:strCache>
                </c:strRef>
              </c:tx>
              <c:dLblPos val="inBase"/>
              <c:showLegendKey val="0"/>
              <c:showVal val="1"/>
              <c:showCatName val="0"/>
              <c:showSerName val="0"/>
              <c:showPercent val="0"/>
              <c:showBubbleSize val="0"/>
            </c:dLbl>
            <c:dLbl>
              <c:idx val="8"/>
              <c:layout/>
              <c:tx>
                <c:strRef>
                  <c:f>Sheet1!$N$10</c:f>
                  <c:strCache>
                    <c:ptCount val="1"/>
                    <c:pt idx="0">
                      <c:v>57.5%</c:v>
                    </c:pt>
                  </c:strCache>
                </c:strRef>
              </c:tx>
              <c:dLblPos val="inBase"/>
              <c:showLegendKey val="0"/>
              <c:showVal val="1"/>
              <c:showCatName val="0"/>
              <c:showSerName val="0"/>
              <c:showPercent val="0"/>
              <c:showBubbleSize val="0"/>
            </c:dLbl>
            <c:dLbl>
              <c:idx val="9"/>
              <c:layout/>
              <c:tx>
                <c:strRef>
                  <c:f>Sheet1!$N$11</c:f>
                  <c:strCache>
                    <c:ptCount val="1"/>
                    <c:pt idx="0">
                      <c:v>56.2%</c:v>
                    </c:pt>
                  </c:strCache>
                </c:strRef>
              </c:tx>
              <c:dLblPos val="inBase"/>
              <c:showLegendKey val="0"/>
              <c:showVal val="1"/>
              <c:showCatName val="0"/>
              <c:showSerName val="0"/>
              <c:showPercent val="0"/>
              <c:showBubbleSize val="0"/>
            </c:dLbl>
            <c:dLbl>
              <c:idx val="10"/>
              <c:layout/>
              <c:tx>
                <c:strRef>
                  <c:f>Sheet1!$N$12</c:f>
                  <c:strCache>
                    <c:ptCount val="1"/>
                    <c:pt idx="0">
                      <c:v>55.1%</c:v>
                    </c:pt>
                  </c:strCache>
                </c:strRef>
              </c:tx>
              <c:dLblPos val="inBase"/>
              <c:showLegendKey val="0"/>
              <c:showVal val="1"/>
              <c:showCatName val="0"/>
              <c:showSerName val="0"/>
              <c:showPercent val="0"/>
              <c:showBubbleSize val="0"/>
            </c:dLbl>
            <c:dLbl>
              <c:idx val="11"/>
              <c:layout/>
              <c:tx>
                <c:strRef>
                  <c:f>Sheet1!$N$13</c:f>
                  <c:strCache>
                    <c:ptCount val="1"/>
                    <c:pt idx="0">
                      <c:v>54.5%</c:v>
                    </c:pt>
                  </c:strCache>
                </c:strRef>
              </c:tx>
              <c:dLblPos val="inBase"/>
              <c:showLegendKey val="0"/>
              <c:showVal val="1"/>
              <c:showCatName val="0"/>
              <c:showSerName val="0"/>
              <c:showPercent val="0"/>
              <c:showBubbleSize val="0"/>
            </c:dLbl>
            <c:dLbl>
              <c:idx val="12"/>
              <c:layout/>
              <c:tx>
                <c:strRef>
                  <c:f>Sheet1!$N$14</c:f>
                  <c:strCache>
                    <c:ptCount val="1"/>
                    <c:pt idx="0">
                      <c:v>53.1%</c:v>
                    </c:pt>
                  </c:strCache>
                </c:strRef>
              </c:tx>
              <c:dLblPos val="inBase"/>
              <c:showLegendKey val="0"/>
              <c:showVal val="1"/>
              <c:showCatName val="0"/>
              <c:showSerName val="0"/>
              <c:showPercent val="0"/>
              <c:showBubbleSize val="0"/>
            </c:dLbl>
            <c:dLbl>
              <c:idx val="13"/>
              <c:layout/>
              <c:tx>
                <c:strRef>
                  <c:f>Sheet1!$N$15</c:f>
                  <c:strCache>
                    <c:ptCount val="1"/>
                    <c:pt idx="0">
                      <c:v>52.6%</c:v>
                    </c:pt>
                  </c:strCache>
                </c:strRef>
              </c:tx>
              <c:dLblPos val="inBase"/>
              <c:showLegendKey val="0"/>
              <c:showVal val="1"/>
              <c:showCatName val="0"/>
              <c:showSerName val="0"/>
              <c:showPercent val="0"/>
              <c:showBubbleSize val="0"/>
            </c:dLbl>
            <c:dLbl>
              <c:idx val="14"/>
              <c:layout/>
              <c:tx>
                <c:strRef>
                  <c:f>Sheet1!$N$16</c:f>
                  <c:strCache>
                    <c:ptCount val="1"/>
                    <c:pt idx="0">
                      <c:v>51.8%</c:v>
                    </c:pt>
                  </c:strCache>
                </c:strRef>
              </c:tx>
              <c:dLblPos val="inBase"/>
              <c:showLegendKey val="0"/>
              <c:showVal val="1"/>
              <c:showCatName val="0"/>
              <c:showSerName val="0"/>
              <c:showPercent val="0"/>
              <c:showBubbleSize val="0"/>
            </c:dLbl>
            <c:dLbl>
              <c:idx val="15"/>
              <c:layout/>
              <c:tx>
                <c:strRef>
                  <c:f>Sheet1!$N$17</c:f>
                  <c:strCache>
                    <c:ptCount val="1"/>
                    <c:pt idx="0">
                      <c:v>51.5%</c:v>
                    </c:pt>
                  </c:strCache>
                </c:strRef>
              </c:tx>
              <c:dLblPos val="inBase"/>
              <c:showLegendKey val="0"/>
              <c:showVal val="1"/>
              <c:showCatName val="0"/>
              <c:showSerName val="0"/>
              <c:showPercent val="0"/>
              <c:showBubbleSize val="0"/>
            </c:dLbl>
            <c:dLbl>
              <c:idx val="16"/>
              <c:layout/>
              <c:tx>
                <c:strRef>
                  <c:f>Sheet1!$N$18</c:f>
                  <c:strCache>
                    <c:ptCount val="1"/>
                    <c:pt idx="0">
                      <c:v>51.1%</c:v>
                    </c:pt>
                  </c:strCache>
                </c:strRef>
              </c:tx>
              <c:dLblPos val="inBase"/>
              <c:showLegendKey val="0"/>
              <c:showVal val="1"/>
              <c:showCatName val="0"/>
              <c:showSerName val="0"/>
              <c:showPercent val="0"/>
              <c:showBubbleSize val="0"/>
            </c:dLbl>
            <c:dLbl>
              <c:idx val="17"/>
              <c:layout/>
              <c:tx>
                <c:strRef>
                  <c:f>Sheet1!$N$19</c:f>
                  <c:strCache>
                    <c:ptCount val="1"/>
                    <c:pt idx="0">
                      <c:v>50.6%</c:v>
                    </c:pt>
                  </c:strCache>
                </c:strRef>
              </c:tx>
              <c:dLblPos val="inBase"/>
              <c:showLegendKey val="0"/>
              <c:showVal val="1"/>
              <c:showCatName val="0"/>
              <c:showSerName val="0"/>
              <c:showPercent val="0"/>
              <c:showBubbleSize val="0"/>
            </c:dLbl>
            <c:dLbl>
              <c:idx val="18"/>
              <c:layout/>
              <c:tx>
                <c:strRef>
                  <c:f>Sheet1!$N$20</c:f>
                  <c:strCache>
                    <c:ptCount val="1"/>
                    <c:pt idx="0">
                      <c:v>46.7%</c:v>
                    </c:pt>
                  </c:strCache>
                </c:strRef>
              </c:tx>
              <c:dLblPos val="inBase"/>
              <c:showLegendKey val="0"/>
              <c:showVal val="1"/>
              <c:showCatName val="0"/>
              <c:showSerName val="0"/>
              <c:showPercent val="0"/>
              <c:showBubbleSize val="0"/>
            </c:dLbl>
            <c:dLbl>
              <c:idx val="19"/>
              <c:layout/>
              <c:tx>
                <c:strRef>
                  <c:f>Sheet1!$N$21</c:f>
                  <c:strCache>
                    <c:ptCount val="1"/>
                    <c:pt idx="0">
                      <c:v>42.0%</c:v>
                    </c:pt>
                  </c:strCache>
                </c:strRef>
              </c:tx>
              <c:dLblPos val="inBase"/>
              <c:showLegendKey val="0"/>
              <c:showVal val="1"/>
              <c:showCatName val="0"/>
              <c:showSerName val="0"/>
              <c:showPercent val="0"/>
              <c:showBubbleSize val="0"/>
            </c:dLbl>
            <c:dLbl>
              <c:idx val="20"/>
              <c:layout/>
              <c:tx>
                <c:strRef>
                  <c:f>Sheet1!$N$22</c:f>
                  <c:strCache>
                    <c:ptCount val="1"/>
                    <c:pt idx="0">
                      <c:v>30.1%</c:v>
                    </c:pt>
                  </c:strCache>
                </c:strRef>
              </c:tx>
              <c:dLblPos val="inBase"/>
              <c:showLegendKey val="0"/>
              <c:showVal val="1"/>
              <c:showCatName val="0"/>
              <c:showSerName val="0"/>
              <c:showPercent val="0"/>
              <c:showBubbleSize val="0"/>
            </c:dLbl>
            <c:dLbl>
              <c:idx val="21"/>
              <c:layout/>
              <c:tx>
                <c:strRef>
                  <c:f>Sheet1!$N$23</c:f>
                  <c:strCache>
                    <c:ptCount val="1"/>
                    <c:pt idx="0">
                      <c:v>26.7%</c:v>
                    </c:pt>
                  </c:strCache>
                </c:strRef>
              </c:tx>
              <c:dLblPos val="inBase"/>
              <c:showLegendKey val="0"/>
              <c:showVal val="1"/>
              <c:showCatName val="0"/>
              <c:showSerName val="0"/>
              <c:showPercent val="0"/>
              <c:showBubbleSize val="0"/>
            </c:dLbl>
            <c:dLbl>
              <c:idx val="22"/>
              <c:layout/>
              <c:tx>
                <c:strRef>
                  <c:f>Sheet1!$N$24</c:f>
                  <c:strCache>
                    <c:ptCount val="1"/>
                    <c:pt idx="0">
                      <c:v>25.5%</c:v>
                    </c:pt>
                  </c:strCache>
                </c:strRef>
              </c:tx>
              <c:dLblPos val="inBase"/>
              <c:showLegendKey val="0"/>
              <c:showVal val="1"/>
              <c:showCatName val="0"/>
              <c:showSerName val="0"/>
              <c:showPercent val="0"/>
              <c:showBubbleSize val="0"/>
            </c:dLbl>
            <c:dLbl>
              <c:idx val="23"/>
              <c:layout/>
              <c:tx>
                <c:strRef>
                  <c:f>Sheet1!$N$25</c:f>
                  <c:strCache>
                    <c:ptCount val="1"/>
                    <c:pt idx="0">
                      <c:v>20.8%</c:v>
                    </c:pt>
                  </c:strCache>
                </c:strRef>
              </c:tx>
              <c:dLblPos val="inBase"/>
              <c:showLegendKey val="0"/>
              <c:showVal val="1"/>
              <c:showCatName val="0"/>
              <c:showSerName val="0"/>
              <c:showPercent val="0"/>
              <c:showBubbleSize val="0"/>
            </c:dLbl>
            <c:dLbl>
              <c:idx val="24"/>
              <c:layout/>
              <c:tx>
                <c:strRef>
                  <c:f>Sheet1!$N$26</c:f>
                  <c:strCache>
                    <c:ptCount val="1"/>
                    <c:pt idx="0">
                      <c:v>17.6%</c:v>
                    </c:pt>
                  </c:strCache>
                </c:strRef>
              </c:tx>
              <c:dLblPos val="inBase"/>
              <c:showLegendKey val="0"/>
              <c:showVal val="1"/>
              <c:showCatName val="0"/>
              <c:showSerName val="0"/>
              <c:showPercent val="0"/>
              <c:showBubbleSize val="0"/>
            </c:dLbl>
            <c:dLblPos val="inBase"/>
            <c:showLegendKey val="0"/>
            <c:showVal val="1"/>
            <c:showCatName val="0"/>
            <c:showSerName val="0"/>
            <c:showPercent val="0"/>
            <c:showBubbleSize val="0"/>
            <c:showLeaderLines val="0"/>
          </c:dLbls>
          <c:cat>
            <c:strRef>
              <c:f>Sheet1!$B$2:$B$26</c:f>
              <c:strCache>
                <c:ptCount val="25"/>
                <c:pt idx="0">
                  <c:v>Helpfulness of staff</c:v>
                </c:pt>
                <c:pt idx="1">
                  <c:v>Clear points of contact</c:v>
                </c:pt>
                <c:pt idx="2">
                  <c:v>Responsiveness of staff</c:v>
                </c:pt>
                <c:pt idx="3">
                  <c:v>Ease of ordering</c:v>
                </c:pt>
                <c:pt idx="4">
                  <c:v>Quality Assurance Regimes</c:v>
                </c:pt>
                <c:pt idx="5">
                  <c:v>Integrity of supplier</c:v>
                </c:pt>
                <c:pt idx="6">
                  <c:v>Product performance</c:v>
                </c:pt>
                <c:pt idx="7">
                  <c:v>Expertise of staff</c:v>
                </c:pt>
                <c:pt idx="8">
                  <c:v>Product quality</c:v>
                </c:pt>
                <c:pt idx="9">
                  <c:v>Packaging &amp; labelling of your products/delivery</c:v>
                </c:pt>
                <c:pt idx="10">
                  <c:v>Honesty/openness when things go wrong</c:v>
                </c:pt>
                <c:pt idx="11">
                  <c:v>Reacting to emergency situations</c:v>
                </c:pt>
                <c:pt idx="12">
                  <c:v>Local technical support</c:v>
                </c:pt>
                <c:pt idx="13">
                  <c:v>Developing a relationship</c:v>
                </c:pt>
                <c:pt idx="14">
                  <c:v>Keeping promises &amp; commitments</c:v>
                </c:pt>
                <c:pt idx="15">
                  <c:v>Clarity of pricing</c:v>
                </c:pt>
                <c:pt idx="16">
                  <c:v>Understanding your business needs</c:v>
                </c:pt>
                <c:pt idx="17">
                  <c:v>Quotation</c:v>
                </c:pt>
                <c:pt idx="18">
                  <c:v>Reliability of delivery</c:v>
                </c:pt>
                <c:pt idx="19">
                  <c:v>Provision of information on order delivery</c:v>
                </c:pt>
                <c:pt idx="20">
                  <c:v>Lead time</c:v>
                </c:pt>
                <c:pt idx="21">
                  <c:v>Value for money</c:v>
                </c:pt>
                <c:pt idx="22">
                  <c:v>Handling of problems (94)</c:v>
                </c:pt>
                <c:pt idx="23">
                  <c:v>Competitiveness of price</c:v>
                </c:pt>
                <c:pt idx="24">
                  <c:v>Pro-activity in cost reduction (346)</c:v>
                </c:pt>
              </c:strCache>
            </c:strRef>
          </c:cat>
          <c:val>
            <c:numRef>
              <c:f>Sheet1!$J$2:$J$26</c:f>
              <c:numCache>
                <c:formatCode>0.0%</c:formatCode>
                <c:ptCount val="25"/>
                <c:pt idx="0">
                  <c:v>0.23828920570264794</c:v>
                </c:pt>
                <c:pt idx="1">
                  <c:v>0.23780487804878037</c:v>
                </c:pt>
                <c:pt idx="2">
                  <c:v>0.25557809330628928</c:v>
                </c:pt>
                <c:pt idx="3">
                  <c:v>0.26180257510729837</c:v>
                </c:pt>
                <c:pt idx="4">
                  <c:v>0.28947368421052638</c:v>
                </c:pt>
                <c:pt idx="5">
                  <c:v>0.26849894291754878</c:v>
                </c:pt>
                <c:pt idx="6">
                  <c:v>0.30681818181818393</c:v>
                </c:pt>
                <c:pt idx="7">
                  <c:v>0.27950310559006208</c:v>
                </c:pt>
                <c:pt idx="8">
                  <c:v>0.33403805496828781</c:v>
                </c:pt>
                <c:pt idx="9">
                  <c:v>0.26497695852534581</c:v>
                </c:pt>
                <c:pt idx="10">
                  <c:v>0.28146453089245077</c:v>
                </c:pt>
                <c:pt idx="11">
                  <c:v>0.22885572139303467</c:v>
                </c:pt>
                <c:pt idx="12">
                  <c:v>0.24708624708624807</c:v>
                </c:pt>
                <c:pt idx="13">
                  <c:v>0.26086956521739285</c:v>
                </c:pt>
                <c:pt idx="14">
                  <c:v>0.2774327122153209</c:v>
                </c:pt>
                <c:pt idx="15">
                  <c:v>0.2679324894514768</c:v>
                </c:pt>
                <c:pt idx="16">
                  <c:v>0.29018789144050228</c:v>
                </c:pt>
                <c:pt idx="17">
                  <c:v>0.27426160337552741</c:v>
                </c:pt>
                <c:pt idx="18">
                  <c:v>0.27408993576017132</c:v>
                </c:pt>
                <c:pt idx="19">
                  <c:v>0.28791208791209033</c:v>
                </c:pt>
                <c:pt idx="20">
                  <c:v>0.28421052631578947</c:v>
                </c:pt>
                <c:pt idx="21">
                  <c:v>0.27578475336322938</c:v>
                </c:pt>
                <c:pt idx="22">
                  <c:v>0.20212765957446821</c:v>
                </c:pt>
                <c:pt idx="23">
                  <c:v>0.2493946731234867</c:v>
                </c:pt>
                <c:pt idx="24">
                  <c:v>0.19075144508670541</c:v>
                </c:pt>
              </c:numCache>
            </c:numRef>
          </c:val>
        </c:ser>
        <c:ser>
          <c:idx val="6"/>
          <c:order val="3"/>
          <c:tx>
            <c:strRef>
              <c:f>Sheet1!$I$1</c:f>
              <c:strCache>
                <c:ptCount val="1"/>
                <c:pt idx="0">
                  <c:v>7</c:v>
                </c:pt>
              </c:strCache>
            </c:strRef>
          </c:tx>
          <c:spPr>
            <a:noFill/>
            <a:ln>
              <a:noFill/>
            </a:ln>
          </c:spPr>
          <c:invertIfNegative val="0"/>
          <c:cat>
            <c:strRef>
              <c:f>Sheet1!$B$2:$B$26</c:f>
              <c:strCache>
                <c:ptCount val="25"/>
                <c:pt idx="0">
                  <c:v>Helpfulness of staff</c:v>
                </c:pt>
                <c:pt idx="1">
                  <c:v>Clear points of contact</c:v>
                </c:pt>
                <c:pt idx="2">
                  <c:v>Responsiveness of staff</c:v>
                </c:pt>
                <c:pt idx="3">
                  <c:v>Ease of ordering</c:v>
                </c:pt>
                <c:pt idx="4">
                  <c:v>Quality Assurance Regimes</c:v>
                </c:pt>
                <c:pt idx="5">
                  <c:v>Integrity of supplier</c:v>
                </c:pt>
                <c:pt idx="6">
                  <c:v>Product performance</c:v>
                </c:pt>
                <c:pt idx="7">
                  <c:v>Expertise of staff</c:v>
                </c:pt>
                <c:pt idx="8">
                  <c:v>Product quality</c:v>
                </c:pt>
                <c:pt idx="9">
                  <c:v>Packaging &amp; labelling of your products/delivery</c:v>
                </c:pt>
                <c:pt idx="10">
                  <c:v>Honesty/openness when things go wrong</c:v>
                </c:pt>
                <c:pt idx="11">
                  <c:v>Reacting to emergency situations</c:v>
                </c:pt>
                <c:pt idx="12">
                  <c:v>Local technical support</c:v>
                </c:pt>
                <c:pt idx="13">
                  <c:v>Developing a relationship</c:v>
                </c:pt>
                <c:pt idx="14">
                  <c:v>Keeping promises &amp; commitments</c:v>
                </c:pt>
                <c:pt idx="15">
                  <c:v>Clarity of pricing</c:v>
                </c:pt>
                <c:pt idx="16">
                  <c:v>Understanding your business needs</c:v>
                </c:pt>
                <c:pt idx="17">
                  <c:v>Quotation</c:v>
                </c:pt>
                <c:pt idx="18">
                  <c:v>Reliability of delivery</c:v>
                </c:pt>
                <c:pt idx="19">
                  <c:v>Provision of information on order delivery</c:v>
                </c:pt>
                <c:pt idx="20">
                  <c:v>Lead time</c:v>
                </c:pt>
                <c:pt idx="21">
                  <c:v>Value for money</c:v>
                </c:pt>
                <c:pt idx="22">
                  <c:v>Handling of problems (94)</c:v>
                </c:pt>
                <c:pt idx="23">
                  <c:v>Competitiveness of price</c:v>
                </c:pt>
                <c:pt idx="24">
                  <c:v>Pro-activity in cost reduction (346)</c:v>
                </c:pt>
              </c:strCache>
            </c:strRef>
          </c:cat>
          <c:val>
            <c:numRef>
              <c:f>Sheet1!$I$2:$I$26</c:f>
              <c:numCache>
                <c:formatCode>0.0%</c:formatCode>
                <c:ptCount val="25"/>
                <c:pt idx="0">
                  <c:v>6.5173116089613028E-2</c:v>
                </c:pt>
                <c:pt idx="1">
                  <c:v>0.10569105691056971</c:v>
                </c:pt>
                <c:pt idx="2">
                  <c:v>0.10344827586206895</c:v>
                </c:pt>
                <c:pt idx="3">
                  <c:v>0.10085836909871183</c:v>
                </c:pt>
                <c:pt idx="4">
                  <c:v>8.4210526315789527E-2</c:v>
                </c:pt>
                <c:pt idx="5">
                  <c:v>9.3023255813953501E-2</c:v>
                </c:pt>
                <c:pt idx="6">
                  <c:v>8.4090909090909577E-2</c:v>
                </c:pt>
                <c:pt idx="7">
                  <c:v>0.1076604554865431</c:v>
                </c:pt>
                <c:pt idx="8">
                  <c:v>6.976744186046549E-2</c:v>
                </c:pt>
                <c:pt idx="9">
                  <c:v>0.11290322580645162</c:v>
                </c:pt>
                <c:pt idx="10">
                  <c:v>0.10068649885583524</c:v>
                </c:pt>
                <c:pt idx="11">
                  <c:v>0.11691542288557213</c:v>
                </c:pt>
                <c:pt idx="12">
                  <c:v>9.3240093240093747E-2</c:v>
                </c:pt>
                <c:pt idx="13">
                  <c:v>0.11801242236024846</c:v>
                </c:pt>
                <c:pt idx="14">
                  <c:v>0.12008281573498966</c:v>
                </c:pt>
                <c:pt idx="15">
                  <c:v>0.11814345991561233</c:v>
                </c:pt>
                <c:pt idx="16">
                  <c:v>0.10855949895615867</c:v>
                </c:pt>
                <c:pt idx="17">
                  <c:v>0.13080168776371287</c:v>
                </c:pt>
                <c:pt idx="18">
                  <c:v>0.16059957173447539</c:v>
                </c:pt>
                <c:pt idx="19">
                  <c:v>0.12527472527472464</c:v>
                </c:pt>
                <c:pt idx="20">
                  <c:v>0.20421052631578937</c:v>
                </c:pt>
                <c:pt idx="21">
                  <c:v>0.24663677130044842</c:v>
                </c:pt>
                <c:pt idx="22">
                  <c:v>0.14893617021276667</c:v>
                </c:pt>
                <c:pt idx="23">
                  <c:v>0.23002421307506071</c:v>
                </c:pt>
                <c:pt idx="24">
                  <c:v>0.20809248554913434</c:v>
                </c:pt>
              </c:numCache>
            </c:numRef>
          </c:val>
        </c:ser>
        <c:ser>
          <c:idx val="5"/>
          <c:order val="4"/>
          <c:tx>
            <c:strRef>
              <c:f>Sheet1!$H$1</c:f>
              <c:strCache>
                <c:ptCount val="1"/>
                <c:pt idx="0">
                  <c:v>6</c:v>
                </c:pt>
              </c:strCache>
            </c:strRef>
          </c:tx>
          <c:spPr>
            <a:noFill/>
            <a:ln>
              <a:noFill/>
            </a:ln>
          </c:spPr>
          <c:invertIfNegative val="0"/>
          <c:cat>
            <c:strRef>
              <c:f>Sheet1!$B$2:$B$26</c:f>
              <c:strCache>
                <c:ptCount val="25"/>
                <c:pt idx="0">
                  <c:v>Helpfulness of staff</c:v>
                </c:pt>
                <c:pt idx="1">
                  <c:v>Clear points of contact</c:v>
                </c:pt>
                <c:pt idx="2">
                  <c:v>Responsiveness of staff</c:v>
                </c:pt>
                <c:pt idx="3">
                  <c:v>Ease of ordering</c:v>
                </c:pt>
                <c:pt idx="4">
                  <c:v>Quality Assurance Regimes</c:v>
                </c:pt>
                <c:pt idx="5">
                  <c:v>Integrity of supplier</c:v>
                </c:pt>
                <c:pt idx="6">
                  <c:v>Product performance</c:v>
                </c:pt>
                <c:pt idx="7">
                  <c:v>Expertise of staff</c:v>
                </c:pt>
                <c:pt idx="8">
                  <c:v>Product quality</c:v>
                </c:pt>
                <c:pt idx="9">
                  <c:v>Packaging &amp; labelling of your products/delivery</c:v>
                </c:pt>
                <c:pt idx="10">
                  <c:v>Honesty/openness when things go wrong</c:v>
                </c:pt>
                <c:pt idx="11">
                  <c:v>Reacting to emergency situations</c:v>
                </c:pt>
                <c:pt idx="12">
                  <c:v>Local technical support</c:v>
                </c:pt>
                <c:pt idx="13">
                  <c:v>Developing a relationship</c:v>
                </c:pt>
                <c:pt idx="14">
                  <c:v>Keeping promises &amp; commitments</c:v>
                </c:pt>
                <c:pt idx="15">
                  <c:v>Clarity of pricing</c:v>
                </c:pt>
                <c:pt idx="16">
                  <c:v>Understanding your business needs</c:v>
                </c:pt>
                <c:pt idx="17">
                  <c:v>Quotation</c:v>
                </c:pt>
                <c:pt idx="18">
                  <c:v>Reliability of delivery</c:v>
                </c:pt>
                <c:pt idx="19">
                  <c:v>Provision of information on order delivery</c:v>
                </c:pt>
                <c:pt idx="20">
                  <c:v>Lead time</c:v>
                </c:pt>
                <c:pt idx="21">
                  <c:v>Value for money</c:v>
                </c:pt>
                <c:pt idx="22">
                  <c:v>Handling of problems (94)</c:v>
                </c:pt>
                <c:pt idx="23">
                  <c:v>Competitiveness of price</c:v>
                </c:pt>
                <c:pt idx="24">
                  <c:v>Pro-activity in cost reduction (346)</c:v>
                </c:pt>
              </c:strCache>
            </c:strRef>
          </c:cat>
          <c:val>
            <c:numRef>
              <c:f>Sheet1!$H$2:$H$26</c:f>
              <c:numCache>
                <c:formatCode>0.0%</c:formatCode>
                <c:ptCount val="25"/>
                <c:pt idx="0">
                  <c:v>2.4439918533605096E-2</c:v>
                </c:pt>
                <c:pt idx="1">
                  <c:v>2.4390243902439025E-2</c:v>
                </c:pt>
                <c:pt idx="2">
                  <c:v>2.8397565922920889E-2</c:v>
                </c:pt>
                <c:pt idx="3">
                  <c:v>1.9313304721030065E-2</c:v>
                </c:pt>
                <c:pt idx="4">
                  <c:v>2.3684210526315991E-2</c:v>
                </c:pt>
                <c:pt idx="5">
                  <c:v>2.1141649048625852E-2</c:v>
                </c:pt>
                <c:pt idx="6">
                  <c:v>2.0454545454545482E-2</c:v>
                </c:pt>
                <c:pt idx="7">
                  <c:v>2.4844720496894412E-2</c:v>
                </c:pt>
                <c:pt idx="8">
                  <c:v>1.2684989429175481E-2</c:v>
                </c:pt>
                <c:pt idx="9">
                  <c:v>2.9953917050691361E-2</c:v>
                </c:pt>
                <c:pt idx="10">
                  <c:v>1.8306636155606407E-2</c:v>
                </c:pt>
                <c:pt idx="11">
                  <c:v>4.7263681592039933E-2</c:v>
                </c:pt>
                <c:pt idx="12">
                  <c:v>3.7296037296037296E-2</c:v>
                </c:pt>
                <c:pt idx="13">
                  <c:v>2.4844720496894412E-2</c:v>
                </c:pt>
                <c:pt idx="14">
                  <c:v>4.1407867494824016E-2</c:v>
                </c:pt>
                <c:pt idx="15">
                  <c:v>4.6413502109704664E-2</c:v>
                </c:pt>
                <c:pt idx="16">
                  <c:v>4.8016701461377882E-2</c:v>
                </c:pt>
                <c:pt idx="17">
                  <c:v>4.0084388185653956E-2</c:v>
                </c:pt>
                <c:pt idx="18">
                  <c:v>3.8543897216274291E-2</c:v>
                </c:pt>
                <c:pt idx="19">
                  <c:v>5.9340659340659338E-2</c:v>
                </c:pt>
                <c:pt idx="20">
                  <c:v>9.0526315789474746E-2</c:v>
                </c:pt>
                <c:pt idx="21">
                  <c:v>0.10538116591928252</c:v>
                </c:pt>
                <c:pt idx="22">
                  <c:v>0.11702127659574468</c:v>
                </c:pt>
                <c:pt idx="23">
                  <c:v>0.14527845036319686</c:v>
                </c:pt>
                <c:pt idx="24">
                  <c:v>0.14161849710982757</c:v>
                </c:pt>
              </c:numCache>
            </c:numRef>
          </c:val>
        </c:ser>
        <c:ser>
          <c:idx val="2"/>
          <c:order val="5"/>
          <c:tx>
            <c:strRef>
              <c:f>Sheet1!$E$1</c:f>
              <c:strCache>
                <c:ptCount val="1"/>
                <c:pt idx="0">
                  <c:v>3</c:v>
                </c:pt>
              </c:strCache>
            </c:strRef>
          </c:tx>
          <c:spPr>
            <a:noFill/>
            <a:ln>
              <a:noFill/>
            </a:ln>
          </c:spPr>
          <c:invertIfNegative val="0"/>
          <c:cat>
            <c:strRef>
              <c:f>Sheet1!$B$2:$B$26</c:f>
              <c:strCache>
                <c:ptCount val="25"/>
                <c:pt idx="0">
                  <c:v>Helpfulness of staff</c:v>
                </c:pt>
                <c:pt idx="1">
                  <c:v>Clear points of contact</c:v>
                </c:pt>
                <c:pt idx="2">
                  <c:v>Responsiveness of staff</c:v>
                </c:pt>
                <c:pt idx="3">
                  <c:v>Ease of ordering</c:v>
                </c:pt>
                <c:pt idx="4">
                  <c:v>Quality Assurance Regimes</c:v>
                </c:pt>
                <c:pt idx="5">
                  <c:v>Integrity of supplier</c:v>
                </c:pt>
                <c:pt idx="6">
                  <c:v>Product performance</c:v>
                </c:pt>
                <c:pt idx="7">
                  <c:v>Expertise of staff</c:v>
                </c:pt>
                <c:pt idx="8">
                  <c:v>Product quality</c:v>
                </c:pt>
                <c:pt idx="9">
                  <c:v>Packaging &amp; labelling of your products/delivery</c:v>
                </c:pt>
                <c:pt idx="10">
                  <c:v>Honesty/openness when things go wrong</c:v>
                </c:pt>
                <c:pt idx="11">
                  <c:v>Reacting to emergency situations</c:v>
                </c:pt>
                <c:pt idx="12">
                  <c:v>Local technical support</c:v>
                </c:pt>
                <c:pt idx="13">
                  <c:v>Developing a relationship</c:v>
                </c:pt>
                <c:pt idx="14">
                  <c:v>Keeping promises &amp; commitments</c:v>
                </c:pt>
                <c:pt idx="15">
                  <c:v>Clarity of pricing</c:v>
                </c:pt>
                <c:pt idx="16">
                  <c:v>Understanding your business needs</c:v>
                </c:pt>
                <c:pt idx="17">
                  <c:v>Quotation</c:v>
                </c:pt>
                <c:pt idx="18">
                  <c:v>Reliability of delivery</c:v>
                </c:pt>
                <c:pt idx="19">
                  <c:v>Provision of information on order delivery</c:v>
                </c:pt>
                <c:pt idx="20">
                  <c:v>Lead time</c:v>
                </c:pt>
                <c:pt idx="21">
                  <c:v>Value for money</c:v>
                </c:pt>
                <c:pt idx="22">
                  <c:v>Handling of problems (94)</c:v>
                </c:pt>
                <c:pt idx="23">
                  <c:v>Competitiveness of price</c:v>
                </c:pt>
                <c:pt idx="24">
                  <c:v>Pro-activity in cost reduction (346)</c:v>
                </c:pt>
              </c:strCache>
            </c:strRef>
          </c:cat>
          <c:val>
            <c:numRef>
              <c:f>Sheet1!$E$2:$E$26</c:f>
              <c:numCache>
                <c:formatCode>0.0%</c:formatCode>
                <c:ptCount val="25"/>
                <c:pt idx="0">
                  <c:v>0</c:v>
                </c:pt>
                <c:pt idx="1">
                  <c:v>2.0325203252032522E-3</c:v>
                </c:pt>
                <c:pt idx="2">
                  <c:v>0</c:v>
                </c:pt>
                <c:pt idx="3">
                  <c:v>4.2918454935622768E-3</c:v>
                </c:pt>
                <c:pt idx="4">
                  <c:v>0</c:v>
                </c:pt>
                <c:pt idx="5">
                  <c:v>2.1141649048625915E-3</c:v>
                </c:pt>
                <c:pt idx="6">
                  <c:v>0</c:v>
                </c:pt>
                <c:pt idx="7">
                  <c:v>0</c:v>
                </c:pt>
                <c:pt idx="8">
                  <c:v>2.1141649048625915E-3</c:v>
                </c:pt>
                <c:pt idx="9">
                  <c:v>4.608294930875576E-3</c:v>
                </c:pt>
                <c:pt idx="10">
                  <c:v>2.2883295194508157E-3</c:v>
                </c:pt>
                <c:pt idx="11">
                  <c:v>7.4626865671641824E-3</c:v>
                </c:pt>
                <c:pt idx="12">
                  <c:v>1.3986013986013989E-2</c:v>
                </c:pt>
                <c:pt idx="13">
                  <c:v>8.2815734989648056E-3</c:v>
                </c:pt>
                <c:pt idx="14">
                  <c:v>8.2815734989648056E-3</c:v>
                </c:pt>
                <c:pt idx="15">
                  <c:v>4.2194092827004519E-3</c:v>
                </c:pt>
                <c:pt idx="16">
                  <c:v>8.3507306889353591E-3</c:v>
                </c:pt>
                <c:pt idx="17">
                  <c:v>4.2194092827004519E-3</c:v>
                </c:pt>
                <c:pt idx="18">
                  <c:v>1.2847965738758045E-2</c:v>
                </c:pt>
                <c:pt idx="19">
                  <c:v>8.7912087912087912E-3</c:v>
                </c:pt>
                <c:pt idx="20">
                  <c:v>1.4736842105263159E-2</c:v>
                </c:pt>
                <c:pt idx="21">
                  <c:v>1.7937219730941704E-2</c:v>
                </c:pt>
                <c:pt idx="22">
                  <c:v>6.3829787234042562E-2</c:v>
                </c:pt>
                <c:pt idx="23">
                  <c:v>2.4213075060532691E-2</c:v>
                </c:pt>
                <c:pt idx="24">
                  <c:v>1.7341040462427744E-2</c:v>
                </c:pt>
              </c:numCache>
            </c:numRef>
          </c:val>
        </c:ser>
        <c:ser>
          <c:idx val="4"/>
          <c:order val="6"/>
          <c:tx>
            <c:strRef>
              <c:f>Sheet1!$G$1</c:f>
              <c:strCache>
                <c:ptCount val="1"/>
                <c:pt idx="0">
                  <c:v>5</c:v>
                </c:pt>
              </c:strCache>
            </c:strRef>
          </c:tx>
          <c:spPr>
            <a:noFill/>
            <a:ln>
              <a:noFill/>
            </a:ln>
          </c:spPr>
          <c:invertIfNegative val="0"/>
          <c:cat>
            <c:strRef>
              <c:f>Sheet1!$B$2:$B$26</c:f>
              <c:strCache>
                <c:ptCount val="25"/>
                <c:pt idx="0">
                  <c:v>Helpfulness of staff</c:v>
                </c:pt>
                <c:pt idx="1">
                  <c:v>Clear points of contact</c:v>
                </c:pt>
                <c:pt idx="2">
                  <c:v>Responsiveness of staff</c:v>
                </c:pt>
                <c:pt idx="3">
                  <c:v>Ease of ordering</c:v>
                </c:pt>
                <c:pt idx="4">
                  <c:v>Quality Assurance Regimes</c:v>
                </c:pt>
                <c:pt idx="5">
                  <c:v>Integrity of supplier</c:v>
                </c:pt>
                <c:pt idx="6">
                  <c:v>Product performance</c:v>
                </c:pt>
                <c:pt idx="7">
                  <c:v>Expertise of staff</c:v>
                </c:pt>
                <c:pt idx="8">
                  <c:v>Product quality</c:v>
                </c:pt>
                <c:pt idx="9">
                  <c:v>Packaging &amp; labelling of your products/delivery</c:v>
                </c:pt>
                <c:pt idx="10">
                  <c:v>Honesty/openness when things go wrong</c:v>
                </c:pt>
                <c:pt idx="11">
                  <c:v>Reacting to emergency situations</c:v>
                </c:pt>
                <c:pt idx="12">
                  <c:v>Local technical support</c:v>
                </c:pt>
                <c:pt idx="13">
                  <c:v>Developing a relationship</c:v>
                </c:pt>
                <c:pt idx="14">
                  <c:v>Keeping promises &amp; commitments</c:v>
                </c:pt>
                <c:pt idx="15">
                  <c:v>Clarity of pricing</c:v>
                </c:pt>
                <c:pt idx="16">
                  <c:v>Understanding your business needs</c:v>
                </c:pt>
                <c:pt idx="17">
                  <c:v>Quotation</c:v>
                </c:pt>
                <c:pt idx="18">
                  <c:v>Reliability of delivery</c:v>
                </c:pt>
                <c:pt idx="19">
                  <c:v>Provision of information on order delivery</c:v>
                </c:pt>
                <c:pt idx="20">
                  <c:v>Lead time</c:v>
                </c:pt>
                <c:pt idx="21">
                  <c:v>Value for money</c:v>
                </c:pt>
                <c:pt idx="22">
                  <c:v>Handling of problems (94)</c:v>
                </c:pt>
                <c:pt idx="23">
                  <c:v>Competitiveness of price</c:v>
                </c:pt>
                <c:pt idx="24">
                  <c:v>Pro-activity in cost reduction (346)</c:v>
                </c:pt>
              </c:strCache>
            </c:strRef>
          </c:cat>
          <c:val>
            <c:numRef>
              <c:f>Sheet1!$G$2:$G$26</c:f>
              <c:numCache>
                <c:formatCode>0.0%</c:formatCode>
                <c:ptCount val="25"/>
                <c:pt idx="0">
                  <c:v>6.1099796334012487E-3</c:v>
                </c:pt>
                <c:pt idx="1">
                  <c:v>6.0975609756097563E-3</c:v>
                </c:pt>
                <c:pt idx="2">
                  <c:v>1.4198782961460436E-2</c:v>
                </c:pt>
                <c:pt idx="3">
                  <c:v>1.7167381974248924E-2</c:v>
                </c:pt>
                <c:pt idx="4">
                  <c:v>1.3157894736842111E-2</c:v>
                </c:pt>
                <c:pt idx="5">
                  <c:v>1.9027484143763325E-2</c:v>
                </c:pt>
                <c:pt idx="6">
                  <c:v>6.8181818181818179E-3</c:v>
                </c:pt>
                <c:pt idx="7">
                  <c:v>6.2111801242236446E-3</c:v>
                </c:pt>
                <c:pt idx="8">
                  <c:v>6.3424947145877394E-3</c:v>
                </c:pt>
                <c:pt idx="9">
                  <c:v>1.6129032258064523E-2</c:v>
                </c:pt>
                <c:pt idx="10">
                  <c:v>3.2036613272311373E-2</c:v>
                </c:pt>
                <c:pt idx="11">
                  <c:v>3.2338308457711629E-2</c:v>
                </c:pt>
                <c:pt idx="12">
                  <c:v>5.128205128205128E-2</c:v>
                </c:pt>
                <c:pt idx="13">
                  <c:v>3.9337474120082809E-2</c:v>
                </c:pt>
                <c:pt idx="14">
                  <c:v>1.8633540372670808E-2</c:v>
                </c:pt>
                <c:pt idx="15">
                  <c:v>2.9535864978902981E-2</c:v>
                </c:pt>
                <c:pt idx="16">
                  <c:v>2.0876826722338204E-2</c:v>
                </c:pt>
                <c:pt idx="17">
                  <c:v>3.1645569620253347E-2</c:v>
                </c:pt>
                <c:pt idx="18">
                  <c:v>2.5695931477516271E-2</c:v>
                </c:pt>
                <c:pt idx="19">
                  <c:v>6.3736263736263912E-2</c:v>
                </c:pt>
                <c:pt idx="20">
                  <c:v>6.5263157894737023E-2</c:v>
                </c:pt>
                <c:pt idx="21">
                  <c:v>6.2780269058296423E-2</c:v>
                </c:pt>
                <c:pt idx="22">
                  <c:v>0.14893617021276667</c:v>
                </c:pt>
                <c:pt idx="23">
                  <c:v>9.4430992736078079E-2</c:v>
                </c:pt>
                <c:pt idx="24">
                  <c:v>0.15606936416185083</c:v>
                </c:pt>
              </c:numCache>
            </c:numRef>
          </c:val>
        </c:ser>
        <c:ser>
          <c:idx val="1"/>
          <c:order val="7"/>
          <c:tx>
            <c:strRef>
              <c:f>Sheet1!$D$1</c:f>
              <c:strCache>
                <c:ptCount val="1"/>
                <c:pt idx="0">
                  <c:v>2</c:v>
                </c:pt>
              </c:strCache>
            </c:strRef>
          </c:tx>
          <c:spPr>
            <a:noFill/>
            <a:ln>
              <a:noFill/>
            </a:ln>
          </c:spPr>
          <c:invertIfNegative val="0"/>
          <c:cat>
            <c:strRef>
              <c:f>Sheet1!$B$2:$B$26</c:f>
              <c:strCache>
                <c:ptCount val="25"/>
                <c:pt idx="0">
                  <c:v>Helpfulness of staff</c:v>
                </c:pt>
                <c:pt idx="1">
                  <c:v>Clear points of contact</c:v>
                </c:pt>
                <c:pt idx="2">
                  <c:v>Responsiveness of staff</c:v>
                </c:pt>
                <c:pt idx="3">
                  <c:v>Ease of ordering</c:v>
                </c:pt>
                <c:pt idx="4">
                  <c:v>Quality Assurance Regimes</c:v>
                </c:pt>
                <c:pt idx="5">
                  <c:v>Integrity of supplier</c:v>
                </c:pt>
                <c:pt idx="6">
                  <c:v>Product performance</c:v>
                </c:pt>
                <c:pt idx="7">
                  <c:v>Expertise of staff</c:v>
                </c:pt>
                <c:pt idx="8">
                  <c:v>Product quality</c:v>
                </c:pt>
                <c:pt idx="9">
                  <c:v>Packaging &amp; labelling of your products/delivery</c:v>
                </c:pt>
                <c:pt idx="10">
                  <c:v>Honesty/openness when things go wrong</c:v>
                </c:pt>
                <c:pt idx="11">
                  <c:v>Reacting to emergency situations</c:v>
                </c:pt>
                <c:pt idx="12">
                  <c:v>Local technical support</c:v>
                </c:pt>
                <c:pt idx="13">
                  <c:v>Developing a relationship</c:v>
                </c:pt>
                <c:pt idx="14">
                  <c:v>Keeping promises &amp; commitments</c:v>
                </c:pt>
                <c:pt idx="15">
                  <c:v>Clarity of pricing</c:v>
                </c:pt>
                <c:pt idx="16">
                  <c:v>Understanding your business needs</c:v>
                </c:pt>
                <c:pt idx="17">
                  <c:v>Quotation</c:v>
                </c:pt>
                <c:pt idx="18">
                  <c:v>Reliability of delivery</c:v>
                </c:pt>
                <c:pt idx="19">
                  <c:v>Provision of information on order delivery</c:v>
                </c:pt>
                <c:pt idx="20">
                  <c:v>Lead time</c:v>
                </c:pt>
                <c:pt idx="21">
                  <c:v>Value for money</c:v>
                </c:pt>
                <c:pt idx="22">
                  <c:v>Handling of problems (94)</c:v>
                </c:pt>
                <c:pt idx="23">
                  <c:v>Competitiveness of price</c:v>
                </c:pt>
                <c:pt idx="24">
                  <c:v>Pro-activity in cost reduction (346)</c:v>
                </c:pt>
              </c:strCache>
            </c:strRef>
          </c:cat>
          <c:val>
            <c:numRef>
              <c:f>Sheet1!$D$2:$D$26</c:f>
              <c:numCache>
                <c:formatCode>0.0%</c:formatCode>
                <c:ptCount val="25"/>
                <c:pt idx="0">
                  <c:v>0</c:v>
                </c:pt>
                <c:pt idx="1">
                  <c:v>0</c:v>
                </c:pt>
                <c:pt idx="2">
                  <c:v>2.0283975659229521E-3</c:v>
                </c:pt>
                <c:pt idx="3">
                  <c:v>2.145922746781141E-3</c:v>
                </c:pt>
                <c:pt idx="4">
                  <c:v>0</c:v>
                </c:pt>
                <c:pt idx="5">
                  <c:v>4.2283298097251804E-3</c:v>
                </c:pt>
                <c:pt idx="6">
                  <c:v>0</c:v>
                </c:pt>
                <c:pt idx="7">
                  <c:v>0</c:v>
                </c:pt>
                <c:pt idx="8">
                  <c:v>0</c:v>
                </c:pt>
                <c:pt idx="9">
                  <c:v>4.608294930875576E-3</c:v>
                </c:pt>
                <c:pt idx="10">
                  <c:v>6.8649885583523945E-3</c:v>
                </c:pt>
                <c:pt idx="11">
                  <c:v>4.9751243781094526E-3</c:v>
                </c:pt>
                <c:pt idx="12">
                  <c:v>4.662004662004662E-3</c:v>
                </c:pt>
                <c:pt idx="13">
                  <c:v>4.140786749482402E-3</c:v>
                </c:pt>
                <c:pt idx="14">
                  <c:v>6.2111801242236446E-3</c:v>
                </c:pt>
                <c:pt idx="15">
                  <c:v>4.2194092827004519E-3</c:v>
                </c:pt>
                <c:pt idx="16">
                  <c:v>2.0876826722338211E-3</c:v>
                </c:pt>
                <c:pt idx="17">
                  <c:v>0</c:v>
                </c:pt>
                <c:pt idx="18">
                  <c:v>6.4239828693790149E-3</c:v>
                </c:pt>
                <c:pt idx="19">
                  <c:v>1.0989010989010993E-2</c:v>
                </c:pt>
                <c:pt idx="20">
                  <c:v>1.4736842105263159E-2</c:v>
                </c:pt>
                <c:pt idx="21">
                  <c:v>2.2421524663677212E-3</c:v>
                </c:pt>
                <c:pt idx="22">
                  <c:v>1.063829787234034E-2</c:v>
                </c:pt>
                <c:pt idx="23">
                  <c:v>7.2639225181598084E-3</c:v>
                </c:pt>
                <c:pt idx="24">
                  <c:v>2.8901734104046239E-2</c:v>
                </c:pt>
              </c:numCache>
            </c:numRef>
          </c:val>
        </c:ser>
        <c:ser>
          <c:idx val="3"/>
          <c:order val="8"/>
          <c:tx>
            <c:strRef>
              <c:f>Sheet1!$F$1</c:f>
              <c:strCache>
                <c:ptCount val="1"/>
                <c:pt idx="0">
                  <c:v>4</c:v>
                </c:pt>
              </c:strCache>
            </c:strRef>
          </c:tx>
          <c:spPr>
            <a:noFill/>
            <a:ln>
              <a:noFill/>
            </a:ln>
          </c:spPr>
          <c:invertIfNegative val="0"/>
          <c:cat>
            <c:strRef>
              <c:f>Sheet1!$B$2:$B$26</c:f>
              <c:strCache>
                <c:ptCount val="25"/>
                <c:pt idx="0">
                  <c:v>Helpfulness of staff</c:v>
                </c:pt>
                <c:pt idx="1">
                  <c:v>Clear points of contact</c:v>
                </c:pt>
                <c:pt idx="2">
                  <c:v>Responsiveness of staff</c:v>
                </c:pt>
                <c:pt idx="3">
                  <c:v>Ease of ordering</c:v>
                </c:pt>
                <c:pt idx="4">
                  <c:v>Quality Assurance Regimes</c:v>
                </c:pt>
                <c:pt idx="5">
                  <c:v>Integrity of supplier</c:v>
                </c:pt>
                <c:pt idx="6">
                  <c:v>Product performance</c:v>
                </c:pt>
                <c:pt idx="7">
                  <c:v>Expertise of staff</c:v>
                </c:pt>
                <c:pt idx="8">
                  <c:v>Product quality</c:v>
                </c:pt>
                <c:pt idx="9">
                  <c:v>Packaging &amp; labelling of your products/delivery</c:v>
                </c:pt>
                <c:pt idx="10">
                  <c:v>Honesty/openness when things go wrong</c:v>
                </c:pt>
                <c:pt idx="11">
                  <c:v>Reacting to emergency situations</c:v>
                </c:pt>
                <c:pt idx="12">
                  <c:v>Local technical support</c:v>
                </c:pt>
                <c:pt idx="13">
                  <c:v>Developing a relationship</c:v>
                </c:pt>
                <c:pt idx="14">
                  <c:v>Keeping promises &amp; commitments</c:v>
                </c:pt>
                <c:pt idx="15">
                  <c:v>Clarity of pricing</c:v>
                </c:pt>
                <c:pt idx="16">
                  <c:v>Understanding your business needs</c:v>
                </c:pt>
                <c:pt idx="17">
                  <c:v>Quotation</c:v>
                </c:pt>
                <c:pt idx="18">
                  <c:v>Reliability of delivery</c:v>
                </c:pt>
                <c:pt idx="19">
                  <c:v>Provision of information on order delivery</c:v>
                </c:pt>
                <c:pt idx="20">
                  <c:v>Lead time</c:v>
                </c:pt>
                <c:pt idx="21">
                  <c:v>Value for money</c:v>
                </c:pt>
                <c:pt idx="22">
                  <c:v>Handling of problems (94)</c:v>
                </c:pt>
                <c:pt idx="23">
                  <c:v>Competitiveness of price</c:v>
                </c:pt>
                <c:pt idx="24">
                  <c:v>Pro-activity in cost reduction (346)</c:v>
                </c:pt>
              </c:strCache>
            </c:strRef>
          </c:cat>
          <c:val>
            <c:numRef>
              <c:f>Sheet1!$F$2:$F$26</c:f>
              <c:numCache>
                <c:formatCode>0.0%</c:formatCode>
                <c:ptCount val="25"/>
                <c:pt idx="0">
                  <c:v>4.0733197556008559E-3</c:v>
                </c:pt>
                <c:pt idx="1">
                  <c:v>1.0162601626016314E-2</c:v>
                </c:pt>
                <c:pt idx="2">
                  <c:v>4.0567951318458504E-3</c:v>
                </c:pt>
                <c:pt idx="3">
                  <c:v>4.2918454935622768E-3</c:v>
                </c:pt>
                <c:pt idx="4">
                  <c:v>0</c:v>
                </c:pt>
                <c:pt idx="5">
                  <c:v>6.3424947145877394E-3</c:v>
                </c:pt>
                <c:pt idx="6">
                  <c:v>2.2727272727272943E-3</c:v>
                </c:pt>
                <c:pt idx="7">
                  <c:v>2.0703933747412092E-3</c:v>
                </c:pt>
                <c:pt idx="8">
                  <c:v>0</c:v>
                </c:pt>
                <c:pt idx="9">
                  <c:v>2.304147465437788E-3</c:v>
                </c:pt>
                <c:pt idx="10">
                  <c:v>2.2883295194508157E-3</c:v>
                </c:pt>
                <c:pt idx="11">
                  <c:v>1.4925373134328361E-2</c:v>
                </c:pt>
                <c:pt idx="12">
                  <c:v>9.3240093240093812E-3</c:v>
                </c:pt>
                <c:pt idx="13">
                  <c:v>1.6563146997929608E-2</c:v>
                </c:pt>
                <c:pt idx="14">
                  <c:v>6.2111801242236446E-3</c:v>
                </c:pt>
                <c:pt idx="15">
                  <c:v>8.4388185654008432E-3</c:v>
                </c:pt>
                <c:pt idx="16">
                  <c:v>1.0438413361169102E-2</c:v>
                </c:pt>
                <c:pt idx="17">
                  <c:v>1.0548523206751122E-2</c:v>
                </c:pt>
                <c:pt idx="18">
                  <c:v>1.2847965738758045E-2</c:v>
                </c:pt>
                <c:pt idx="19">
                  <c:v>1.3186813186813201E-2</c:v>
                </c:pt>
                <c:pt idx="20">
                  <c:v>1.894736842105264E-2</c:v>
                </c:pt>
                <c:pt idx="21">
                  <c:v>1.7937219730941704E-2</c:v>
                </c:pt>
                <c:pt idx="22">
                  <c:v>4.2553191489361722E-2</c:v>
                </c:pt>
                <c:pt idx="23">
                  <c:v>3.1476997578692718E-2</c:v>
                </c:pt>
                <c:pt idx="24">
                  <c:v>5.2023121387283384E-2</c:v>
                </c:pt>
              </c:numCache>
            </c:numRef>
          </c:val>
        </c:ser>
        <c:ser>
          <c:idx val="0"/>
          <c:order val="9"/>
          <c:tx>
            <c:strRef>
              <c:f>Sheet1!$C$1</c:f>
              <c:strCache>
                <c:ptCount val="1"/>
                <c:pt idx="0">
                  <c:v>1</c:v>
                </c:pt>
              </c:strCache>
            </c:strRef>
          </c:tx>
          <c:spPr>
            <a:noFill/>
            <a:ln>
              <a:noFill/>
            </a:ln>
          </c:spPr>
          <c:invertIfNegative val="0"/>
          <c:cat>
            <c:strRef>
              <c:f>Sheet1!$B$2:$B$26</c:f>
              <c:strCache>
                <c:ptCount val="25"/>
                <c:pt idx="0">
                  <c:v>Helpfulness of staff</c:v>
                </c:pt>
                <c:pt idx="1">
                  <c:v>Clear points of contact</c:v>
                </c:pt>
                <c:pt idx="2">
                  <c:v>Responsiveness of staff</c:v>
                </c:pt>
                <c:pt idx="3">
                  <c:v>Ease of ordering</c:v>
                </c:pt>
                <c:pt idx="4">
                  <c:v>Quality Assurance Regimes</c:v>
                </c:pt>
                <c:pt idx="5">
                  <c:v>Integrity of supplier</c:v>
                </c:pt>
                <c:pt idx="6">
                  <c:v>Product performance</c:v>
                </c:pt>
                <c:pt idx="7">
                  <c:v>Expertise of staff</c:v>
                </c:pt>
                <c:pt idx="8">
                  <c:v>Product quality</c:v>
                </c:pt>
                <c:pt idx="9">
                  <c:v>Packaging &amp; labelling of your products/delivery</c:v>
                </c:pt>
                <c:pt idx="10">
                  <c:v>Honesty/openness when things go wrong</c:v>
                </c:pt>
                <c:pt idx="11">
                  <c:v>Reacting to emergency situations</c:v>
                </c:pt>
                <c:pt idx="12">
                  <c:v>Local technical support</c:v>
                </c:pt>
                <c:pt idx="13">
                  <c:v>Developing a relationship</c:v>
                </c:pt>
                <c:pt idx="14">
                  <c:v>Keeping promises &amp; commitments</c:v>
                </c:pt>
                <c:pt idx="15">
                  <c:v>Clarity of pricing</c:v>
                </c:pt>
                <c:pt idx="16">
                  <c:v>Understanding your business needs</c:v>
                </c:pt>
                <c:pt idx="17">
                  <c:v>Quotation</c:v>
                </c:pt>
                <c:pt idx="18">
                  <c:v>Reliability of delivery</c:v>
                </c:pt>
                <c:pt idx="19">
                  <c:v>Provision of information on order delivery</c:v>
                </c:pt>
                <c:pt idx="20">
                  <c:v>Lead time</c:v>
                </c:pt>
                <c:pt idx="21">
                  <c:v>Value for money</c:v>
                </c:pt>
                <c:pt idx="22">
                  <c:v>Handling of problems (94)</c:v>
                </c:pt>
                <c:pt idx="23">
                  <c:v>Competitiveness of price</c:v>
                </c:pt>
                <c:pt idx="24">
                  <c:v>Pro-activity in cost reduction (346)</c:v>
                </c:pt>
              </c:strCache>
            </c:strRef>
          </c:cat>
          <c:val>
            <c:numRef>
              <c:f>Sheet1!$C$2:$C$26</c:f>
              <c:numCache>
                <c:formatCode>0.0%</c:formatCode>
                <c:ptCount val="25"/>
                <c:pt idx="0">
                  <c:v>0</c:v>
                </c:pt>
                <c:pt idx="1">
                  <c:v>2.0325203252032522E-3</c:v>
                </c:pt>
                <c:pt idx="2">
                  <c:v>2.0283975659229521E-3</c:v>
                </c:pt>
                <c:pt idx="3">
                  <c:v>0</c:v>
                </c:pt>
                <c:pt idx="4">
                  <c:v>2.6315789473684292E-3</c:v>
                </c:pt>
                <c:pt idx="5">
                  <c:v>0</c:v>
                </c:pt>
                <c:pt idx="6">
                  <c:v>0</c:v>
                </c:pt>
                <c:pt idx="7">
                  <c:v>2.0703933747412092E-3</c:v>
                </c:pt>
                <c:pt idx="8">
                  <c:v>0</c:v>
                </c:pt>
                <c:pt idx="9">
                  <c:v>2.304147465437788E-3</c:v>
                </c:pt>
                <c:pt idx="10">
                  <c:v>4.5766590389016487E-3</c:v>
                </c:pt>
                <c:pt idx="11">
                  <c:v>2.4875621890547272E-3</c:v>
                </c:pt>
                <c:pt idx="12">
                  <c:v>1.1655011655011661E-2</c:v>
                </c:pt>
                <c:pt idx="13">
                  <c:v>2.0703933747412092E-3</c:v>
                </c:pt>
                <c:pt idx="14">
                  <c:v>4.140786749482402E-3</c:v>
                </c:pt>
                <c:pt idx="15">
                  <c:v>6.3291139240506571E-3</c:v>
                </c:pt>
                <c:pt idx="16">
                  <c:v>0</c:v>
                </c:pt>
                <c:pt idx="17">
                  <c:v>2.1097046413502286E-3</c:v>
                </c:pt>
                <c:pt idx="18">
                  <c:v>2.1413276231263519E-3</c:v>
                </c:pt>
                <c:pt idx="19">
                  <c:v>1.0989010989010993E-2</c:v>
                </c:pt>
                <c:pt idx="20">
                  <c:v>6.3157894736842104E-3</c:v>
                </c:pt>
                <c:pt idx="21">
                  <c:v>4.4843049327354294E-3</c:v>
                </c:pt>
                <c:pt idx="22">
                  <c:v>1.063829787234034E-2</c:v>
                </c:pt>
                <c:pt idx="23">
                  <c:v>9.6852300242131067E-3</c:v>
                </c:pt>
                <c:pt idx="24">
                  <c:v>2.8901734104046239E-2</c:v>
                </c:pt>
              </c:numCache>
            </c:numRef>
          </c:val>
        </c:ser>
        <c:dLbls>
          <c:showLegendKey val="0"/>
          <c:showVal val="0"/>
          <c:showCatName val="0"/>
          <c:showSerName val="0"/>
          <c:showPercent val="0"/>
          <c:showBubbleSize val="0"/>
        </c:dLbls>
        <c:gapWidth val="55"/>
        <c:overlap val="100"/>
        <c:axId val="120675328"/>
        <c:axId val="120787712"/>
      </c:barChart>
      <c:catAx>
        <c:axId val="120675328"/>
        <c:scaling>
          <c:orientation val="maxMin"/>
        </c:scaling>
        <c:delete val="0"/>
        <c:axPos val="l"/>
        <c:numFmt formatCode="General" sourceLinked="1"/>
        <c:majorTickMark val="out"/>
        <c:minorTickMark val="none"/>
        <c:tickLblPos val="nextTo"/>
        <c:spPr>
          <a:ln>
            <a:noFill/>
          </a:ln>
        </c:spPr>
        <c:crossAx val="120787712"/>
        <c:crosses val="autoZero"/>
        <c:auto val="1"/>
        <c:lblAlgn val="ctr"/>
        <c:lblOffset val="100"/>
        <c:noMultiLvlLbl val="0"/>
      </c:catAx>
      <c:valAx>
        <c:axId val="120787712"/>
        <c:scaling>
          <c:orientation val="minMax"/>
          <c:max val="0.70000000000000062"/>
          <c:min val="0"/>
        </c:scaling>
        <c:delete val="0"/>
        <c:axPos val="t"/>
        <c:majorGridlines>
          <c:spPr>
            <a:ln>
              <a:solidFill>
                <a:srgbClr val="FFFFFF">
                  <a:lumMod val="75000"/>
                </a:srgbClr>
              </a:solidFill>
            </a:ln>
          </c:spPr>
        </c:majorGridlines>
        <c:title>
          <c:tx>
            <c:rich>
              <a:bodyPr/>
              <a:lstStyle/>
              <a:p>
                <a:pPr>
                  <a:defRPr sz="900"/>
                </a:pPr>
                <a:r>
                  <a:rPr lang="en-GB" sz="900" dirty="0" smtClean="0"/>
                  <a:t>Percentage of satisfied customers</a:t>
                </a:r>
                <a:endParaRPr lang="en-GB" sz="900" dirty="0"/>
              </a:p>
            </c:rich>
          </c:tx>
          <c:layout/>
          <c:overlay val="0"/>
        </c:title>
        <c:numFmt formatCode="0%" sourceLinked="1"/>
        <c:majorTickMark val="out"/>
        <c:minorTickMark val="none"/>
        <c:tickLblPos val="nextTo"/>
        <c:spPr>
          <a:ln>
            <a:noFill/>
          </a:ln>
        </c:spPr>
        <c:crossAx val="120675328"/>
        <c:crosses val="autoZero"/>
        <c:crossBetween val="between"/>
        <c:majorUnit val="0.1"/>
      </c:valAx>
    </c:plotArea>
    <c:legend>
      <c:legendPos val="b"/>
      <c:legendEntry>
        <c:idx val="2"/>
        <c:delete val="1"/>
      </c:legendEntry>
      <c:legendEntry>
        <c:idx val="3"/>
        <c:delete val="1"/>
      </c:legendEntry>
      <c:legendEntry>
        <c:idx val="4"/>
        <c:delete val="1"/>
      </c:legendEntry>
      <c:legendEntry>
        <c:idx val="5"/>
        <c:delete val="1"/>
      </c:legendEntry>
      <c:legendEntry>
        <c:idx val="6"/>
        <c:delete val="1"/>
      </c:legendEntry>
      <c:legendEntry>
        <c:idx val="7"/>
        <c:delete val="1"/>
      </c:legendEntry>
      <c:legendEntry>
        <c:idx val="8"/>
        <c:delete val="1"/>
      </c:legendEntry>
      <c:legendEntry>
        <c:idx val="9"/>
        <c:delete val="1"/>
      </c:legendEntry>
      <c:layout>
        <c:manualLayout>
          <c:xMode val="edge"/>
          <c:yMode val="edge"/>
          <c:x val="0.60183550262659991"/>
          <c:y val="0.96895767834347579"/>
          <c:w val="0.15357643252133923"/>
          <c:h val="3.1042321656530258E-2"/>
        </c:manualLayout>
      </c:layout>
      <c:overlay val="0"/>
    </c:legend>
    <c:plotVisOnly val="1"/>
    <c:dispBlanksAs val="gap"/>
    <c:showDLblsOverMax val="0"/>
  </c:chart>
  <c:spPr>
    <a:noFill/>
    <a:ln>
      <a:noFill/>
    </a:ln>
  </c:spPr>
  <c:txPr>
    <a:bodyPr/>
    <a:lstStyle/>
    <a:p>
      <a:pPr>
        <a:defRPr sz="1000">
          <a:latin typeface="Century Gothic" pitchFamily="34" charset="0"/>
          <a:cs typeface="Arial" pitchFamily="34" charset="0"/>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5086061092286677"/>
          <c:y val="0.10368161102218162"/>
          <c:w val="0.66417795023210324"/>
          <c:h val="0.86778415208074811"/>
        </c:manualLayout>
      </c:layout>
      <c:barChart>
        <c:barDir val="bar"/>
        <c:grouping val="clustered"/>
        <c:varyColors val="0"/>
        <c:ser>
          <c:idx val="0"/>
          <c:order val="0"/>
          <c:tx>
            <c:strRef>
              <c:f>Sheet1!$C$1</c:f>
              <c:strCache>
                <c:ptCount val="1"/>
                <c:pt idx="0">
                  <c:v>Series 1</c:v>
                </c:pt>
              </c:strCache>
            </c:strRef>
          </c:tx>
          <c:spPr>
            <a:gradFill rotWithShape="0">
              <a:gsLst>
                <a:gs pos="99000">
                  <a:srgbClr val="00B050"/>
                </a:gs>
                <a:gs pos="99000">
                  <a:srgbClr val="C00000"/>
                </a:gs>
                <a:gs pos="1000">
                  <a:srgbClr val="00B050"/>
                </a:gs>
                <a:gs pos="1000">
                  <a:srgbClr val="C00000"/>
                </a:gs>
              </a:gsLst>
              <a:lin ang="5400000"/>
            </a:gradFill>
            <a:ln w="12700">
              <a:noFill/>
              <a:prstDash val="solid"/>
            </a:ln>
          </c:spPr>
          <c:invertIfNegative val="1"/>
          <c:dLbls>
            <c:numFmt formatCode="0.0%" sourceLinked="0"/>
            <c:dLblPos val="outEnd"/>
            <c:showLegendKey val="0"/>
            <c:showVal val="1"/>
            <c:showCatName val="0"/>
            <c:showSerName val="0"/>
            <c:showPercent val="0"/>
            <c:showBubbleSize val="0"/>
            <c:showLeaderLines val="0"/>
          </c:dLbls>
          <c:cat>
            <c:numRef>
              <c:f>Sheet1!$B$2:$B$26</c:f>
              <c:numCache>
                <c:formatCode>General</c:formatCode>
                <c:ptCount val="25"/>
              </c:numCache>
            </c:numRef>
          </c:cat>
          <c:val>
            <c:numRef>
              <c:f>Sheet1!$C$2:$C$26</c:f>
              <c:numCache>
                <c:formatCode>0.0%</c:formatCode>
                <c:ptCount val="25"/>
                <c:pt idx="0">
                  <c:v>1.0419460285132421E-2</c:v>
                </c:pt>
                <c:pt idx="1">
                  <c:v>-2.0810382113821212E-2</c:v>
                </c:pt>
                <c:pt idx="2">
                  <c:v>4.5506916835699575E-3</c:v>
                </c:pt>
                <c:pt idx="3">
                  <c:v>2.7197755364806956E-2</c:v>
                </c:pt>
                <c:pt idx="4">
                  <c:v>2.0177105263157982E-2</c:v>
                </c:pt>
                <c:pt idx="5">
                  <c:v>3.8806786469344212E-3</c:v>
                </c:pt>
                <c:pt idx="6">
                  <c:v>9.5184545454545244E-3</c:v>
                </c:pt>
                <c:pt idx="7">
                  <c:v>1.0287515527951381E-3</c:v>
                </c:pt>
                <c:pt idx="8">
                  <c:v>1.0363854122621639E-2</c:v>
                </c:pt>
                <c:pt idx="9">
                  <c:v>3.6286981566820496E-2</c:v>
                </c:pt>
                <c:pt idx="10">
                  <c:v>-1.8403585812357019E-2</c:v>
                </c:pt>
                <c:pt idx="11">
                  <c:v>3.3998119402985146E-2</c:v>
                </c:pt>
                <c:pt idx="13">
                  <c:v>8.9659171842650463E-3</c:v>
                </c:pt>
                <c:pt idx="14">
                  <c:v>1.1716343685300281E-2</c:v>
                </c:pt>
                <c:pt idx="15">
                  <c:v>1.2670932489451498E-2</c:v>
                </c:pt>
                <c:pt idx="16">
                  <c:v>-4.8217453027140965E-3</c:v>
                </c:pt>
                <c:pt idx="17">
                  <c:v>4.9641139240507171E-3</c:v>
                </c:pt>
                <c:pt idx="18">
                  <c:v>2.3754421841541501E-2</c:v>
                </c:pt>
                <c:pt idx="19">
                  <c:v>6.7372197802198549E-3</c:v>
                </c:pt>
                <c:pt idx="20">
                  <c:v>2.6358631578947356E-2</c:v>
                </c:pt>
                <c:pt idx="21">
                  <c:v>9.0514349775784521E-4</c:v>
                </c:pt>
                <c:pt idx="22">
                  <c:v>-0.10120185106383028</c:v>
                </c:pt>
                <c:pt idx="23">
                  <c:v>-2.8775544794188979E-3</c:v>
                </c:pt>
                <c:pt idx="24">
                  <c:v>-1.4709421965318024E-2</c:v>
                </c:pt>
              </c:numCache>
            </c:numRef>
          </c:val>
        </c:ser>
        <c:dLbls>
          <c:showLegendKey val="0"/>
          <c:showVal val="0"/>
          <c:showCatName val="0"/>
          <c:showSerName val="0"/>
          <c:showPercent val="0"/>
          <c:showBubbleSize val="0"/>
        </c:dLbls>
        <c:gapWidth val="55"/>
        <c:axId val="120979840"/>
        <c:axId val="120981376"/>
      </c:barChart>
      <c:catAx>
        <c:axId val="120979840"/>
        <c:scaling>
          <c:orientation val="maxMin"/>
        </c:scaling>
        <c:delete val="1"/>
        <c:axPos val="l"/>
        <c:numFmt formatCode="General" sourceLinked="1"/>
        <c:majorTickMark val="out"/>
        <c:minorTickMark val="none"/>
        <c:tickLblPos val="none"/>
        <c:crossAx val="120981376"/>
        <c:crosses val="autoZero"/>
        <c:auto val="1"/>
        <c:lblAlgn val="ctr"/>
        <c:lblOffset val="100"/>
        <c:tickLblSkip val="1"/>
        <c:tickMarkSkip val="1"/>
        <c:noMultiLvlLbl val="0"/>
      </c:catAx>
      <c:valAx>
        <c:axId val="120981376"/>
        <c:scaling>
          <c:orientation val="minMax"/>
          <c:max val="0.1"/>
          <c:min val="-0.2"/>
        </c:scaling>
        <c:delete val="0"/>
        <c:axPos val="t"/>
        <c:majorGridlines>
          <c:spPr>
            <a:ln w="3175">
              <a:solidFill>
                <a:srgbClr val="C0C0C0"/>
              </a:solidFill>
              <a:prstDash val="solid"/>
            </a:ln>
          </c:spPr>
        </c:majorGridlines>
        <c:numFmt formatCode="0%" sourceLinked="0"/>
        <c:majorTickMark val="out"/>
        <c:minorTickMark val="none"/>
        <c:tickLblPos val="nextTo"/>
        <c:spPr>
          <a:ln w="3175">
            <a:noFill/>
            <a:prstDash val="solid"/>
          </a:ln>
        </c:spPr>
        <c:txPr>
          <a:bodyPr rot="0" vert="horz"/>
          <a:lstStyle/>
          <a:p>
            <a:pPr>
              <a:defRPr/>
            </a:pPr>
            <a:endParaRPr lang="en-US"/>
          </a:p>
        </c:txPr>
        <c:crossAx val="120979840"/>
        <c:crosses val="autoZero"/>
        <c:crossBetween val="between"/>
        <c:majorUnit val="0.1"/>
      </c:valAx>
      <c:spPr>
        <a:noFill/>
        <a:ln w="12700">
          <a:no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Century Gothic" pitchFamily="34" charset="0"/>
          <a:ea typeface="Arial"/>
          <a:cs typeface="Arial"/>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276301998961963E-2"/>
          <c:y val="2.7329183221135176E-2"/>
          <c:w val="0.84145927422952116"/>
          <c:h val="0.89066618872186187"/>
        </c:manualLayout>
      </c:layout>
      <c:barChart>
        <c:barDir val="col"/>
        <c:grouping val="stacked"/>
        <c:varyColors val="0"/>
        <c:ser>
          <c:idx val="4"/>
          <c:order val="0"/>
          <c:tx>
            <c:strRef>
              <c:f>Sheet1!$F$1</c:f>
              <c:strCache>
                <c:ptCount val="1"/>
                <c:pt idx="0">
                  <c:v>Bottom quartile</c:v>
                </c:pt>
              </c:strCache>
            </c:strRef>
          </c:tx>
          <c:spPr>
            <a:solidFill>
              <a:srgbClr val="FF0000">
                <a:alpha val="10000"/>
              </a:srgbClr>
            </a:solidFill>
          </c:spPr>
          <c:invertIfNegative val="0"/>
          <c:cat>
            <c:numRef>
              <c:f>Sheet1!$A$2:$A$9</c:f>
              <c:numCache>
                <c:formatCode>General</c:formatCode>
                <c:ptCount val="8"/>
                <c:pt idx="0" formatCode="0">
                  <c:v>2011</c:v>
                </c:pt>
                <c:pt idx="1">
                  <c:v>2012</c:v>
                </c:pt>
                <c:pt idx="2">
                  <c:v>2013</c:v>
                </c:pt>
                <c:pt idx="3">
                  <c:v>2014</c:v>
                </c:pt>
                <c:pt idx="4">
                  <c:v>2015</c:v>
                </c:pt>
                <c:pt idx="5">
                  <c:v>2016</c:v>
                </c:pt>
                <c:pt idx="6">
                  <c:v>2017</c:v>
                </c:pt>
                <c:pt idx="7">
                  <c:v>2018</c:v>
                </c:pt>
              </c:numCache>
            </c:numRef>
          </c:cat>
          <c:val>
            <c:numRef>
              <c:f>Sheet1!$F$2:$F$9</c:f>
              <c:numCache>
                <c:formatCode>0.0%</c:formatCode>
                <c:ptCount val="8"/>
                <c:pt idx="0">
                  <c:v>0.76500000000000323</c:v>
                </c:pt>
                <c:pt idx="1">
                  <c:v>0.76500000000000323</c:v>
                </c:pt>
                <c:pt idx="2">
                  <c:v>0.76500000000000323</c:v>
                </c:pt>
                <c:pt idx="3">
                  <c:v>0.76500000000000323</c:v>
                </c:pt>
                <c:pt idx="4">
                  <c:v>0.76500000000000323</c:v>
                </c:pt>
                <c:pt idx="5">
                  <c:v>0.76500000000000323</c:v>
                </c:pt>
                <c:pt idx="6">
                  <c:v>0.76500000000000323</c:v>
                </c:pt>
                <c:pt idx="7">
                  <c:v>0.76500000000000323</c:v>
                </c:pt>
              </c:numCache>
            </c:numRef>
          </c:val>
        </c:ser>
        <c:ser>
          <c:idx val="5"/>
          <c:order val="1"/>
          <c:tx>
            <c:strRef>
              <c:f>Sheet1!$G$1</c:f>
              <c:strCache>
                <c:ptCount val="1"/>
                <c:pt idx="0">
                  <c:v>Second quartile</c:v>
                </c:pt>
              </c:strCache>
            </c:strRef>
          </c:tx>
          <c:spPr>
            <a:solidFill>
              <a:srgbClr val="FFC000">
                <a:alpha val="20000"/>
              </a:srgbClr>
            </a:solidFill>
          </c:spPr>
          <c:invertIfNegative val="0"/>
          <c:cat>
            <c:numRef>
              <c:f>Sheet1!$A$2:$A$9</c:f>
              <c:numCache>
                <c:formatCode>General</c:formatCode>
                <c:ptCount val="8"/>
                <c:pt idx="0" formatCode="0">
                  <c:v>2011</c:v>
                </c:pt>
                <c:pt idx="1">
                  <c:v>2012</c:v>
                </c:pt>
                <c:pt idx="2">
                  <c:v>2013</c:v>
                </c:pt>
                <c:pt idx="3">
                  <c:v>2014</c:v>
                </c:pt>
                <c:pt idx="4">
                  <c:v>2015</c:v>
                </c:pt>
                <c:pt idx="5">
                  <c:v>2016</c:v>
                </c:pt>
                <c:pt idx="6">
                  <c:v>2017</c:v>
                </c:pt>
                <c:pt idx="7">
                  <c:v>2018</c:v>
                </c:pt>
              </c:numCache>
            </c:numRef>
          </c:cat>
          <c:val>
            <c:numRef>
              <c:f>Sheet1!$G$2:$G$9</c:f>
              <c:numCache>
                <c:formatCode>0.0%</c:formatCode>
                <c:ptCount val="8"/>
                <c:pt idx="0">
                  <c:v>4.5999999999999999E-2</c:v>
                </c:pt>
                <c:pt idx="1">
                  <c:v>4.5999999999999999E-2</c:v>
                </c:pt>
                <c:pt idx="2">
                  <c:v>4.5999999999999999E-2</c:v>
                </c:pt>
                <c:pt idx="3">
                  <c:v>4.5999999999999999E-2</c:v>
                </c:pt>
                <c:pt idx="4">
                  <c:v>4.5999999999999999E-2</c:v>
                </c:pt>
                <c:pt idx="5">
                  <c:v>4.5999999999999999E-2</c:v>
                </c:pt>
                <c:pt idx="6">
                  <c:v>4.5999999999999999E-2</c:v>
                </c:pt>
                <c:pt idx="7">
                  <c:v>4.5999999999999999E-2</c:v>
                </c:pt>
              </c:numCache>
            </c:numRef>
          </c:val>
        </c:ser>
        <c:ser>
          <c:idx val="6"/>
          <c:order val="2"/>
          <c:tx>
            <c:strRef>
              <c:f>Sheet1!$H$1</c:f>
              <c:strCache>
                <c:ptCount val="1"/>
                <c:pt idx="0">
                  <c:v>Third quartile</c:v>
                </c:pt>
              </c:strCache>
            </c:strRef>
          </c:tx>
          <c:spPr>
            <a:solidFill>
              <a:srgbClr val="FFFF4B">
                <a:alpha val="20000"/>
              </a:srgbClr>
            </a:solidFill>
          </c:spPr>
          <c:invertIfNegative val="0"/>
          <c:cat>
            <c:numRef>
              <c:f>Sheet1!$A$2:$A$9</c:f>
              <c:numCache>
                <c:formatCode>General</c:formatCode>
                <c:ptCount val="8"/>
                <c:pt idx="0" formatCode="0">
                  <c:v>2011</c:v>
                </c:pt>
                <c:pt idx="1">
                  <c:v>2012</c:v>
                </c:pt>
                <c:pt idx="2">
                  <c:v>2013</c:v>
                </c:pt>
                <c:pt idx="3">
                  <c:v>2014</c:v>
                </c:pt>
                <c:pt idx="4">
                  <c:v>2015</c:v>
                </c:pt>
                <c:pt idx="5">
                  <c:v>2016</c:v>
                </c:pt>
                <c:pt idx="6">
                  <c:v>2017</c:v>
                </c:pt>
                <c:pt idx="7">
                  <c:v>2018</c:v>
                </c:pt>
              </c:numCache>
            </c:numRef>
          </c:cat>
          <c:val>
            <c:numRef>
              <c:f>Sheet1!$H$2:$H$9</c:f>
              <c:numCache>
                <c:formatCode>0.0%</c:formatCode>
                <c:ptCount val="8"/>
                <c:pt idx="0">
                  <c:v>4.5999999999999999E-2</c:v>
                </c:pt>
                <c:pt idx="1">
                  <c:v>4.5999999999999999E-2</c:v>
                </c:pt>
                <c:pt idx="2">
                  <c:v>4.5999999999999999E-2</c:v>
                </c:pt>
                <c:pt idx="3">
                  <c:v>4.5999999999999999E-2</c:v>
                </c:pt>
                <c:pt idx="4">
                  <c:v>4.5999999999999999E-2</c:v>
                </c:pt>
                <c:pt idx="5">
                  <c:v>4.5999999999999999E-2</c:v>
                </c:pt>
                <c:pt idx="6">
                  <c:v>4.5999999999999999E-2</c:v>
                </c:pt>
                <c:pt idx="7">
                  <c:v>4.5999999999999999E-2</c:v>
                </c:pt>
              </c:numCache>
            </c:numRef>
          </c:val>
        </c:ser>
        <c:ser>
          <c:idx val="7"/>
          <c:order val="3"/>
          <c:tx>
            <c:strRef>
              <c:f>Sheet1!$I$1</c:f>
              <c:strCache>
                <c:ptCount val="1"/>
                <c:pt idx="0">
                  <c:v>Top quartile</c:v>
                </c:pt>
              </c:strCache>
            </c:strRef>
          </c:tx>
          <c:spPr>
            <a:solidFill>
              <a:srgbClr val="66FF33">
                <a:alpha val="10000"/>
              </a:srgbClr>
            </a:solidFill>
          </c:spPr>
          <c:invertIfNegative val="0"/>
          <c:cat>
            <c:numRef>
              <c:f>Sheet1!$A$2:$A$9</c:f>
              <c:numCache>
                <c:formatCode>General</c:formatCode>
                <c:ptCount val="8"/>
                <c:pt idx="0" formatCode="0">
                  <c:v>2011</c:v>
                </c:pt>
                <c:pt idx="1">
                  <c:v>2012</c:v>
                </c:pt>
                <c:pt idx="2">
                  <c:v>2013</c:v>
                </c:pt>
                <c:pt idx="3">
                  <c:v>2014</c:v>
                </c:pt>
                <c:pt idx="4">
                  <c:v>2015</c:v>
                </c:pt>
                <c:pt idx="5">
                  <c:v>2016</c:v>
                </c:pt>
                <c:pt idx="6">
                  <c:v>2017</c:v>
                </c:pt>
                <c:pt idx="7">
                  <c:v>2018</c:v>
                </c:pt>
              </c:numCache>
            </c:numRef>
          </c:cat>
          <c:val>
            <c:numRef>
              <c:f>Sheet1!$I$2:$I$9</c:f>
              <c:numCache>
                <c:formatCode>0.0%</c:formatCode>
                <c:ptCount val="8"/>
                <c:pt idx="0">
                  <c:v>0.14948648168704662</c:v>
                </c:pt>
                <c:pt idx="1">
                  <c:v>0.14948648168704662</c:v>
                </c:pt>
                <c:pt idx="2">
                  <c:v>0.14948648168704662</c:v>
                </c:pt>
                <c:pt idx="3">
                  <c:v>0.14948648168704662</c:v>
                </c:pt>
                <c:pt idx="4">
                  <c:v>0.14948648168704662</c:v>
                </c:pt>
                <c:pt idx="5">
                  <c:v>0.14948648168704662</c:v>
                </c:pt>
                <c:pt idx="6">
                  <c:v>0.14948648168704662</c:v>
                </c:pt>
                <c:pt idx="7">
                  <c:v>0.14948648168704662</c:v>
                </c:pt>
              </c:numCache>
            </c:numRef>
          </c:val>
        </c:ser>
        <c:dLbls>
          <c:showLegendKey val="0"/>
          <c:showVal val="0"/>
          <c:showCatName val="0"/>
          <c:showSerName val="0"/>
          <c:showPercent val="0"/>
          <c:showBubbleSize val="0"/>
        </c:dLbls>
        <c:gapWidth val="0"/>
        <c:overlap val="100"/>
        <c:axId val="121867264"/>
        <c:axId val="121877632"/>
      </c:barChart>
      <c:lineChart>
        <c:grouping val="standard"/>
        <c:varyColors val="0"/>
        <c:ser>
          <c:idx val="1"/>
          <c:order val="4"/>
          <c:tx>
            <c:strRef>
              <c:f>Sheet1!$C$1</c:f>
              <c:strCache>
                <c:ptCount val="1"/>
                <c:pt idx="0">
                  <c:v>Conservative</c:v>
                </c:pt>
              </c:strCache>
            </c:strRef>
          </c:tx>
          <c:spPr>
            <a:ln>
              <a:solidFill>
                <a:schemeClr val="accent1"/>
              </a:solidFill>
              <a:prstDash val="sysDash"/>
            </a:ln>
          </c:spPr>
          <c:marker>
            <c:symbol val="circle"/>
            <c:size val="6"/>
            <c:spPr>
              <a:solidFill>
                <a:schemeClr val="accent1"/>
              </a:solidFill>
              <a:ln w="12700">
                <a:solidFill>
                  <a:schemeClr val="bg1"/>
                </a:solidFill>
              </a:ln>
            </c:spPr>
          </c:marker>
          <c:dLbls>
            <c:dLbl>
              <c:idx val="7"/>
              <c:layout/>
              <c:showLegendKey val="0"/>
              <c:showVal val="1"/>
              <c:showCatName val="0"/>
              <c:showSerName val="0"/>
              <c:showPercent val="0"/>
              <c:showBubbleSize val="0"/>
            </c:dLbl>
            <c:txPr>
              <a:bodyPr/>
              <a:lstStyle/>
              <a:p>
                <a:pPr>
                  <a:defRPr b="1">
                    <a:solidFill>
                      <a:srgbClr val="C00000"/>
                    </a:solidFill>
                  </a:defRPr>
                </a:pPr>
                <a:endParaRPr lang="en-US"/>
              </a:p>
            </c:txPr>
            <c:showLegendKey val="0"/>
            <c:showVal val="0"/>
            <c:showCatName val="0"/>
            <c:showSerName val="0"/>
            <c:showPercent val="0"/>
            <c:showBubbleSize val="0"/>
          </c:dLbls>
          <c:cat>
            <c:numRef>
              <c:f>Sheet1!$A$2:$A$9</c:f>
              <c:numCache>
                <c:formatCode>General</c:formatCode>
                <c:ptCount val="8"/>
                <c:pt idx="0" formatCode="0">
                  <c:v>2011</c:v>
                </c:pt>
                <c:pt idx="1">
                  <c:v>2012</c:v>
                </c:pt>
                <c:pt idx="2">
                  <c:v>2013</c:v>
                </c:pt>
                <c:pt idx="3">
                  <c:v>2014</c:v>
                </c:pt>
                <c:pt idx="4">
                  <c:v>2015</c:v>
                </c:pt>
                <c:pt idx="5">
                  <c:v>2016</c:v>
                </c:pt>
                <c:pt idx="6">
                  <c:v>2017</c:v>
                </c:pt>
                <c:pt idx="7">
                  <c:v>2018</c:v>
                </c:pt>
              </c:numCache>
            </c:numRef>
          </c:cat>
          <c:val>
            <c:numRef>
              <c:f>Sheet1!$C$2:$C$9</c:f>
              <c:numCache>
                <c:formatCode>0.0%</c:formatCode>
                <c:ptCount val="8"/>
                <c:pt idx="0">
                  <c:v>0.7947776336532224</c:v>
                </c:pt>
                <c:pt idx="1">
                  <c:v>0.80175075589989564</c:v>
                </c:pt>
                <c:pt idx="2">
                  <c:v>0.80828929525016069</c:v>
                </c:pt>
                <c:pt idx="3">
                  <c:v>0.81442769235070511</c:v>
                </c:pt>
                <c:pt idx="4">
                  <c:v>0.82019709225394943</c:v>
                </c:pt>
                <c:pt idx="5">
                  <c:v>0.82562571233531634</c:v>
                </c:pt>
                <c:pt idx="6">
                  <c:v>0.83073916344567555</c:v>
                </c:pt>
                <c:pt idx="7">
                  <c:v>0.83556073094450278</c:v>
                </c:pt>
              </c:numCache>
            </c:numRef>
          </c:val>
          <c:smooth val="0"/>
        </c:ser>
        <c:ser>
          <c:idx val="2"/>
          <c:order val="5"/>
          <c:tx>
            <c:strRef>
              <c:f>Sheet1!$D$1</c:f>
              <c:strCache>
                <c:ptCount val="1"/>
                <c:pt idx="0">
                  <c:v>Ambitious</c:v>
                </c:pt>
              </c:strCache>
            </c:strRef>
          </c:tx>
          <c:spPr>
            <a:ln>
              <a:solidFill>
                <a:srgbClr val="00B050"/>
              </a:solidFill>
              <a:prstDash val="sysDash"/>
            </a:ln>
          </c:spPr>
          <c:marker>
            <c:symbol val="circle"/>
            <c:size val="6"/>
            <c:spPr>
              <a:solidFill>
                <a:srgbClr val="00B050"/>
              </a:solidFill>
              <a:ln w="12700">
                <a:solidFill>
                  <a:schemeClr val="bg1"/>
                </a:solidFill>
              </a:ln>
            </c:spPr>
          </c:marker>
          <c:dLbls>
            <c:dLbl>
              <c:idx val="7"/>
              <c:layout/>
              <c:showLegendKey val="0"/>
              <c:showVal val="1"/>
              <c:showCatName val="0"/>
              <c:showSerName val="0"/>
              <c:showPercent val="0"/>
              <c:showBubbleSize val="0"/>
            </c:dLbl>
            <c:txPr>
              <a:bodyPr/>
              <a:lstStyle/>
              <a:p>
                <a:pPr>
                  <a:defRPr b="1">
                    <a:solidFill>
                      <a:srgbClr val="00B050"/>
                    </a:solidFill>
                  </a:defRPr>
                </a:pPr>
                <a:endParaRPr lang="en-US"/>
              </a:p>
            </c:txPr>
            <c:showLegendKey val="0"/>
            <c:showVal val="0"/>
            <c:showCatName val="0"/>
            <c:showSerName val="0"/>
            <c:showPercent val="0"/>
            <c:showBubbleSize val="0"/>
          </c:dLbls>
          <c:cat>
            <c:numRef>
              <c:f>Sheet1!$A$2:$A$9</c:f>
              <c:numCache>
                <c:formatCode>General</c:formatCode>
                <c:ptCount val="8"/>
                <c:pt idx="0" formatCode="0">
                  <c:v>2011</c:v>
                </c:pt>
                <c:pt idx="1">
                  <c:v>2012</c:v>
                </c:pt>
                <c:pt idx="2">
                  <c:v>2013</c:v>
                </c:pt>
                <c:pt idx="3">
                  <c:v>2014</c:v>
                </c:pt>
                <c:pt idx="4">
                  <c:v>2015</c:v>
                </c:pt>
                <c:pt idx="5">
                  <c:v>2016</c:v>
                </c:pt>
                <c:pt idx="6">
                  <c:v>2017</c:v>
                </c:pt>
                <c:pt idx="7">
                  <c:v>2018</c:v>
                </c:pt>
              </c:numCache>
            </c:numRef>
          </c:cat>
          <c:val>
            <c:numRef>
              <c:f>Sheet1!$D$2:$D$9</c:f>
              <c:numCache>
                <c:formatCode>0.0%</c:formatCode>
                <c:ptCount val="8"/>
                <c:pt idx="0">
                  <c:v>0.7947776336532224</c:v>
                </c:pt>
                <c:pt idx="1">
                  <c:v>0.81618185799397402</c:v>
                </c:pt>
                <c:pt idx="2">
                  <c:v>0.8333151389968535</c:v>
                </c:pt>
                <c:pt idx="3">
                  <c:v>0.84726564030483764</c:v>
                </c:pt>
                <c:pt idx="4">
                  <c:v>0.85879065856270065</c:v>
                </c:pt>
                <c:pt idx="5">
                  <c:v>0.8684317682599797</c:v>
                </c:pt>
                <c:pt idx="6">
                  <c:v>0.87658537227462763</c:v>
                </c:pt>
                <c:pt idx="7">
                  <c:v>0.88354749934611621</c:v>
                </c:pt>
              </c:numCache>
            </c:numRef>
          </c:val>
          <c:smooth val="0"/>
        </c:ser>
        <c:ser>
          <c:idx val="3"/>
          <c:order val="6"/>
          <c:tx>
            <c:strRef>
              <c:f>Sheet1!$E$1</c:f>
              <c:strCache>
                <c:ptCount val="1"/>
                <c:pt idx="0">
                  <c:v>Realistic</c:v>
                </c:pt>
              </c:strCache>
            </c:strRef>
          </c:tx>
          <c:spPr>
            <a:ln>
              <a:solidFill>
                <a:schemeClr val="bg2"/>
              </a:solidFill>
              <a:prstDash val="sysDash"/>
            </a:ln>
          </c:spPr>
          <c:marker>
            <c:symbol val="circle"/>
            <c:size val="6"/>
            <c:spPr>
              <a:solidFill>
                <a:schemeClr val="bg2"/>
              </a:solidFill>
              <a:ln w="12700">
                <a:solidFill>
                  <a:schemeClr val="bg1"/>
                </a:solidFill>
              </a:ln>
            </c:spPr>
          </c:marker>
          <c:dLbls>
            <c:dLbl>
              <c:idx val="7"/>
              <c:layout/>
              <c:showLegendKey val="0"/>
              <c:showVal val="1"/>
              <c:showCatName val="0"/>
              <c:showSerName val="0"/>
              <c:showPercent val="0"/>
              <c:showBubbleSize val="0"/>
            </c:dLbl>
            <c:txPr>
              <a:bodyPr/>
              <a:lstStyle/>
              <a:p>
                <a:pPr>
                  <a:defRPr b="1">
                    <a:solidFill>
                      <a:srgbClr val="002060"/>
                    </a:solidFill>
                  </a:defRPr>
                </a:pPr>
                <a:endParaRPr lang="en-US"/>
              </a:p>
            </c:txPr>
            <c:showLegendKey val="0"/>
            <c:showVal val="0"/>
            <c:showCatName val="0"/>
            <c:showSerName val="0"/>
            <c:showPercent val="0"/>
            <c:showBubbleSize val="0"/>
          </c:dLbls>
          <c:cat>
            <c:numRef>
              <c:f>Sheet1!$A$2:$A$9</c:f>
              <c:numCache>
                <c:formatCode>General</c:formatCode>
                <c:ptCount val="8"/>
                <c:pt idx="0" formatCode="0">
                  <c:v>2011</c:v>
                </c:pt>
                <c:pt idx="1">
                  <c:v>2012</c:v>
                </c:pt>
                <c:pt idx="2">
                  <c:v>2013</c:v>
                </c:pt>
                <c:pt idx="3">
                  <c:v>2014</c:v>
                </c:pt>
                <c:pt idx="4">
                  <c:v>2015</c:v>
                </c:pt>
                <c:pt idx="5">
                  <c:v>2016</c:v>
                </c:pt>
                <c:pt idx="6">
                  <c:v>2017</c:v>
                </c:pt>
                <c:pt idx="7">
                  <c:v>2018</c:v>
                </c:pt>
              </c:numCache>
            </c:numRef>
          </c:cat>
          <c:val>
            <c:numRef>
              <c:f>Sheet1!$E$2:$E$9</c:f>
              <c:numCache>
                <c:formatCode>0.0%</c:formatCode>
                <c:ptCount val="8"/>
                <c:pt idx="0">
                  <c:v>0.7947776336532224</c:v>
                </c:pt>
                <c:pt idx="1">
                  <c:v>0.80911061796787365</c:v>
                </c:pt>
                <c:pt idx="2">
                  <c:v>0.82105247556097405</c:v>
                </c:pt>
                <c:pt idx="3">
                  <c:v>0.8311750458073105</c:v>
                </c:pt>
                <c:pt idx="4">
                  <c:v>0.83987981107141285</c:v>
                </c:pt>
                <c:pt idx="5">
                  <c:v>0.84745680085689168</c:v>
                </c:pt>
                <c:pt idx="6">
                  <c:v>0.85412072994843968</c:v>
                </c:pt>
                <c:pt idx="7">
                  <c:v>0.86003398282932553</c:v>
                </c:pt>
              </c:numCache>
            </c:numRef>
          </c:val>
          <c:smooth val="0"/>
        </c:ser>
        <c:ser>
          <c:idx val="0"/>
          <c:order val="7"/>
          <c:tx>
            <c:strRef>
              <c:f>Sheet1!$B$1</c:f>
              <c:strCache>
                <c:ptCount val="1"/>
                <c:pt idx="0">
                  <c:v>Actual</c:v>
                </c:pt>
              </c:strCache>
            </c:strRef>
          </c:tx>
          <c:spPr>
            <a:ln>
              <a:solidFill>
                <a:schemeClr val="tx1"/>
              </a:solidFill>
              <a:prstDash val="dash"/>
            </a:ln>
          </c:spPr>
          <c:marker>
            <c:symbol val="circle"/>
            <c:size val="8"/>
            <c:spPr>
              <a:solidFill>
                <a:schemeClr val="tx1"/>
              </a:solidFill>
              <a:ln w="12700">
                <a:solidFill>
                  <a:schemeClr val="bg1"/>
                </a:solidFill>
              </a:ln>
            </c:spPr>
          </c:marker>
          <c:cat>
            <c:numRef>
              <c:f>Sheet1!$A$2:$A$9</c:f>
              <c:numCache>
                <c:formatCode>General</c:formatCode>
                <c:ptCount val="8"/>
                <c:pt idx="0" formatCode="0">
                  <c:v>2011</c:v>
                </c:pt>
                <c:pt idx="1">
                  <c:v>2012</c:v>
                </c:pt>
                <c:pt idx="2">
                  <c:v>2013</c:v>
                </c:pt>
                <c:pt idx="3">
                  <c:v>2014</c:v>
                </c:pt>
                <c:pt idx="4">
                  <c:v>2015</c:v>
                </c:pt>
                <c:pt idx="5">
                  <c:v>2016</c:v>
                </c:pt>
                <c:pt idx="6">
                  <c:v>2017</c:v>
                </c:pt>
                <c:pt idx="7">
                  <c:v>2018</c:v>
                </c:pt>
              </c:numCache>
            </c:numRef>
          </c:cat>
          <c:val>
            <c:numRef>
              <c:f>Sheet1!$B$2:$B$9</c:f>
              <c:numCache>
                <c:formatCode>0.0%</c:formatCode>
                <c:ptCount val="8"/>
                <c:pt idx="0">
                  <c:v>0.7947776336532224</c:v>
                </c:pt>
                <c:pt idx="1">
                  <c:v>0.81140000000000001</c:v>
                </c:pt>
                <c:pt idx="2">
                  <c:v>0.82770000000000288</c:v>
                </c:pt>
                <c:pt idx="3">
                  <c:v>0.81790000000000063</c:v>
                </c:pt>
                <c:pt idx="4">
                  <c:v>0.82140000000000002</c:v>
                </c:pt>
                <c:pt idx="5">
                  <c:v>0.83240000000000003</c:v>
                </c:pt>
              </c:numCache>
            </c:numRef>
          </c:val>
          <c:smooth val="0"/>
        </c:ser>
        <c:dLbls>
          <c:showLegendKey val="0"/>
          <c:showVal val="0"/>
          <c:showCatName val="0"/>
          <c:showSerName val="0"/>
          <c:showPercent val="0"/>
          <c:showBubbleSize val="0"/>
        </c:dLbls>
        <c:marker val="1"/>
        <c:smooth val="0"/>
        <c:axId val="121867264"/>
        <c:axId val="121877632"/>
      </c:lineChart>
      <c:catAx>
        <c:axId val="121867264"/>
        <c:scaling>
          <c:orientation val="minMax"/>
        </c:scaling>
        <c:delete val="0"/>
        <c:axPos val="b"/>
        <c:numFmt formatCode="0" sourceLinked="1"/>
        <c:majorTickMark val="out"/>
        <c:minorTickMark val="none"/>
        <c:tickLblPos val="nextTo"/>
        <c:crossAx val="121877632"/>
        <c:crosses val="autoZero"/>
        <c:auto val="1"/>
        <c:lblAlgn val="ctr"/>
        <c:lblOffset val="100"/>
        <c:noMultiLvlLbl val="0"/>
      </c:catAx>
      <c:valAx>
        <c:axId val="121877632"/>
        <c:scaling>
          <c:orientation val="minMax"/>
          <c:max val="0.9"/>
          <c:min val="0.72000000000000064"/>
        </c:scaling>
        <c:delete val="1"/>
        <c:axPos val="l"/>
        <c:majorGridlines>
          <c:spPr>
            <a:ln>
              <a:solidFill>
                <a:srgbClr val="FFFFFF">
                  <a:alpha val="0"/>
                </a:srgbClr>
              </a:solidFill>
            </a:ln>
          </c:spPr>
        </c:majorGridlines>
        <c:numFmt formatCode="0%" sourceLinked="0"/>
        <c:majorTickMark val="out"/>
        <c:minorTickMark val="none"/>
        <c:tickLblPos val="none"/>
        <c:crossAx val="121867264"/>
        <c:crosses val="autoZero"/>
        <c:crossBetween val="between"/>
        <c:majorUnit val="0.05"/>
      </c:valAx>
    </c:plotArea>
    <c:legend>
      <c:legendPos val="r"/>
      <c:legendEntry>
        <c:idx val="0"/>
        <c:delete val="1"/>
      </c:legendEntry>
      <c:legendEntry>
        <c:idx val="1"/>
        <c:delete val="1"/>
      </c:legendEntry>
      <c:legendEntry>
        <c:idx val="2"/>
        <c:delete val="1"/>
      </c:legendEntry>
      <c:legendEntry>
        <c:idx val="3"/>
        <c:delete val="1"/>
      </c:legendEntry>
      <c:layout>
        <c:manualLayout>
          <c:xMode val="edge"/>
          <c:yMode val="edge"/>
          <c:x val="0.5939441072204098"/>
          <c:y val="0.74257195897152573"/>
          <c:w val="0.30361345131926443"/>
          <c:h val="0.13349286265490021"/>
        </c:manualLayout>
      </c:layout>
      <c:overlay val="0"/>
      <c:spPr>
        <a:noFill/>
      </c:spPr>
    </c:legend>
    <c:plotVisOnly val="1"/>
    <c:dispBlanksAs val="gap"/>
    <c:showDLblsOverMax val="0"/>
  </c:chart>
  <c:txPr>
    <a:bodyPr/>
    <a:lstStyle/>
    <a:p>
      <a:pPr>
        <a:defRPr sz="1000">
          <a:latin typeface="Century Gothic"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2060776716368178"/>
          <c:y val="0.11139805350418154"/>
          <c:w val="0.64389581143122299"/>
          <c:h val="0.88773825011004071"/>
        </c:manualLayout>
      </c:layout>
      <c:barChart>
        <c:barDir val="bar"/>
        <c:grouping val="clustered"/>
        <c:varyColors val="0"/>
        <c:ser>
          <c:idx val="0"/>
          <c:order val="0"/>
          <c:tx>
            <c:strRef>
              <c:f>Sheet1!$D$1</c:f>
              <c:strCache>
                <c:ptCount val="1"/>
                <c:pt idx="0">
                  <c:v>Series 1</c:v>
                </c:pt>
              </c:strCache>
            </c:strRef>
          </c:tx>
          <c:spPr>
            <a:solidFill>
              <a:srgbClr val="BF2F38"/>
            </a:solidFill>
            <a:ln w="12700">
              <a:noFill/>
              <a:prstDash val="solid"/>
            </a:ln>
          </c:spPr>
          <c:invertIfNegative val="0"/>
          <c:dPt>
            <c:idx val="0"/>
            <c:invertIfNegative val="0"/>
            <c:bubble3D val="0"/>
            <c:spPr>
              <a:solidFill>
                <a:srgbClr val="FFFFFF">
                  <a:lumMod val="50000"/>
                </a:srgbClr>
              </a:solidFill>
              <a:ln w="12700">
                <a:noFill/>
                <a:prstDash val="solid"/>
              </a:ln>
            </c:spPr>
          </c:dPt>
          <c:dLbls>
            <c:numFmt formatCode="0.00%" sourceLinked="0"/>
            <c:spPr>
              <a:noFill/>
              <a:ln w="25400">
                <a:noFill/>
              </a:ln>
            </c:spPr>
            <c:txPr>
              <a:bodyPr/>
              <a:lstStyle/>
              <a:p>
                <a:pPr>
                  <a:defRPr>
                    <a:solidFill>
                      <a:schemeClr val="bg1"/>
                    </a:solidFill>
                  </a:defRPr>
                </a:pPr>
                <a:endParaRPr lang="en-US"/>
              </a:p>
            </c:txPr>
            <c:dLblPos val="inEnd"/>
            <c:showLegendKey val="0"/>
            <c:showVal val="1"/>
            <c:showCatName val="0"/>
            <c:showSerName val="0"/>
            <c:showPercent val="0"/>
            <c:showBubbleSize val="0"/>
            <c:showLeaderLines val="0"/>
          </c:dLbls>
          <c:cat>
            <c:strRef>
              <c:f>Sheet1!$C$2:$C$22</c:f>
              <c:strCache>
                <c:ptCount val="21"/>
                <c:pt idx="0">
                  <c:v>BY BUSINESS</c:v>
                </c:pt>
                <c:pt idx="1">
                  <c:v>JW South Africa (15)</c:v>
                </c:pt>
                <c:pt idx="2">
                  <c:v>DC Rowe (19)</c:v>
                </c:pt>
                <c:pt idx="3">
                  <c:v>JW Oil &amp; Gas (17)</c:v>
                </c:pt>
                <c:pt idx="4">
                  <c:v>JW France (43)</c:v>
                </c:pt>
                <c:pt idx="5">
                  <c:v>JW Australia (33)</c:v>
                </c:pt>
                <c:pt idx="6">
                  <c:v>JW New Zealand (15)</c:v>
                </c:pt>
                <c:pt idx="7">
                  <c:v>Tiflex (25)</c:v>
                </c:pt>
                <c:pt idx="8">
                  <c:v>JW Deutschland (30)</c:v>
                </c:pt>
                <c:pt idx="9">
                  <c:v>JW Benelux (45)</c:v>
                </c:pt>
                <c:pt idx="10">
                  <c:v>JW UK (55)</c:v>
                </c:pt>
                <c:pt idx="11">
                  <c:v>JW Iberica (20)</c:v>
                </c:pt>
                <c:pt idx="12">
                  <c:v>JW Norway (30)</c:v>
                </c:pt>
                <c:pt idx="13">
                  <c:v>JW Ireland (15)</c:v>
                </c:pt>
                <c:pt idx="14">
                  <c:v>JW Moorflex (15)</c:v>
                </c:pt>
                <c:pt idx="15">
                  <c:v>JW Italy (20)</c:v>
                </c:pt>
                <c:pt idx="16">
                  <c:v>JW Asia Pacific (20)</c:v>
                </c:pt>
                <c:pt idx="17">
                  <c:v>JW Devol (22)</c:v>
                </c:pt>
                <c:pt idx="18">
                  <c:v>JW Rotabolt (20)</c:v>
                </c:pt>
                <c:pt idx="19">
                  <c:v>JW International Team (16)</c:v>
                </c:pt>
                <c:pt idx="20">
                  <c:v>JW Manufacturing (20)</c:v>
                </c:pt>
              </c:strCache>
            </c:strRef>
          </c:cat>
          <c:val>
            <c:numRef>
              <c:f>Sheet1!$D$2:$D$22</c:f>
              <c:numCache>
                <c:formatCode>0.0%</c:formatCode>
                <c:ptCount val="21"/>
                <c:pt idx="1">
                  <c:v>0.91684144115569854</c:v>
                </c:pt>
                <c:pt idx="2">
                  <c:v>0.87732235497782096</c:v>
                </c:pt>
                <c:pt idx="3">
                  <c:v>0.86069400158145548</c:v>
                </c:pt>
                <c:pt idx="4">
                  <c:v>0.85829118228013002</c:v>
                </c:pt>
                <c:pt idx="5">
                  <c:v>0.85509564661742465</c:v>
                </c:pt>
                <c:pt idx="6">
                  <c:v>0.84338595646174264</c:v>
                </c:pt>
                <c:pt idx="7">
                  <c:v>0.84281205250572411</c:v>
                </c:pt>
                <c:pt idx="8">
                  <c:v>0.84237637475753058</c:v>
                </c:pt>
                <c:pt idx="9">
                  <c:v>0.84067330346470504</c:v>
                </c:pt>
                <c:pt idx="10">
                  <c:v>0.83692911725798591</c:v>
                </c:pt>
                <c:pt idx="11">
                  <c:v>0.83286010956396328</c:v>
                </c:pt>
                <c:pt idx="12">
                  <c:v>0.82174638541721357</c:v>
                </c:pt>
                <c:pt idx="13">
                  <c:v>0.81531263578135305</c:v>
                </c:pt>
                <c:pt idx="14">
                  <c:v>0.80791321121188564</c:v>
                </c:pt>
                <c:pt idx="15">
                  <c:v>0.80718314772977651</c:v>
                </c:pt>
                <c:pt idx="16">
                  <c:v>0.80446830812278947</c:v>
                </c:pt>
                <c:pt idx="17">
                  <c:v>0.79539359662186004</c:v>
                </c:pt>
                <c:pt idx="18">
                  <c:v>0.79250696926256248</c:v>
                </c:pt>
                <c:pt idx="19">
                  <c:v>0.78035814052290831</c:v>
                </c:pt>
                <c:pt idx="20">
                  <c:v>0.77673396276225559</c:v>
                </c:pt>
              </c:numCache>
            </c:numRef>
          </c:val>
        </c:ser>
        <c:dLbls>
          <c:showLegendKey val="0"/>
          <c:showVal val="0"/>
          <c:showCatName val="0"/>
          <c:showSerName val="0"/>
          <c:showPercent val="0"/>
          <c:showBubbleSize val="0"/>
        </c:dLbls>
        <c:gapWidth val="55"/>
        <c:axId val="122190080"/>
        <c:axId val="122191872"/>
      </c:barChart>
      <c:catAx>
        <c:axId val="122190080"/>
        <c:scaling>
          <c:orientation val="maxMin"/>
        </c:scaling>
        <c:delete val="0"/>
        <c:axPos val="l"/>
        <c:numFmt formatCode="General" sourceLinked="1"/>
        <c:majorTickMark val="out"/>
        <c:minorTickMark val="none"/>
        <c:tickLblPos val="nextTo"/>
        <c:spPr>
          <a:ln w="3175">
            <a:noFill/>
            <a:prstDash val="solid"/>
          </a:ln>
        </c:spPr>
        <c:txPr>
          <a:bodyPr rot="0" vert="horz"/>
          <a:lstStyle/>
          <a:p>
            <a:pPr>
              <a:defRPr/>
            </a:pPr>
            <a:endParaRPr lang="en-US"/>
          </a:p>
        </c:txPr>
        <c:crossAx val="122191872"/>
        <c:crosses val="autoZero"/>
        <c:auto val="1"/>
        <c:lblAlgn val="ctr"/>
        <c:lblOffset val="100"/>
        <c:tickLblSkip val="1"/>
        <c:tickMarkSkip val="1"/>
        <c:noMultiLvlLbl val="0"/>
      </c:catAx>
      <c:valAx>
        <c:axId val="122191872"/>
        <c:scaling>
          <c:orientation val="minMax"/>
          <c:max val="1"/>
          <c:min val="0.5"/>
        </c:scaling>
        <c:delete val="0"/>
        <c:axPos val="t"/>
        <c:majorGridlines>
          <c:spPr>
            <a:ln w="3175">
              <a:solidFill>
                <a:sysClr val="window" lastClr="FFFFFF">
                  <a:lumMod val="75000"/>
                </a:sysClr>
              </a:solidFill>
              <a:prstDash val="solid"/>
            </a:ln>
          </c:spPr>
        </c:majorGridlines>
        <c:title>
          <c:tx>
            <c:rich>
              <a:bodyPr/>
              <a:lstStyle/>
              <a:p>
                <a:pPr>
                  <a:defRPr sz="900" b="1"/>
                </a:pPr>
                <a:r>
                  <a:rPr lang="en-GB" sz="900" b="1" dirty="0" smtClean="0"/>
                  <a:t>Average satisfaction index</a:t>
                </a:r>
                <a:endParaRPr lang="en-GB" sz="900" b="1" dirty="0"/>
              </a:p>
            </c:rich>
          </c:tx>
          <c:layout>
            <c:manualLayout>
              <c:xMode val="edge"/>
              <c:yMode val="edge"/>
              <c:x val="0.55418506245320065"/>
              <c:y val="4.818488181447902E-5"/>
            </c:manualLayout>
          </c:layout>
          <c:overlay val="0"/>
        </c:title>
        <c:numFmt formatCode="0%" sourceLinked="0"/>
        <c:majorTickMark val="out"/>
        <c:minorTickMark val="none"/>
        <c:tickLblPos val="nextTo"/>
        <c:spPr>
          <a:ln w="3175">
            <a:noFill/>
            <a:prstDash val="solid"/>
          </a:ln>
        </c:spPr>
        <c:txPr>
          <a:bodyPr rot="0" vert="horz"/>
          <a:lstStyle/>
          <a:p>
            <a:pPr>
              <a:defRPr/>
            </a:pPr>
            <a:endParaRPr lang="en-US"/>
          </a:p>
        </c:txPr>
        <c:crossAx val="122190080"/>
        <c:crosses val="autoZero"/>
        <c:crossBetween val="between"/>
        <c:minorUnit val="0.1"/>
      </c:valAx>
      <c:spPr>
        <a:noFill/>
        <a:ln w="12700">
          <a:no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Century Gothic" pitchFamily="34" charset="0"/>
          <a:ea typeface="Arial"/>
          <a:cs typeface="Arial"/>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674615773217625"/>
          <c:y val="0.1264692130874962"/>
          <c:w val="0.68623701768221179"/>
          <c:h val="0.87353078691250552"/>
        </c:manualLayout>
      </c:layout>
      <c:barChart>
        <c:barDir val="bar"/>
        <c:grouping val="clustered"/>
        <c:varyColors val="0"/>
        <c:ser>
          <c:idx val="0"/>
          <c:order val="0"/>
          <c:tx>
            <c:strRef>
              <c:f>Sheet1!$B$1</c:f>
              <c:strCache>
                <c:ptCount val="1"/>
                <c:pt idx="0">
                  <c:v>Series 1</c:v>
                </c:pt>
              </c:strCache>
            </c:strRef>
          </c:tx>
          <c:spPr>
            <a:gradFill rotWithShape="0">
              <a:gsLst>
                <a:gs pos="99000">
                  <a:srgbClr val="00B050"/>
                </a:gs>
                <a:gs pos="99000">
                  <a:srgbClr val="BF2F38"/>
                </a:gs>
                <a:gs pos="1000">
                  <a:srgbClr val="00B050"/>
                </a:gs>
                <a:gs pos="1000">
                  <a:srgbClr val="BF2F38"/>
                </a:gs>
              </a:gsLst>
              <a:lin ang="5400000"/>
            </a:gradFill>
            <a:ln w="12700">
              <a:noFill/>
              <a:prstDash val="solid"/>
            </a:ln>
          </c:spPr>
          <c:invertIfNegative val="1"/>
          <c:dLbls>
            <c:showLegendKey val="0"/>
            <c:showVal val="1"/>
            <c:showCatName val="0"/>
            <c:showSerName val="0"/>
            <c:showPercent val="0"/>
            <c:showBubbleSize val="0"/>
            <c:showLeaderLines val="0"/>
          </c:dLbls>
          <c:cat>
            <c:numRef>
              <c:f>Sheet1!$A$2:$A$22</c:f>
              <c:numCache>
                <c:formatCode>General</c:formatCode>
                <c:ptCount val="21"/>
              </c:numCache>
            </c:numRef>
          </c:cat>
          <c:val>
            <c:numRef>
              <c:f>Sheet1!$B$2:$B$22</c:f>
              <c:numCache>
                <c:formatCode>0.00%</c:formatCode>
                <c:ptCount val="21"/>
                <c:pt idx="1">
                  <c:v>7.4073762712547633E-2</c:v>
                </c:pt>
                <c:pt idx="2">
                  <c:v>3.4055007306426056E-2</c:v>
                </c:pt>
                <c:pt idx="3">
                  <c:v>4.4881849980225381E-2</c:v>
                </c:pt>
                <c:pt idx="4">
                  <c:v>1.1870285380966138E-4</c:v>
                </c:pt>
                <c:pt idx="5">
                  <c:v>3.7842013992675227E-3</c:v>
                </c:pt>
                <c:pt idx="6">
                  <c:v>2.3557307359100891E-2</c:v>
                </c:pt>
                <c:pt idx="7">
                  <c:v>-1.7522236555866377E-2</c:v>
                </c:pt>
                <c:pt idx="8">
                  <c:v>1.388061644389982E-2</c:v>
                </c:pt>
                <c:pt idx="9">
                  <c:v>5.2714490917155693E-3</c:v>
                </c:pt>
                <c:pt idx="10">
                  <c:v>6.7599647450259814E-2</c:v>
                </c:pt>
                <c:pt idx="11">
                  <c:v>-1.4377369545930385E-3</c:v>
                </c:pt>
                <c:pt idx="12">
                  <c:v>6.7233853134004429E-3</c:v>
                </c:pt>
                <c:pt idx="13">
                  <c:v>-4.4969666184774604E-2</c:v>
                </c:pt>
                <c:pt idx="14">
                  <c:v>-2.4070278764499943E-2</c:v>
                </c:pt>
                <c:pt idx="15">
                  <c:v>-9.3914536185309618E-3</c:v>
                </c:pt>
                <c:pt idx="16">
                  <c:v>-3.9004478598101855E-2</c:v>
                </c:pt>
                <c:pt idx="17">
                  <c:v>2.9708550910334551E-5</c:v>
                </c:pt>
                <c:pt idx="18">
                  <c:v>-9.8083950004270067E-3</c:v>
                </c:pt>
                <c:pt idx="19">
                  <c:v>-4.0619402212030774E-2</c:v>
                </c:pt>
                <c:pt idx="20">
                  <c:v>-5.2821234343075923E-2</c:v>
                </c:pt>
              </c:numCache>
            </c:numRef>
          </c:val>
        </c:ser>
        <c:dLbls>
          <c:showLegendKey val="0"/>
          <c:showVal val="0"/>
          <c:showCatName val="0"/>
          <c:showSerName val="0"/>
          <c:showPercent val="0"/>
          <c:showBubbleSize val="0"/>
        </c:dLbls>
        <c:gapWidth val="103"/>
        <c:axId val="122524032"/>
        <c:axId val="122525568"/>
      </c:barChart>
      <c:catAx>
        <c:axId val="122524032"/>
        <c:scaling>
          <c:orientation val="maxMin"/>
        </c:scaling>
        <c:delete val="1"/>
        <c:axPos val="l"/>
        <c:numFmt formatCode="General" sourceLinked="1"/>
        <c:majorTickMark val="out"/>
        <c:minorTickMark val="none"/>
        <c:tickLblPos val="none"/>
        <c:crossAx val="122525568"/>
        <c:crosses val="autoZero"/>
        <c:auto val="1"/>
        <c:lblAlgn val="ctr"/>
        <c:lblOffset val="100"/>
        <c:tickLblSkip val="1"/>
        <c:tickMarkSkip val="1"/>
        <c:noMultiLvlLbl val="0"/>
      </c:catAx>
      <c:valAx>
        <c:axId val="122525568"/>
        <c:scaling>
          <c:orientation val="minMax"/>
          <c:max val="0.1"/>
          <c:min val="-0.1"/>
        </c:scaling>
        <c:delete val="0"/>
        <c:axPos val="t"/>
        <c:majorGridlines>
          <c:spPr>
            <a:ln w="3175">
              <a:solidFill>
                <a:srgbClr val="FFFFFF">
                  <a:lumMod val="85000"/>
                </a:srgbClr>
              </a:solidFill>
              <a:prstDash val="solid"/>
            </a:ln>
          </c:spPr>
        </c:majorGridlines>
        <c:numFmt formatCode="0%" sourceLinked="0"/>
        <c:majorTickMark val="out"/>
        <c:minorTickMark val="none"/>
        <c:tickLblPos val="nextTo"/>
        <c:spPr>
          <a:ln w="3175">
            <a:noFill/>
            <a:prstDash val="solid"/>
          </a:ln>
        </c:spPr>
        <c:txPr>
          <a:bodyPr rot="0" vert="horz"/>
          <a:lstStyle/>
          <a:p>
            <a:pPr>
              <a:defRPr/>
            </a:pPr>
            <a:endParaRPr lang="en-US"/>
          </a:p>
        </c:txPr>
        <c:crossAx val="122524032"/>
        <c:crosses val="autoZero"/>
        <c:crossBetween val="between"/>
        <c:majorUnit val="0.1"/>
      </c:valAx>
      <c:spPr>
        <a:noFill/>
        <a:ln w="12700">
          <a:no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Century Gothic" pitchFamily="34" charset="0"/>
          <a:ea typeface="Arial"/>
          <a:cs typeface="Arial"/>
        </a:defRPr>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Sheet1!$B$1</c:f>
              <c:strCache>
                <c:ptCount val="1"/>
                <c:pt idx="0">
                  <c:v>Series 1</c:v>
                </c:pt>
              </c:strCache>
            </c:strRef>
          </c:tx>
          <c:spPr>
            <a:solidFill>
              <a:srgbClr val="C00000"/>
            </a:solidFill>
          </c:spPr>
          <c:invertIfNegative val="0"/>
          <c:cat>
            <c:numRef>
              <c:f>Sheet1!$A$2</c:f>
              <c:numCache>
                <c:formatCode>General</c:formatCode>
                <c:ptCount val="1"/>
              </c:numCache>
            </c:numRef>
          </c:cat>
          <c:val>
            <c:numRef>
              <c:f>Sheet1!$B$2</c:f>
              <c:numCache>
                <c:formatCode>0%</c:formatCode>
                <c:ptCount val="1"/>
                <c:pt idx="0">
                  <c:v>9.1097308488613693E-2</c:v>
                </c:pt>
              </c:numCache>
            </c:numRef>
          </c:val>
        </c:ser>
        <c:ser>
          <c:idx val="1"/>
          <c:order val="1"/>
          <c:tx>
            <c:strRef>
              <c:f>Sheet1!$C$1</c:f>
              <c:strCache>
                <c:ptCount val="1"/>
                <c:pt idx="0">
                  <c:v>Series 2</c:v>
                </c:pt>
              </c:strCache>
            </c:strRef>
          </c:tx>
          <c:spPr>
            <a:solidFill>
              <a:srgbClr val="FFC000"/>
            </a:solidFill>
          </c:spPr>
          <c:invertIfNegative val="0"/>
          <c:cat>
            <c:numRef>
              <c:f>Sheet1!$A$2</c:f>
              <c:numCache>
                <c:formatCode>General</c:formatCode>
                <c:ptCount val="1"/>
              </c:numCache>
            </c:numRef>
          </c:cat>
          <c:val>
            <c:numRef>
              <c:f>Sheet1!$C$2</c:f>
              <c:numCache>
                <c:formatCode>0%</c:formatCode>
                <c:ptCount val="1"/>
                <c:pt idx="0">
                  <c:v>0.37474120082815726</c:v>
                </c:pt>
              </c:numCache>
            </c:numRef>
          </c:val>
        </c:ser>
        <c:ser>
          <c:idx val="2"/>
          <c:order val="2"/>
          <c:tx>
            <c:strRef>
              <c:f>Sheet1!$D$1</c:f>
              <c:strCache>
                <c:ptCount val="1"/>
                <c:pt idx="0">
                  <c:v>Series 3</c:v>
                </c:pt>
              </c:strCache>
            </c:strRef>
          </c:tx>
          <c:spPr>
            <a:solidFill>
              <a:srgbClr val="00B050"/>
            </a:solidFill>
          </c:spPr>
          <c:invertIfNegative val="0"/>
          <c:cat>
            <c:numRef>
              <c:f>Sheet1!$A$2</c:f>
              <c:numCache>
                <c:formatCode>General</c:formatCode>
                <c:ptCount val="1"/>
              </c:numCache>
            </c:numRef>
          </c:cat>
          <c:val>
            <c:numRef>
              <c:f>Sheet1!$D$2</c:f>
              <c:numCache>
                <c:formatCode>0%</c:formatCode>
                <c:ptCount val="1"/>
                <c:pt idx="0">
                  <c:v>0.53416149068322982</c:v>
                </c:pt>
              </c:numCache>
            </c:numRef>
          </c:val>
        </c:ser>
        <c:dLbls>
          <c:showLegendKey val="0"/>
          <c:showVal val="0"/>
          <c:showCatName val="0"/>
          <c:showSerName val="0"/>
          <c:showPercent val="0"/>
          <c:showBubbleSize val="0"/>
        </c:dLbls>
        <c:gapWidth val="150"/>
        <c:overlap val="100"/>
        <c:axId val="121620736"/>
        <c:axId val="121630720"/>
      </c:barChart>
      <c:catAx>
        <c:axId val="121620736"/>
        <c:scaling>
          <c:orientation val="minMax"/>
        </c:scaling>
        <c:delete val="1"/>
        <c:axPos val="l"/>
        <c:numFmt formatCode="General" sourceLinked="1"/>
        <c:majorTickMark val="out"/>
        <c:minorTickMark val="none"/>
        <c:tickLblPos val="none"/>
        <c:crossAx val="121630720"/>
        <c:crosses val="autoZero"/>
        <c:auto val="1"/>
        <c:lblAlgn val="ctr"/>
        <c:lblOffset val="100"/>
        <c:noMultiLvlLbl val="0"/>
      </c:catAx>
      <c:valAx>
        <c:axId val="121630720"/>
        <c:scaling>
          <c:orientation val="minMax"/>
        </c:scaling>
        <c:delete val="1"/>
        <c:axPos val="b"/>
        <c:numFmt formatCode="0%" sourceLinked="1"/>
        <c:majorTickMark val="out"/>
        <c:minorTickMark val="none"/>
        <c:tickLblPos val="none"/>
        <c:crossAx val="1216207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6898285538627154E-2"/>
          <c:y val="4.3817508699802506E-2"/>
          <c:w val="0.88462101216201983"/>
          <c:h val="0.80694603878116344"/>
        </c:manualLayout>
      </c:layout>
      <c:barChart>
        <c:barDir val="col"/>
        <c:grouping val="clustered"/>
        <c:varyColors val="0"/>
        <c:ser>
          <c:idx val="0"/>
          <c:order val="0"/>
          <c:tx>
            <c:strRef>
              <c:f>Sheet1!$D$1</c:f>
              <c:strCache>
                <c:ptCount val="1"/>
                <c:pt idx="0">
                  <c:v>2016 Mean: 8.54</c:v>
                </c:pt>
              </c:strCache>
            </c:strRef>
          </c:tx>
          <c:spPr>
            <a:solidFill>
              <a:srgbClr val="BF2F38"/>
            </a:solidFill>
          </c:spPr>
          <c:invertIfNegative val="0"/>
          <c:dPt>
            <c:idx val="6"/>
            <c:invertIfNegative val="0"/>
            <c:bubble3D val="0"/>
            <c:spPr>
              <a:solidFill>
                <a:srgbClr val="FFC000"/>
              </a:solidFill>
            </c:spPr>
          </c:dPt>
          <c:dPt>
            <c:idx val="7"/>
            <c:invertIfNegative val="0"/>
            <c:bubble3D val="0"/>
            <c:spPr>
              <a:solidFill>
                <a:srgbClr val="FFC000"/>
              </a:solidFill>
            </c:spPr>
          </c:dPt>
          <c:dPt>
            <c:idx val="8"/>
            <c:invertIfNegative val="0"/>
            <c:bubble3D val="0"/>
            <c:spPr>
              <a:solidFill>
                <a:srgbClr val="00B050"/>
              </a:solidFill>
            </c:spPr>
          </c:dPt>
          <c:dPt>
            <c:idx val="9"/>
            <c:invertIfNegative val="0"/>
            <c:bubble3D val="0"/>
            <c:spPr>
              <a:solidFill>
                <a:srgbClr val="00B050"/>
              </a:solidFill>
            </c:spPr>
          </c:dPt>
          <c:dLbls>
            <c:showLegendKey val="0"/>
            <c:showVal val="1"/>
            <c:showCatName val="0"/>
            <c:showSerName val="0"/>
            <c:showPercent val="0"/>
            <c:showBubbleSize val="0"/>
            <c:showLeaderLines val="0"/>
          </c:dLbls>
          <c:cat>
            <c:strRef>
              <c:f>Sheet1!$C$2:$C$11</c:f>
              <c:strCache>
                <c:ptCount val="10"/>
                <c:pt idx="0">
                  <c:v>1 (1)</c:v>
                </c:pt>
                <c:pt idx="1">
                  <c:v>2 (0)</c:v>
                </c:pt>
                <c:pt idx="2">
                  <c:v>3 (1)</c:v>
                </c:pt>
                <c:pt idx="3">
                  <c:v>4 (6)</c:v>
                </c:pt>
                <c:pt idx="4">
                  <c:v>5 (18)</c:v>
                </c:pt>
                <c:pt idx="5">
                  <c:v>6 (18)</c:v>
                </c:pt>
                <c:pt idx="6">
                  <c:v>7 (50)</c:v>
                </c:pt>
                <c:pt idx="7">
                  <c:v>8 (131)</c:v>
                </c:pt>
                <c:pt idx="8">
                  <c:v>9 (79)</c:v>
                </c:pt>
                <c:pt idx="9">
                  <c:v>10 (179)</c:v>
                </c:pt>
              </c:strCache>
            </c:strRef>
          </c:cat>
          <c:val>
            <c:numRef>
              <c:f>Sheet1!$D$2:$D$11</c:f>
              <c:numCache>
                <c:formatCode>0.0%</c:formatCode>
                <c:ptCount val="10"/>
                <c:pt idx="0">
                  <c:v>2.0703933747412092E-3</c:v>
                </c:pt>
                <c:pt idx="1">
                  <c:v>0</c:v>
                </c:pt>
                <c:pt idx="2">
                  <c:v>2.0703933747412092E-3</c:v>
                </c:pt>
                <c:pt idx="3">
                  <c:v>1.2422360248447296E-2</c:v>
                </c:pt>
                <c:pt idx="4">
                  <c:v>3.7267080745341616E-2</c:v>
                </c:pt>
                <c:pt idx="5">
                  <c:v>3.7267080745341616E-2</c:v>
                </c:pt>
                <c:pt idx="6">
                  <c:v>0.10351966873706005</c:v>
                </c:pt>
                <c:pt idx="7">
                  <c:v>0.27122153209109723</c:v>
                </c:pt>
                <c:pt idx="8">
                  <c:v>0.16356107660455388</c:v>
                </c:pt>
                <c:pt idx="9">
                  <c:v>0.37060041407867644</c:v>
                </c:pt>
              </c:numCache>
            </c:numRef>
          </c:val>
        </c:ser>
        <c:ser>
          <c:idx val="1"/>
          <c:order val="1"/>
          <c:tx>
            <c:strRef>
              <c:f>Sheet1!$E$1</c:f>
              <c:strCache>
                <c:ptCount val="1"/>
                <c:pt idx="0">
                  <c:v>2015 Mean: 8.29</c:v>
                </c:pt>
              </c:strCache>
            </c:strRef>
          </c:tx>
          <c:spPr>
            <a:solidFill>
              <a:srgbClr val="FFFFFF">
                <a:lumMod val="50000"/>
              </a:srgbClr>
            </a:solidFill>
          </c:spPr>
          <c:invertIfNegative val="0"/>
          <c:cat>
            <c:strRef>
              <c:f>Sheet1!$C$2:$C$11</c:f>
              <c:strCache>
                <c:ptCount val="10"/>
                <c:pt idx="0">
                  <c:v>1 (1)</c:v>
                </c:pt>
                <c:pt idx="1">
                  <c:v>2 (0)</c:v>
                </c:pt>
                <c:pt idx="2">
                  <c:v>3 (1)</c:v>
                </c:pt>
                <c:pt idx="3">
                  <c:v>4 (6)</c:v>
                </c:pt>
                <c:pt idx="4">
                  <c:v>5 (18)</c:v>
                </c:pt>
                <c:pt idx="5">
                  <c:v>6 (18)</c:v>
                </c:pt>
                <c:pt idx="6">
                  <c:v>7 (50)</c:v>
                </c:pt>
                <c:pt idx="7">
                  <c:v>8 (131)</c:v>
                </c:pt>
                <c:pt idx="8">
                  <c:v>9 (79)</c:v>
                </c:pt>
                <c:pt idx="9">
                  <c:v>10 (179)</c:v>
                </c:pt>
              </c:strCache>
            </c:strRef>
          </c:cat>
          <c:val>
            <c:numRef>
              <c:f>Sheet1!$E$2:$E$11</c:f>
              <c:numCache>
                <c:formatCode>0%</c:formatCode>
                <c:ptCount val="10"/>
                <c:pt idx="0">
                  <c:v>7.9365079365079413E-3</c:v>
                </c:pt>
                <c:pt idx="1">
                  <c:v>6.6137566137566333E-3</c:v>
                </c:pt>
                <c:pt idx="2">
                  <c:v>6.6137566137566333E-3</c:v>
                </c:pt>
                <c:pt idx="3">
                  <c:v>1.3227513227513314E-2</c:v>
                </c:pt>
                <c:pt idx="4">
                  <c:v>4.1005291005291024E-2</c:v>
                </c:pt>
                <c:pt idx="5">
                  <c:v>2.9100529100529089E-2</c:v>
                </c:pt>
                <c:pt idx="6">
                  <c:v>0.14153439153439334</c:v>
                </c:pt>
                <c:pt idx="7">
                  <c:v>0.27645502645502629</c:v>
                </c:pt>
                <c:pt idx="8">
                  <c:v>0.16137566137566137</c:v>
                </c:pt>
                <c:pt idx="9">
                  <c:v>0.31613756613756638</c:v>
                </c:pt>
              </c:numCache>
            </c:numRef>
          </c:val>
        </c:ser>
        <c:dLbls>
          <c:showLegendKey val="0"/>
          <c:showVal val="0"/>
          <c:showCatName val="0"/>
          <c:showSerName val="0"/>
          <c:showPercent val="0"/>
          <c:showBubbleSize val="0"/>
        </c:dLbls>
        <c:gapWidth val="150"/>
        <c:axId val="121714560"/>
        <c:axId val="121716736"/>
      </c:barChart>
      <c:catAx>
        <c:axId val="121714560"/>
        <c:scaling>
          <c:orientation val="minMax"/>
        </c:scaling>
        <c:delete val="0"/>
        <c:axPos val="b"/>
        <c:title>
          <c:tx>
            <c:rich>
              <a:bodyPr/>
              <a:lstStyle/>
              <a:p>
                <a:pPr>
                  <a:defRPr sz="900"/>
                </a:pPr>
                <a:r>
                  <a:rPr lang="en-GB" sz="900" dirty="0" smtClean="0"/>
                  <a:t>Clean sheet score</a:t>
                </a:r>
                <a:endParaRPr lang="en-GB" sz="900" dirty="0"/>
              </a:p>
            </c:rich>
          </c:tx>
          <c:overlay val="0"/>
        </c:title>
        <c:numFmt formatCode="General" sourceLinked="1"/>
        <c:majorTickMark val="out"/>
        <c:minorTickMark val="none"/>
        <c:tickLblPos val="nextTo"/>
        <c:spPr>
          <a:ln>
            <a:noFill/>
          </a:ln>
        </c:spPr>
        <c:crossAx val="121716736"/>
        <c:crosses val="autoZero"/>
        <c:auto val="1"/>
        <c:lblAlgn val="ctr"/>
        <c:lblOffset val="100"/>
        <c:noMultiLvlLbl val="0"/>
      </c:catAx>
      <c:valAx>
        <c:axId val="121716736"/>
        <c:scaling>
          <c:orientation val="minMax"/>
          <c:max val="0.5"/>
          <c:min val="0"/>
        </c:scaling>
        <c:delete val="0"/>
        <c:axPos val="l"/>
        <c:majorGridlines>
          <c:spPr>
            <a:ln>
              <a:solidFill>
                <a:srgbClr val="FFFFFF">
                  <a:lumMod val="75000"/>
                </a:srgbClr>
              </a:solidFill>
            </a:ln>
          </c:spPr>
        </c:majorGridlines>
        <c:title>
          <c:tx>
            <c:rich>
              <a:bodyPr rot="-5400000" vert="horz"/>
              <a:lstStyle/>
              <a:p>
                <a:pPr>
                  <a:defRPr sz="900"/>
                </a:pPr>
                <a:r>
                  <a:rPr lang="en-GB" sz="900" dirty="0" smtClean="0"/>
                  <a:t>Percentage of customers</a:t>
                </a:r>
                <a:endParaRPr lang="en-GB" sz="900" dirty="0"/>
              </a:p>
            </c:rich>
          </c:tx>
          <c:layout>
            <c:manualLayout>
              <c:xMode val="edge"/>
              <c:yMode val="edge"/>
              <c:x val="1.1601906357162574E-2"/>
              <c:y val="0.25422241920590982"/>
            </c:manualLayout>
          </c:layout>
          <c:overlay val="0"/>
        </c:title>
        <c:numFmt formatCode="0%" sourceLinked="0"/>
        <c:majorTickMark val="out"/>
        <c:minorTickMark val="none"/>
        <c:tickLblPos val="nextTo"/>
        <c:spPr>
          <a:ln>
            <a:noFill/>
          </a:ln>
        </c:spPr>
        <c:crossAx val="121714560"/>
        <c:crosses val="autoZero"/>
        <c:crossBetween val="between"/>
        <c:minorUnit val="0.1"/>
      </c:valAx>
      <c:spPr>
        <a:noFill/>
      </c:spPr>
    </c:plotArea>
    <c:legend>
      <c:legendPos val="r"/>
      <c:layout>
        <c:manualLayout>
          <c:xMode val="edge"/>
          <c:yMode val="edge"/>
          <c:x val="0.10200963240705632"/>
          <c:y val="6.5106260387811823E-2"/>
          <c:w val="0.13680539554204499"/>
          <c:h val="0.1139590027700831"/>
        </c:manualLayout>
      </c:layout>
      <c:overlay val="0"/>
    </c:legend>
    <c:plotVisOnly val="1"/>
    <c:dispBlanksAs val="gap"/>
    <c:showDLblsOverMax val="0"/>
  </c:chart>
  <c:spPr>
    <a:noFill/>
    <a:ln>
      <a:noFill/>
    </a:ln>
  </c:spPr>
  <c:txPr>
    <a:bodyPr/>
    <a:lstStyle/>
    <a:p>
      <a:pPr>
        <a:defRPr sz="1000">
          <a:latin typeface="Century Gothic" pitchFamily="34" charset="0"/>
        </a:defRPr>
      </a:pPr>
      <a:endParaRPr lang="en-US"/>
    </a:p>
  </c:txPr>
  <c:externalData r:id="rId2">
    <c:autoUpdate val="0"/>
  </c:externalData>
  <c:userShapes r:id="rId3"/>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1969397756469651"/>
          <c:y val="0.10405599687588871"/>
          <c:w val="0.54105688846204958"/>
          <c:h val="0.8235530405071575"/>
        </c:manualLayout>
      </c:layout>
      <c:barChart>
        <c:barDir val="bar"/>
        <c:grouping val="clustered"/>
        <c:varyColors val="0"/>
        <c:ser>
          <c:idx val="0"/>
          <c:order val="0"/>
          <c:tx>
            <c:strRef>
              <c:f>Sheet1!$C$1</c:f>
              <c:strCache>
                <c:ptCount val="1"/>
                <c:pt idx="0">
                  <c:v>Scores 9-10 (258)</c:v>
                </c:pt>
              </c:strCache>
            </c:strRef>
          </c:tx>
          <c:spPr>
            <a:solidFill>
              <a:srgbClr val="00B050"/>
            </a:solidFill>
          </c:spPr>
          <c:invertIfNegative val="0"/>
          <c:cat>
            <c:strRef>
              <c:f>Sheet1!$B$2:$B$26</c:f>
              <c:strCache>
                <c:ptCount val="25"/>
                <c:pt idx="0">
                  <c:v>Pro-activity in cost reduction</c:v>
                </c:pt>
                <c:pt idx="1">
                  <c:v>Reacting to emergency situations</c:v>
                </c:pt>
                <c:pt idx="2">
                  <c:v>Value for money</c:v>
                </c:pt>
                <c:pt idx="3">
                  <c:v>Handling of problems</c:v>
                </c:pt>
                <c:pt idx="4">
                  <c:v>Competitiveness of price</c:v>
                </c:pt>
                <c:pt idx="5">
                  <c:v>Developing a relationship</c:v>
                </c:pt>
                <c:pt idx="6">
                  <c:v>Provision of information on order delivery</c:v>
                </c:pt>
                <c:pt idx="7">
                  <c:v>Local technical support</c:v>
                </c:pt>
                <c:pt idx="8">
                  <c:v>Lead time</c:v>
                </c:pt>
                <c:pt idx="9">
                  <c:v>Keeping promises &amp; commitments</c:v>
                </c:pt>
                <c:pt idx="10">
                  <c:v>Honesty/openness when things go wrong</c:v>
                </c:pt>
                <c:pt idx="11">
                  <c:v>Understanding your business needs</c:v>
                </c:pt>
                <c:pt idx="12">
                  <c:v>Reliability of delivery</c:v>
                </c:pt>
                <c:pt idx="13">
                  <c:v>Integrity of supplier</c:v>
                </c:pt>
                <c:pt idx="14">
                  <c:v>Quotation</c:v>
                </c:pt>
                <c:pt idx="15">
                  <c:v>Responsiveness of staff</c:v>
                </c:pt>
                <c:pt idx="16">
                  <c:v>Clarity of pricing</c:v>
                </c:pt>
                <c:pt idx="17">
                  <c:v>Helpfulness of staff</c:v>
                </c:pt>
                <c:pt idx="18">
                  <c:v>Product performance</c:v>
                </c:pt>
                <c:pt idx="19">
                  <c:v>Expertise of staff</c:v>
                </c:pt>
                <c:pt idx="20">
                  <c:v>Clear points of contact</c:v>
                </c:pt>
                <c:pt idx="21">
                  <c:v>Quality Assurance Regimes</c:v>
                </c:pt>
                <c:pt idx="22">
                  <c:v>Product quality</c:v>
                </c:pt>
                <c:pt idx="23">
                  <c:v>Packaging &amp; labelling of your products/delivery</c:v>
                </c:pt>
                <c:pt idx="24">
                  <c:v>Ease of ordering</c:v>
                </c:pt>
              </c:strCache>
            </c:strRef>
          </c:cat>
          <c:val>
            <c:numRef>
              <c:f>Sheet1!$C$2:$C$26</c:f>
              <c:numCache>
                <c:formatCode>General</c:formatCode>
                <c:ptCount val="25"/>
                <c:pt idx="0">
                  <c:v>7.4457142857142831</c:v>
                </c:pt>
                <c:pt idx="1">
                  <c:v>8.9371980676328189</c:v>
                </c:pt>
                <c:pt idx="2">
                  <c:v>8.1158798283261806</c:v>
                </c:pt>
                <c:pt idx="3">
                  <c:v>7.8888888888888875</c:v>
                </c:pt>
                <c:pt idx="4">
                  <c:v>7.7951219512195085</c:v>
                </c:pt>
                <c:pt idx="5">
                  <c:v>8.8640000000000025</c:v>
                </c:pt>
                <c:pt idx="6">
                  <c:v>8.5228215767634801</c:v>
                </c:pt>
                <c:pt idx="7">
                  <c:v>8.8475336322870248</c:v>
                </c:pt>
                <c:pt idx="8">
                  <c:v>8.0478087649402319</c:v>
                </c:pt>
                <c:pt idx="9">
                  <c:v>8.8404669260700306</c:v>
                </c:pt>
                <c:pt idx="10">
                  <c:v>9.0312500000000089</c:v>
                </c:pt>
                <c:pt idx="11">
                  <c:v>8.8492063492063568</c:v>
                </c:pt>
                <c:pt idx="12">
                  <c:v>8.6829268292683413</c:v>
                </c:pt>
                <c:pt idx="13">
                  <c:v>9.0887096774193594</c:v>
                </c:pt>
                <c:pt idx="14">
                  <c:v>8.8393574297188682</c:v>
                </c:pt>
                <c:pt idx="15">
                  <c:v>9.0658914728682589</c:v>
                </c:pt>
                <c:pt idx="16">
                  <c:v>8.8130081300813021</c:v>
                </c:pt>
                <c:pt idx="17">
                  <c:v>9.2996108949416367</c:v>
                </c:pt>
                <c:pt idx="18">
                  <c:v>9.1201716738196943</c:v>
                </c:pt>
                <c:pt idx="19">
                  <c:v>9.126984126984123</c:v>
                </c:pt>
                <c:pt idx="20">
                  <c:v>9.1666666666666767</c:v>
                </c:pt>
                <c:pt idx="21">
                  <c:v>9.0800000000000054</c:v>
                </c:pt>
                <c:pt idx="22">
                  <c:v>9.1365461847389504</c:v>
                </c:pt>
                <c:pt idx="23">
                  <c:v>8.9439655172413772</c:v>
                </c:pt>
                <c:pt idx="24">
                  <c:v>9</c:v>
                </c:pt>
              </c:numCache>
            </c:numRef>
          </c:val>
        </c:ser>
        <c:ser>
          <c:idx val="1"/>
          <c:order val="1"/>
          <c:tx>
            <c:strRef>
              <c:f>Sheet1!$D$1</c:f>
              <c:strCache>
                <c:ptCount val="1"/>
                <c:pt idx="0">
                  <c:v>Scores 1-6 (44)</c:v>
                </c:pt>
              </c:strCache>
            </c:strRef>
          </c:tx>
          <c:spPr>
            <a:solidFill>
              <a:srgbClr val="BF2F38"/>
            </a:solidFill>
            <a:ln>
              <a:noFill/>
            </a:ln>
          </c:spPr>
          <c:invertIfNegative val="0"/>
          <c:cat>
            <c:strRef>
              <c:f>Sheet1!$B$2:$B$26</c:f>
              <c:strCache>
                <c:ptCount val="25"/>
                <c:pt idx="0">
                  <c:v>Pro-activity in cost reduction</c:v>
                </c:pt>
                <c:pt idx="1">
                  <c:v>Reacting to emergency situations</c:v>
                </c:pt>
                <c:pt idx="2">
                  <c:v>Value for money</c:v>
                </c:pt>
                <c:pt idx="3">
                  <c:v>Handling of problems</c:v>
                </c:pt>
                <c:pt idx="4">
                  <c:v>Competitiveness of price</c:v>
                </c:pt>
                <c:pt idx="5">
                  <c:v>Developing a relationship</c:v>
                </c:pt>
                <c:pt idx="6">
                  <c:v>Provision of information on order delivery</c:v>
                </c:pt>
                <c:pt idx="7">
                  <c:v>Local technical support</c:v>
                </c:pt>
                <c:pt idx="8">
                  <c:v>Lead time</c:v>
                </c:pt>
                <c:pt idx="9">
                  <c:v>Keeping promises &amp; commitments</c:v>
                </c:pt>
                <c:pt idx="10">
                  <c:v>Honesty/openness when things go wrong</c:v>
                </c:pt>
                <c:pt idx="11">
                  <c:v>Understanding your business needs</c:v>
                </c:pt>
                <c:pt idx="12">
                  <c:v>Reliability of delivery</c:v>
                </c:pt>
                <c:pt idx="13">
                  <c:v>Integrity of supplier</c:v>
                </c:pt>
                <c:pt idx="14">
                  <c:v>Quotation</c:v>
                </c:pt>
                <c:pt idx="15">
                  <c:v>Responsiveness of staff</c:v>
                </c:pt>
                <c:pt idx="16">
                  <c:v>Clarity of pricing</c:v>
                </c:pt>
                <c:pt idx="17">
                  <c:v>Helpfulness of staff</c:v>
                </c:pt>
                <c:pt idx="18">
                  <c:v>Product performance</c:v>
                </c:pt>
                <c:pt idx="19">
                  <c:v>Expertise of staff</c:v>
                </c:pt>
                <c:pt idx="20">
                  <c:v>Clear points of contact</c:v>
                </c:pt>
                <c:pt idx="21">
                  <c:v>Quality Assurance Regimes</c:v>
                </c:pt>
                <c:pt idx="22">
                  <c:v>Product quality</c:v>
                </c:pt>
                <c:pt idx="23">
                  <c:v>Packaging &amp; labelling of your products/delivery</c:v>
                </c:pt>
                <c:pt idx="24">
                  <c:v>Ease of ordering</c:v>
                </c:pt>
              </c:strCache>
            </c:strRef>
          </c:cat>
          <c:val>
            <c:numRef>
              <c:f>Sheet1!$D$2:$D$26</c:f>
              <c:numCache>
                <c:formatCode>General</c:formatCode>
                <c:ptCount val="25"/>
                <c:pt idx="0">
                  <c:v>4.0645161290322296</c:v>
                </c:pt>
                <c:pt idx="1">
                  <c:v>6.3142857142856954</c:v>
                </c:pt>
                <c:pt idx="2">
                  <c:v>5.5641025641025417</c:v>
                </c:pt>
                <c:pt idx="3">
                  <c:v>5.3571428571428363</c:v>
                </c:pt>
                <c:pt idx="4">
                  <c:v>5.3589743589743417</c:v>
                </c:pt>
                <c:pt idx="5">
                  <c:v>6.4523809523809446</c:v>
                </c:pt>
                <c:pt idx="6">
                  <c:v>6.1219512195121855</c:v>
                </c:pt>
                <c:pt idx="7">
                  <c:v>6.4864864864864851</c:v>
                </c:pt>
                <c:pt idx="8">
                  <c:v>5.6904761904761898</c:v>
                </c:pt>
                <c:pt idx="9">
                  <c:v>6.5249999999999826</c:v>
                </c:pt>
                <c:pt idx="10">
                  <c:v>6.75</c:v>
                </c:pt>
                <c:pt idx="11">
                  <c:v>6.5952380952380993</c:v>
                </c:pt>
                <c:pt idx="12">
                  <c:v>6.6190476190476186</c:v>
                </c:pt>
                <c:pt idx="13">
                  <c:v>7.1951219512194902</c:v>
                </c:pt>
                <c:pt idx="14">
                  <c:v>6.9743589743589736</c:v>
                </c:pt>
                <c:pt idx="15">
                  <c:v>7.4186046511627897</c:v>
                </c:pt>
                <c:pt idx="16">
                  <c:v>7.1666666666666661</c:v>
                </c:pt>
                <c:pt idx="17">
                  <c:v>7.7209302325581355</c:v>
                </c:pt>
                <c:pt idx="18">
                  <c:v>7.5526315789473655</c:v>
                </c:pt>
                <c:pt idx="19">
                  <c:v>7.5853658536585371</c:v>
                </c:pt>
                <c:pt idx="20">
                  <c:v>7.6279069767441579</c:v>
                </c:pt>
                <c:pt idx="21">
                  <c:v>7.5588235294117654</c:v>
                </c:pt>
                <c:pt idx="22">
                  <c:v>7.8500000000000005</c:v>
                </c:pt>
                <c:pt idx="23">
                  <c:v>7.7567567567567455</c:v>
                </c:pt>
                <c:pt idx="24">
                  <c:v>7.9268292682926838</c:v>
                </c:pt>
              </c:numCache>
            </c:numRef>
          </c:val>
        </c:ser>
        <c:dLbls>
          <c:showLegendKey val="0"/>
          <c:showVal val="0"/>
          <c:showCatName val="0"/>
          <c:showSerName val="0"/>
          <c:showPercent val="0"/>
          <c:showBubbleSize val="0"/>
        </c:dLbls>
        <c:gapWidth val="80"/>
        <c:axId val="122337152"/>
        <c:axId val="122338688"/>
      </c:barChart>
      <c:catAx>
        <c:axId val="122337152"/>
        <c:scaling>
          <c:orientation val="maxMin"/>
        </c:scaling>
        <c:delete val="0"/>
        <c:axPos val="l"/>
        <c:numFmt formatCode="###0.00" sourceLinked="1"/>
        <c:majorTickMark val="out"/>
        <c:minorTickMark val="none"/>
        <c:tickLblPos val="nextTo"/>
        <c:spPr>
          <a:ln>
            <a:noFill/>
          </a:ln>
        </c:spPr>
        <c:crossAx val="122338688"/>
        <c:crosses val="autoZero"/>
        <c:auto val="1"/>
        <c:lblAlgn val="ctr"/>
        <c:lblOffset val="100"/>
        <c:noMultiLvlLbl val="0"/>
      </c:catAx>
      <c:valAx>
        <c:axId val="122338688"/>
        <c:scaling>
          <c:orientation val="minMax"/>
          <c:max val="10"/>
          <c:min val="3"/>
        </c:scaling>
        <c:delete val="0"/>
        <c:axPos val="t"/>
        <c:majorGridlines>
          <c:spPr>
            <a:ln>
              <a:solidFill>
                <a:srgbClr val="FFFFFF">
                  <a:lumMod val="75000"/>
                </a:srgbClr>
              </a:solidFill>
              <a:prstDash val="solid"/>
            </a:ln>
          </c:spPr>
        </c:majorGridlines>
        <c:title>
          <c:tx>
            <c:rich>
              <a:bodyPr/>
              <a:lstStyle/>
              <a:p>
                <a:pPr>
                  <a:defRPr sz="900"/>
                </a:pPr>
                <a:r>
                  <a:rPr lang="en-GB" sz="900" b="1" dirty="0" smtClean="0"/>
                  <a:t>Average satisfaction score</a:t>
                </a:r>
                <a:endParaRPr lang="en-GB" sz="900" b="1" dirty="0"/>
              </a:p>
            </c:rich>
          </c:tx>
          <c:layout>
            <c:manualLayout>
              <c:xMode val="edge"/>
              <c:yMode val="edge"/>
              <c:x val="0.58463527453098663"/>
              <c:y val="1.3162225780053625E-2"/>
            </c:manualLayout>
          </c:layout>
          <c:overlay val="0"/>
        </c:title>
        <c:numFmt formatCode="#,##0" sourceLinked="0"/>
        <c:majorTickMark val="out"/>
        <c:minorTickMark val="none"/>
        <c:tickLblPos val="nextTo"/>
        <c:spPr>
          <a:ln>
            <a:noFill/>
          </a:ln>
        </c:spPr>
        <c:crossAx val="122337152"/>
        <c:crosses val="autoZero"/>
        <c:crossBetween val="between"/>
        <c:majorUnit val="1"/>
        <c:minorUnit val="1"/>
      </c:valAx>
    </c:plotArea>
    <c:legend>
      <c:legendPos val="r"/>
      <c:layout>
        <c:manualLayout>
          <c:xMode val="edge"/>
          <c:yMode val="edge"/>
          <c:x val="0.40986552063070136"/>
          <c:y val="0.94417957010865161"/>
          <c:w val="0.54165684102124956"/>
          <c:h val="4.5597059289297838E-2"/>
        </c:manualLayout>
      </c:layout>
      <c:overlay val="0"/>
    </c:legend>
    <c:plotVisOnly val="1"/>
    <c:dispBlanksAs val="gap"/>
    <c:showDLblsOverMax val="0"/>
  </c:chart>
  <c:spPr>
    <a:noFill/>
    <a:ln>
      <a:noFill/>
    </a:ln>
  </c:spPr>
  <c:txPr>
    <a:bodyPr/>
    <a:lstStyle/>
    <a:p>
      <a:pPr>
        <a:defRPr sz="1000">
          <a:latin typeface="Century Gothic" pitchFamily="34"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manualLayout>
          <c:layoutTarget val="inner"/>
          <c:xMode val="edge"/>
          <c:yMode val="edge"/>
          <c:x val="0.59322132484474055"/>
          <c:y val="9.6814937229196749E-2"/>
          <c:w val="0.40565500773666052"/>
          <c:h val="0.71522873119918406"/>
        </c:manualLayout>
      </c:layout>
      <c:barChart>
        <c:barDir val="bar"/>
        <c:grouping val="clustered"/>
        <c:varyColors val="0"/>
        <c:ser>
          <c:idx val="0"/>
          <c:order val="0"/>
          <c:tx>
            <c:strRef>
              <c:f>Sheet1!$B$1</c:f>
              <c:strCache>
                <c:ptCount val="1"/>
                <c:pt idx="0">
                  <c:v>2016</c:v>
                </c:pt>
              </c:strCache>
            </c:strRef>
          </c:tx>
          <c:spPr>
            <a:solidFill>
              <a:srgbClr val="C41230"/>
            </a:solidFill>
          </c:spPr>
          <c:invertIfNegative val="0"/>
          <c:dPt>
            <c:idx val="1"/>
            <c:invertIfNegative val="0"/>
            <c:bubble3D val="0"/>
            <c:spPr>
              <a:solidFill>
                <a:srgbClr val="FFC000"/>
              </a:solidFill>
            </c:spPr>
          </c:dPt>
          <c:dPt>
            <c:idx val="2"/>
            <c:invertIfNegative val="0"/>
            <c:bubble3D val="0"/>
            <c:spPr>
              <a:solidFill>
                <a:srgbClr val="00B050"/>
              </a:solidFill>
            </c:spPr>
          </c:dPt>
          <c:dLbls>
            <c:numFmt formatCode="0.0%" sourceLinked="0"/>
            <c:txPr>
              <a:bodyPr/>
              <a:lstStyle/>
              <a:p>
                <a:pPr>
                  <a:defRPr>
                    <a:solidFill>
                      <a:schemeClr val="bg1"/>
                    </a:solidFill>
                  </a:defRPr>
                </a:pPr>
                <a:endParaRPr lang="en-US"/>
              </a:p>
            </c:txPr>
            <c:dLblPos val="inEnd"/>
            <c:showLegendKey val="0"/>
            <c:showVal val="1"/>
            <c:showCatName val="0"/>
            <c:showSerName val="0"/>
            <c:showPercent val="0"/>
            <c:showBubbleSize val="0"/>
            <c:showLeaderLines val="0"/>
          </c:dLbls>
          <c:cat>
            <c:strRef>
              <c:f>Sheet1!$A$2:$A$4</c:f>
              <c:strCache>
                <c:ptCount val="3"/>
                <c:pt idx="0">
                  <c:v>Dissatisfied [scores 1-6] (37)</c:v>
                </c:pt>
                <c:pt idx="1">
                  <c:v>Satisfied [scores 7-8] (33)</c:v>
                </c:pt>
                <c:pt idx="2">
                  <c:v>Very satisfied [scores 9-10] (24)</c:v>
                </c:pt>
              </c:strCache>
            </c:strRef>
          </c:cat>
          <c:val>
            <c:numRef>
              <c:f>Sheet1!$B$2:$B$4</c:f>
              <c:numCache>
                <c:formatCode>0.0%</c:formatCode>
                <c:ptCount val="3"/>
                <c:pt idx="0">
                  <c:v>0.39361702127659581</c:v>
                </c:pt>
                <c:pt idx="1">
                  <c:v>0.35106382978723438</c:v>
                </c:pt>
                <c:pt idx="2">
                  <c:v>0.25531914893617019</c:v>
                </c:pt>
              </c:numCache>
            </c:numRef>
          </c:val>
        </c:ser>
        <c:ser>
          <c:idx val="1"/>
          <c:order val="1"/>
          <c:tx>
            <c:strRef>
              <c:f>Sheet1!$C$1</c:f>
              <c:strCache>
                <c:ptCount val="1"/>
                <c:pt idx="0">
                  <c:v>2015</c:v>
                </c:pt>
              </c:strCache>
            </c:strRef>
          </c:tx>
          <c:spPr>
            <a:solidFill>
              <a:schemeClr val="tx2"/>
            </a:solidFill>
          </c:spPr>
          <c:invertIfNegative val="0"/>
          <c:cat>
            <c:strRef>
              <c:f>Sheet1!$A$2:$A$4</c:f>
              <c:strCache>
                <c:ptCount val="3"/>
                <c:pt idx="0">
                  <c:v>Dissatisfied [scores 1-6] (37)</c:v>
                </c:pt>
                <c:pt idx="1">
                  <c:v>Satisfied [scores 7-8] (33)</c:v>
                </c:pt>
                <c:pt idx="2">
                  <c:v>Very satisfied [scores 9-10] (24)</c:v>
                </c:pt>
              </c:strCache>
            </c:strRef>
          </c:cat>
          <c:val>
            <c:numRef>
              <c:f>Sheet1!$C$2:$C$4</c:f>
              <c:numCache>
                <c:formatCode>0.0%</c:formatCode>
                <c:ptCount val="3"/>
                <c:pt idx="0">
                  <c:v>0.23477900000000004</c:v>
                </c:pt>
                <c:pt idx="1">
                  <c:v>0.40869500000000003</c:v>
                </c:pt>
                <c:pt idx="2">
                  <c:v>0.35652100000000031</c:v>
                </c:pt>
              </c:numCache>
            </c:numRef>
          </c:val>
        </c:ser>
        <c:dLbls>
          <c:showLegendKey val="0"/>
          <c:showVal val="0"/>
          <c:showCatName val="0"/>
          <c:showSerName val="0"/>
          <c:showPercent val="0"/>
          <c:showBubbleSize val="0"/>
        </c:dLbls>
        <c:gapWidth val="75"/>
        <c:axId val="122444800"/>
        <c:axId val="122442880"/>
      </c:barChart>
      <c:valAx>
        <c:axId val="122442880"/>
        <c:scaling>
          <c:orientation val="minMax"/>
        </c:scaling>
        <c:delete val="1"/>
        <c:axPos val="t"/>
        <c:title>
          <c:tx>
            <c:rich>
              <a:bodyPr/>
              <a:lstStyle/>
              <a:p>
                <a:pPr>
                  <a:defRPr sz="900">
                    <a:latin typeface="Century Gothic" pitchFamily="34" charset="0"/>
                  </a:defRPr>
                </a:pPr>
                <a:r>
                  <a:rPr lang="en-GB" sz="900" b="1" i="0" baseline="0" dirty="0" smtClean="0">
                    <a:latin typeface="Century Gothic" pitchFamily="34" charset="0"/>
                  </a:rPr>
                  <a:t>Satisfaction with the way the problem was handled</a:t>
                </a:r>
                <a:endParaRPr lang="en-GB" sz="900" dirty="0">
                  <a:latin typeface="Century Gothic" pitchFamily="34" charset="0"/>
                </a:endParaRPr>
              </a:p>
            </c:rich>
          </c:tx>
          <c:layout>
            <c:manualLayout>
              <c:xMode val="edge"/>
              <c:yMode val="edge"/>
              <c:x val="0.34835199470590372"/>
              <c:y val="0"/>
            </c:manualLayout>
          </c:layout>
          <c:overlay val="0"/>
        </c:title>
        <c:numFmt formatCode="0.0%" sourceLinked="1"/>
        <c:majorTickMark val="out"/>
        <c:minorTickMark val="none"/>
        <c:tickLblPos val="none"/>
        <c:crossAx val="122444800"/>
        <c:crosses val="autoZero"/>
        <c:crossBetween val="between"/>
      </c:valAx>
      <c:catAx>
        <c:axId val="122444800"/>
        <c:scaling>
          <c:orientation val="maxMin"/>
        </c:scaling>
        <c:delete val="0"/>
        <c:axPos val="l"/>
        <c:majorTickMark val="out"/>
        <c:minorTickMark val="none"/>
        <c:tickLblPos val="nextTo"/>
        <c:spPr>
          <a:ln>
            <a:noFill/>
          </a:ln>
        </c:spPr>
        <c:txPr>
          <a:bodyPr/>
          <a:lstStyle/>
          <a:p>
            <a:pPr>
              <a:defRPr sz="1000"/>
            </a:pPr>
            <a:endParaRPr lang="en-US"/>
          </a:p>
        </c:txPr>
        <c:crossAx val="122442880"/>
        <c:crosses val="autoZero"/>
        <c:auto val="1"/>
        <c:lblAlgn val="ctr"/>
        <c:lblOffset val="100"/>
        <c:noMultiLvlLbl val="0"/>
      </c:catAx>
    </c:plotArea>
    <c:legend>
      <c:legendPos val="b"/>
      <c:layout>
        <c:manualLayout>
          <c:xMode val="edge"/>
          <c:yMode val="edge"/>
          <c:x val="0.59519862376402621"/>
          <c:y val="0.81698858856952405"/>
          <c:w val="0.21745652392789691"/>
          <c:h val="0.14941726051602988"/>
        </c:manualLayout>
      </c:layout>
      <c:overlay val="0"/>
    </c:legend>
    <c:plotVisOnly val="1"/>
    <c:dispBlanksAs val="gap"/>
    <c:showDLblsOverMax val="0"/>
  </c:chart>
  <c:spPr>
    <a:noFill/>
  </c:spPr>
  <c:txPr>
    <a:bodyPr/>
    <a:lstStyle/>
    <a:p>
      <a:pPr>
        <a:defRPr sz="1000">
          <a:latin typeface="Century Gothic"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318872688775992"/>
          <c:y val="8.9785077047850756E-2"/>
          <c:w val="0.73982665530710934"/>
          <c:h val="0.87947235849674532"/>
        </c:manualLayout>
      </c:layout>
      <c:barChart>
        <c:barDir val="bar"/>
        <c:grouping val="clustered"/>
        <c:varyColors val="0"/>
        <c:ser>
          <c:idx val="0"/>
          <c:order val="0"/>
          <c:tx>
            <c:strRef>
              <c:f>Sheet1!$B$1</c:f>
              <c:strCache>
                <c:ptCount val="1"/>
                <c:pt idx="0">
                  <c:v>Series 1</c:v>
                </c:pt>
              </c:strCache>
            </c:strRef>
          </c:tx>
          <c:spPr>
            <a:gradFill rotWithShape="0">
              <a:gsLst>
                <a:gs pos="99000">
                  <a:srgbClr val="0070C0"/>
                </a:gs>
                <a:gs pos="99000">
                  <a:srgbClr val="0070C0">
                    <a:lumMod val="60000"/>
                    <a:lumOff val="40000"/>
                  </a:srgbClr>
                </a:gs>
                <a:gs pos="1000">
                  <a:srgbClr val="0070C0"/>
                </a:gs>
                <a:gs pos="1000">
                  <a:srgbClr val="0070C0">
                    <a:lumMod val="60000"/>
                    <a:lumOff val="40000"/>
                  </a:srgbClr>
                </a:gs>
              </a:gsLst>
              <a:lin ang="5400000"/>
            </a:gradFill>
            <a:ln w="12700">
              <a:noFill/>
              <a:prstDash val="solid"/>
            </a:ln>
          </c:spPr>
          <c:invertIfNegative val="1"/>
          <c:dLbls>
            <c:numFmt formatCode="#,##0.00" sourceLinked="0"/>
            <c:dLblPos val="outEnd"/>
            <c:showLegendKey val="0"/>
            <c:showVal val="1"/>
            <c:showCatName val="0"/>
            <c:showSerName val="0"/>
            <c:showPercent val="0"/>
            <c:showBubbleSize val="0"/>
            <c:showLeaderLines val="0"/>
          </c:dLbls>
          <c:cat>
            <c:numRef>
              <c:f>Sheet1!$A$2:$A$26</c:f>
              <c:numCache>
                <c:formatCode>General</c:formatCode>
                <c:ptCount val="25"/>
              </c:numCache>
            </c:numRef>
          </c:cat>
          <c:val>
            <c:numRef>
              <c:f>Sheet1!$B$2:$B$26</c:f>
              <c:numCache>
                <c:formatCode>0.00</c:formatCode>
                <c:ptCount val="25"/>
                <c:pt idx="0">
                  <c:v>0.15505774818181844</c:v>
                </c:pt>
                <c:pt idx="1">
                  <c:v>0.13633859363636724</c:v>
                </c:pt>
                <c:pt idx="2">
                  <c:v>0.16391249121211379</c:v>
                </c:pt>
                <c:pt idx="3">
                  <c:v>0.13160006898990767</c:v>
                </c:pt>
                <c:pt idx="4">
                  <c:v>0.15156987656565071</c:v>
                </c:pt>
                <c:pt idx="5">
                  <c:v>0.5012737976767685</c:v>
                </c:pt>
                <c:pt idx="6">
                  <c:v>0.19126054141414173</c:v>
                </c:pt>
                <c:pt idx="7">
                  <c:v>0.10192927494948772</c:v>
                </c:pt>
                <c:pt idx="8">
                  <c:v>0.12439471959596737</c:v>
                </c:pt>
                <c:pt idx="9">
                  <c:v>8.6858547070700023E-2</c:v>
                </c:pt>
                <c:pt idx="10">
                  <c:v>0.23343942696970121</c:v>
                </c:pt>
                <c:pt idx="11">
                  <c:v>9.7024606666663266E-2</c:v>
                </c:pt>
                <c:pt idx="12">
                  <c:v>0.21049806171717114</c:v>
                </c:pt>
                <c:pt idx="13">
                  <c:v>0.17692000303030483</c:v>
                </c:pt>
                <c:pt idx="14">
                  <c:v>8.0453434747466843E-2</c:v>
                </c:pt>
                <c:pt idx="15">
                  <c:v>0.11170536444444668</c:v>
                </c:pt>
                <c:pt idx="16">
                  <c:v>0.25357409444444384</c:v>
                </c:pt>
                <c:pt idx="17">
                  <c:v>9.2186574141408059E-2</c:v>
                </c:pt>
                <c:pt idx="18">
                  <c:v>0.22805636595959378</c:v>
                </c:pt>
                <c:pt idx="19">
                  <c:v>0.14201217292929691</c:v>
                </c:pt>
                <c:pt idx="20">
                  <c:v>0.20782723464647226</c:v>
                </c:pt>
                <c:pt idx="21">
                  <c:v>7.6099686060606839E-2</c:v>
                </c:pt>
                <c:pt idx="23">
                  <c:v>0.13348344969697232</c:v>
                </c:pt>
                <c:pt idx="24">
                  <c:v>0.29814446313131032</c:v>
                </c:pt>
              </c:numCache>
            </c:numRef>
          </c:val>
        </c:ser>
        <c:dLbls>
          <c:showLegendKey val="0"/>
          <c:showVal val="0"/>
          <c:showCatName val="0"/>
          <c:showSerName val="0"/>
          <c:showPercent val="0"/>
          <c:showBubbleSize val="0"/>
        </c:dLbls>
        <c:gapWidth val="55"/>
        <c:axId val="99721216"/>
        <c:axId val="99722752"/>
      </c:barChart>
      <c:catAx>
        <c:axId val="99721216"/>
        <c:scaling>
          <c:orientation val="maxMin"/>
        </c:scaling>
        <c:delete val="1"/>
        <c:axPos val="l"/>
        <c:numFmt formatCode="General" sourceLinked="1"/>
        <c:majorTickMark val="out"/>
        <c:minorTickMark val="none"/>
        <c:tickLblPos val="none"/>
        <c:crossAx val="99722752"/>
        <c:crosses val="autoZero"/>
        <c:auto val="1"/>
        <c:lblAlgn val="ctr"/>
        <c:lblOffset val="100"/>
        <c:tickLblSkip val="1"/>
        <c:tickMarkSkip val="1"/>
        <c:noMultiLvlLbl val="0"/>
      </c:catAx>
      <c:valAx>
        <c:axId val="99722752"/>
        <c:scaling>
          <c:orientation val="minMax"/>
          <c:max val="1"/>
          <c:min val="-1"/>
        </c:scaling>
        <c:delete val="0"/>
        <c:axPos val="t"/>
        <c:majorGridlines>
          <c:spPr>
            <a:ln w="3175">
              <a:solidFill>
                <a:srgbClr val="C0C0C0"/>
              </a:solidFill>
              <a:prstDash val="solid"/>
            </a:ln>
          </c:spPr>
        </c:majorGridlines>
        <c:numFmt formatCode="0" sourceLinked="0"/>
        <c:majorTickMark val="out"/>
        <c:minorTickMark val="none"/>
        <c:tickLblPos val="nextTo"/>
        <c:spPr>
          <a:ln w="3175">
            <a:noFill/>
            <a:prstDash val="solid"/>
          </a:ln>
        </c:spPr>
        <c:txPr>
          <a:bodyPr rot="0" vert="horz"/>
          <a:lstStyle/>
          <a:p>
            <a:pPr>
              <a:defRPr/>
            </a:pPr>
            <a:endParaRPr lang="en-US"/>
          </a:p>
        </c:txPr>
        <c:crossAx val="99721216"/>
        <c:crosses val="autoZero"/>
        <c:crossBetween val="between"/>
        <c:majorUnit val="1"/>
        <c:minorUnit val="1"/>
      </c:valAx>
      <c:spPr>
        <a:noFill/>
        <a:ln w="12700">
          <a:no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Century Gothic" pitchFamily="34" charset="0"/>
          <a:ea typeface="Arial"/>
          <a:cs typeface="Arial"/>
        </a:defRPr>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5913229583238124E-2"/>
          <c:y val="0"/>
          <c:w val="0.90817354083352397"/>
          <c:h val="0.87874611154316695"/>
        </c:manualLayout>
      </c:layout>
      <c:barChart>
        <c:barDir val="bar"/>
        <c:grouping val="percentStacked"/>
        <c:varyColors val="0"/>
        <c:ser>
          <c:idx val="0"/>
          <c:order val="0"/>
          <c:tx>
            <c:strRef>
              <c:f>Sheet1!$B$1</c:f>
              <c:strCache>
                <c:ptCount val="1"/>
                <c:pt idx="0">
                  <c:v>Series 1</c:v>
                </c:pt>
              </c:strCache>
            </c:strRef>
          </c:tx>
          <c:spPr>
            <a:solidFill>
              <a:srgbClr val="C00000"/>
            </a:solidFill>
          </c:spPr>
          <c:invertIfNegative val="0"/>
          <c:cat>
            <c:numRef>
              <c:f>Sheet1!$A$2</c:f>
              <c:numCache>
                <c:formatCode>General</c:formatCode>
                <c:ptCount val="1"/>
              </c:numCache>
            </c:numRef>
          </c:cat>
          <c:val>
            <c:numRef>
              <c:f>Sheet1!$B$2</c:f>
              <c:numCache>
                <c:formatCode>General</c:formatCode>
                <c:ptCount val="1"/>
                <c:pt idx="0">
                  <c:v>23</c:v>
                </c:pt>
              </c:numCache>
            </c:numRef>
          </c:val>
        </c:ser>
        <c:ser>
          <c:idx val="1"/>
          <c:order val="1"/>
          <c:tx>
            <c:strRef>
              <c:f>Sheet1!$C$1</c:f>
              <c:strCache>
                <c:ptCount val="1"/>
                <c:pt idx="0">
                  <c:v>Series 2</c:v>
                </c:pt>
              </c:strCache>
            </c:strRef>
          </c:tx>
          <c:spPr>
            <a:solidFill>
              <a:schemeClr val="tx2"/>
            </a:solidFill>
          </c:spPr>
          <c:invertIfNegative val="0"/>
          <c:cat>
            <c:numRef>
              <c:f>Sheet1!$A$2</c:f>
              <c:numCache>
                <c:formatCode>General</c:formatCode>
                <c:ptCount val="1"/>
              </c:numCache>
            </c:numRef>
          </c:cat>
          <c:val>
            <c:numRef>
              <c:f>Sheet1!$C$2</c:f>
              <c:numCache>
                <c:formatCode>General</c:formatCode>
                <c:ptCount val="1"/>
                <c:pt idx="0">
                  <c:v>77</c:v>
                </c:pt>
              </c:numCache>
            </c:numRef>
          </c:val>
        </c:ser>
        <c:dLbls>
          <c:showLegendKey val="0"/>
          <c:showVal val="0"/>
          <c:showCatName val="0"/>
          <c:showSerName val="0"/>
          <c:showPercent val="0"/>
          <c:showBubbleSize val="0"/>
        </c:dLbls>
        <c:gapWidth val="150"/>
        <c:overlap val="100"/>
        <c:axId val="122477952"/>
        <c:axId val="122479744"/>
      </c:barChart>
      <c:catAx>
        <c:axId val="122477952"/>
        <c:scaling>
          <c:orientation val="minMax"/>
        </c:scaling>
        <c:delete val="1"/>
        <c:axPos val="l"/>
        <c:numFmt formatCode="General" sourceLinked="1"/>
        <c:majorTickMark val="out"/>
        <c:minorTickMark val="none"/>
        <c:tickLblPos val="none"/>
        <c:crossAx val="122479744"/>
        <c:crosses val="autoZero"/>
        <c:auto val="1"/>
        <c:lblAlgn val="ctr"/>
        <c:lblOffset val="100"/>
        <c:noMultiLvlLbl val="0"/>
      </c:catAx>
      <c:valAx>
        <c:axId val="122479744"/>
        <c:scaling>
          <c:orientation val="minMax"/>
        </c:scaling>
        <c:delete val="1"/>
        <c:axPos val="b"/>
        <c:numFmt formatCode="0%" sourceLinked="1"/>
        <c:majorTickMark val="out"/>
        <c:minorTickMark val="none"/>
        <c:tickLblPos val="none"/>
        <c:crossAx val="1224779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4038027312767053"/>
          <c:y val="0.10160259971114323"/>
          <c:w val="0.43445175631361038"/>
          <c:h val="0.80565687145872877"/>
        </c:manualLayout>
      </c:layout>
      <c:barChart>
        <c:barDir val="bar"/>
        <c:grouping val="clustered"/>
        <c:varyColors val="0"/>
        <c:ser>
          <c:idx val="0"/>
          <c:order val="0"/>
          <c:tx>
            <c:strRef>
              <c:f>Sheet1!$B$1</c:f>
              <c:strCache>
                <c:ptCount val="1"/>
                <c:pt idx="0">
                  <c:v>2016</c:v>
                </c:pt>
              </c:strCache>
            </c:strRef>
          </c:tx>
          <c:spPr>
            <a:solidFill>
              <a:srgbClr val="C41230"/>
            </a:solidFill>
            <a:ln w="12700">
              <a:noFill/>
              <a:prstDash val="solid"/>
            </a:ln>
          </c:spPr>
          <c:invertIfNegative val="0"/>
          <c:dLbls>
            <c:numFmt formatCode="0.0%" sourceLinked="0"/>
            <c:spPr>
              <a:noFill/>
              <a:ln w="25400">
                <a:noFill/>
              </a:ln>
            </c:spPr>
            <c:dLblPos val="outEnd"/>
            <c:showLegendKey val="0"/>
            <c:showVal val="1"/>
            <c:showCatName val="0"/>
            <c:showSerName val="0"/>
            <c:showPercent val="0"/>
            <c:showBubbleSize val="0"/>
            <c:showLeaderLines val="0"/>
          </c:dLbls>
          <c:cat>
            <c:strRef>
              <c:f>Sheet1!$A$2:$A$21</c:f>
              <c:strCache>
                <c:ptCount val="20"/>
                <c:pt idx="0">
                  <c:v>JW International Team</c:v>
                </c:pt>
                <c:pt idx="1">
                  <c:v>JW UK</c:v>
                </c:pt>
                <c:pt idx="2">
                  <c:v>JW Rotabolt</c:v>
                </c:pt>
                <c:pt idx="3">
                  <c:v>JW Devol</c:v>
                </c:pt>
                <c:pt idx="4">
                  <c:v>JW France</c:v>
                </c:pt>
                <c:pt idx="5">
                  <c:v>JW Manufacturing</c:v>
                </c:pt>
                <c:pt idx="6">
                  <c:v>JW Italy</c:v>
                </c:pt>
                <c:pt idx="7">
                  <c:v>Tiflex</c:v>
                </c:pt>
                <c:pt idx="8">
                  <c:v>JW Asia Pacific</c:v>
                </c:pt>
                <c:pt idx="9">
                  <c:v>JW Deutschland</c:v>
                </c:pt>
                <c:pt idx="10">
                  <c:v>JW Ireland</c:v>
                </c:pt>
                <c:pt idx="11">
                  <c:v>JW Oil &amp; Gas</c:v>
                </c:pt>
                <c:pt idx="12">
                  <c:v>DC Rowe</c:v>
                </c:pt>
                <c:pt idx="13">
                  <c:v>JW Australia</c:v>
                </c:pt>
                <c:pt idx="14">
                  <c:v>JW Benelux</c:v>
                </c:pt>
                <c:pt idx="15">
                  <c:v>JW Moorflex</c:v>
                </c:pt>
                <c:pt idx="16">
                  <c:v>JW New Zealand</c:v>
                </c:pt>
                <c:pt idx="17">
                  <c:v>JW Norway</c:v>
                </c:pt>
                <c:pt idx="18">
                  <c:v>JW South Africa</c:v>
                </c:pt>
                <c:pt idx="19">
                  <c:v>JW Iberica</c:v>
                </c:pt>
              </c:strCache>
            </c:strRef>
          </c:cat>
          <c:val>
            <c:numRef>
              <c:f>Sheet1!$B$2:$B$21</c:f>
              <c:numCache>
                <c:formatCode>0.0%</c:formatCode>
                <c:ptCount val="20"/>
                <c:pt idx="0">
                  <c:v>0.5</c:v>
                </c:pt>
                <c:pt idx="1">
                  <c:v>0.4</c:v>
                </c:pt>
                <c:pt idx="2">
                  <c:v>0.35000000000000031</c:v>
                </c:pt>
                <c:pt idx="3">
                  <c:v>0.31818181818181951</c:v>
                </c:pt>
                <c:pt idx="4">
                  <c:v>0.30232558139535243</c:v>
                </c:pt>
                <c:pt idx="5">
                  <c:v>0.30000000000000032</c:v>
                </c:pt>
                <c:pt idx="6">
                  <c:v>0.25</c:v>
                </c:pt>
                <c:pt idx="7">
                  <c:v>0.24000000000000021</c:v>
                </c:pt>
                <c:pt idx="8">
                  <c:v>0.2</c:v>
                </c:pt>
                <c:pt idx="9">
                  <c:v>0.2</c:v>
                </c:pt>
                <c:pt idx="10">
                  <c:v>0.2</c:v>
                </c:pt>
                <c:pt idx="11">
                  <c:v>0.17647058823529421</c:v>
                </c:pt>
                <c:pt idx="12">
                  <c:v>0.15789473684210653</c:v>
                </c:pt>
                <c:pt idx="13">
                  <c:v>0.15151515151515249</c:v>
                </c:pt>
                <c:pt idx="14">
                  <c:v>0.13333333333333341</c:v>
                </c:pt>
                <c:pt idx="15">
                  <c:v>0.13333333333333341</c:v>
                </c:pt>
                <c:pt idx="16">
                  <c:v>0.13333333333333341</c:v>
                </c:pt>
                <c:pt idx="17">
                  <c:v>0.13333333333333341</c:v>
                </c:pt>
                <c:pt idx="18">
                  <c:v>0.13333333333333341</c:v>
                </c:pt>
                <c:pt idx="19">
                  <c:v>0</c:v>
                </c:pt>
              </c:numCache>
            </c:numRef>
          </c:val>
        </c:ser>
        <c:ser>
          <c:idx val="1"/>
          <c:order val="1"/>
          <c:tx>
            <c:strRef>
              <c:f>Sheet1!$C$1</c:f>
              <c:strCache>
                <c:ptCount val="1"/>
                <c:pt idx="0">
                  <c:v>2015</c:v>
                </c:pt>
              </c:strCache>
            </c:strRef>
          </c:tx>
          <c:spPr>
            <a:solidFill>
              <a:srgbClr val="FFFFFF">
                <a:lumMod val="50000"/>
              </a:srgbClr>
            </a:solidFill>
          </c:spPr>
          <c:invertIfNegative val="0"/>
          <c:cat>
            <c:strRef>
              <c:f>Sheet1!$A$2:$A$21</c:f>
              <c:strCache>
                <c:ptCount val="20"/>
                <c:pt idx="0">
                  <c:v>JW International Team</c:v>
                </c:pt>
                <c:pt idx="1">
                  <c:v>JW UK</c:v>
                </c:pt>
                <c:pt idx="2">
                  <c:v>JW Rotabolt</c:v>
                </c:pt>
                <c:pt idx="3">
                  <c:v>JW Devol</c:v>
                </c:pt>
                <c:pt idx="4">
                  <c:v>JW France</c:v>
                </c:pt>
                <c:pt idx="5">
                  <c:v>JW Manufacturing</c:v>
                </c:pt>
                <c:pt idx="6">
                  <c:v>JW Italy</c:v>
                </c:pt>
                <c:pt idx="7">
                  <c:v>Tiflex</c:v>
                </c:pt>
                <c:pt idx="8">
                  <c:v>JW Asia Pacific</c:v>
                </c:pt>
                <c:pt idx="9">
                  <c:v>JW Deutschland</c:v>
                </c:pt>
                <c:pt idx="10">
                  <c:v>JW Ireland</c:v>
                </c:pt>
                <c:pt idx="11">
                  <c:v>JW Oil &amp; Gas</c:v>
                </c:pt>
                <c:pt idx="12">
                  <c:v>DC Rowe</c:v>
                </c:pt>
                <c:pt idx="13">
                  <c:v>JW Australia</c:v>
                </c:pt>
                <c:pt idx="14">
                  <c:v>JW Benelux</c:v>
                </c:pt>
                <c:pt idx="15">
                  <c:v>JW Moorflex</c:v>
                </c:pt>
                <c:pt idx="16">
                  <c:v>JW New Zealand</c:v>
                </c:pt>
                <c:pt idx="17">
                  <c:v>JW Norway</c:v>
                </c:pt>
                <c:pt idx="18">
                  <c:v>JW South Africa</c:v>
                </c:pt>
                <c:pt idx="19">
                  <c:v>JW Iberica</c:v>
                </c:pt>
              </c:strCache>
            </c:strRef>
          </c:cat>
          <c:val>
            <c:numRef>
              <c:f>Sheet1!$C$2:$C$21</c:f>
              <c:numCache>
                <c:formatCode>0.0%</c:formatCode>
                <c:ptCount val="20"/>
                <c:pt idx="0">
                  <c:v>0.21400000000000041</c:v>
                </c:pt>
                <c:pt idx="1">
                  <c:v>0.282051</c:v>
                </c:pt>
                <c:pt idx="2">
                  <c:v>0.10714200000000022</c:v>
                </c:pt>
                <c:pt idx="3">
                  <c:v>0.25</c:v>
                </c:pt>
                <c:pt idx="4">
                  <c:v>0.272727</c:v>
                </c:pt>
                <c:pt idx="5">
                  <c:v>0.2</c:v>
                </c:pt>
                <c:pt idx="6">
                  <c:v>3.2258000000000002E-2</c:v>
                </c:pt>
                <c:pt idx="7">
                  <c:v>0.125</c:v>
                </c:pt>
                <c:pt idx="8">
                  <c:v>0.16666600000000001</c:v>
                </c:pt>
                <c:pt idx="9">
                  <c:v>0.13953399999999999</c:v>
                </c:pt>
                <c:pt idx="10">
                  <c:v>4.0000000000000022E-2</c:v>
                </c:pt>
                <c:pt idx="11">
                  <c:v>0.59259199999999956</c:v>
                </c:pt>
                <c:pt idx="12">
                  <c:v>9.5238000000000003E-2</c:v>
                </c:pt>
                <c:pt idx="13">
                  <c:v>7.1428000000000005E-2</c:v>
                </c:pt>
                <c:pt idx="14">
                  <c:v>0.16470499999999999</c:v>
                </c:pt>
                <c:pt idx="15">
                  <c:v>0.14285700000000001</c:v>
                </c:pt>
                <c:pt idx="16">
                  <c:v>0.16666600000000001</c:v>
                </c:pt>
                <c:pt idx="17">
                  <c:v>0.15000000000000024</c:v>
                </c:pt>
                <c:pt idx="18">
                  <c:v>0.23333300000000001</c:v>
                </c:pt>
                <c:pt idx="19">
                  <c:v>6.0606000000000014E-2</c:v>
                </c:pt>
              </c:numCache>
            </c:numRef>
          </c:val>
        </c:ser>
        <c:dLbls>
          <c:showLegendKey val="0"/>
          <c:showVal val="0"/>
          <c:showCatName val="0"/>
          <c:showSerName val="0"/>
          <c:showPercent val="0"/>
          <c:showBubbleSize val="0"/>
        </c:dLbls>
        <c:gapWidth val="75"/>
        <c:axId val="122398592"/>
        <c:axId val="122400128"/>
      </c:barChart>
      <c:catAx>
        <c:axId val="122398592"/>
        <c:scaling>
          <c:orientation val="maxMin"/>
        </c:scaling>
        <c:delete val="0"/>
        <c:axPos val="l"/>
        <c:numFmt formatCode="General" sourceLinked="1"/>
        <c:majorTickMark val="out"/>
        <c:minorTickMark val="none"/>
        <c:tickLblPos val="nextTo"/>
        <c:spPr>
          <a:ln w="3175">
            <a:noFill/>
            <a:prstDash val="solid"/>
          </a:ln>
        </c:spPr>
        <c:txPr>
          <a:bodyPr rot="0" vert="horz"/>
          <a:lstStyle/>
          <a:p>
            <a:pPr>
              <a:defRPr/>
            </a:pPr>
            <a:endParaRPr lang="en-US"/>
          </a:p>
        </c:txPr>
        <c:crossAx val="122400128"/>
        <c:crosses val="autoZero"/>
        <c:auto val="1"/>
        <c:lblAlgn val="ctr"/>
        <c:lblOffset val="100"/>
        <c:tickLblSkip val="1"/>
        <c:tickMarkSkip val="1"/>
        <c:noMultiLvlLbl val="0"/>
      </c:catAx>
      <c:valAx>
        <c:axId val="122400128"/>
        <c:scaling>
          <c:orientation val="minMax"/>
          <c:max val="0.60000000000000064"/>
          <c:min val="0"/>
        </c:scaling>
        <c:delete val="1"/>
        <c:axPos val="t"/>
        <c:majorGridlines>
          <c:spPr>
            <a:ln w="3175">
              <a:solidFill>
                <a:srgbClr val="FFFFFF"/>
              </a:solidFill>
              <a:prstDash val="solid"/>
            </a:ln>
          </c:spPr>
        </c:majorGridlines>
        <c:title>
          <c:tx>
            <c:rich>
              <a:bodyPr/>
              <a:lstStyle/>
              <a:p>
                <a:pPr>
                  <a:defRPr sz="900" b="1"/>
                </a:pPr>
                <a:r>
                  <a:rPr lang="en-GB" sz="900" b="1" dirty="0" smtClean="0"/>
                  <a:t>Proportion</a:t>
                </a:r>
                <a:r>
                  <a:rPr lang="en-GB" sz="900" b="1" baseline="0" dirty="0" smtClean="0"/>
                  <a:t> of problems by business</a:t>
                </a:r>
                <a:endParaRPr lang="en-GB" sz="900" b="1" dirty="0"/>
              </a:p>
            </c:rich>
          </c:tx>
          <c:layout>
            <c:manualLayout>
              <c:xMode val="edge"/>
              <c:yMode val="edge"/>
              <c:x val="0.33036075090489886"/>
              <c:y val="3.7210032218642414E-2"/>
            </c:manualLayout>
          </c:layout>
          <c:overlay val="0"/>
        </c:title>
        <c:numFmt formatCode="0%" sourceLinked="0"/>
        <c:majorTickMark val="out"/>
        <c:minorTickMark val="none"/>
        <c:tickLblPos val="none"/>
        <c:crossAx val="122398592"/>
        <c:crosses val="autoZero"/>
        <c:crossBetween val="between"/>
        <c:minorUnit val="0.2"/>
      </c:valAx>
      <c:spPr>
        <a:noFill/>
        <a:ln w="12700">
          <a:noFill/>
          <a:prstDash val="solid"/>
        </a:ln>
      </c:spPr>
    </c:plotArea>
    <c:legend>
      <c:legendPos val="b"/>
      <c:layout>
        <c:manualLayout>
          <c:xMode val="edge"/>
          <c:yMode val="edge"/>
          <c:x val="0.36909358487835431"/>
          <c:y val="0.90574124242605958"/>
          <c:w val="0.25534083884917236"/>
          <c:h val="6.0341585977626434E-2"/>
        </c:manualLayout>
      </c:layout>
      <c:overlay val="0"/>
    </c:legend>
    <c:plotVisOnly val="1"/>
    <c:dispBlanksAs val="gap"/>
    <c:showDLblsOverMax val="0"/>
  </c:chart>
  <c:spPr>
    <a:noFill/>
    <a:ln w="9525">
      <a:noFill/>
    </a:ln>
  </c:spPr>
  <c:txPr>
    <a:bodyPr/>
    <a:lstStyle/>
    <a:p>
      <a:pPr>
        <a:defRPr sz="1000" b="0" i="0" u="none" strike="noStrike" baseline="0">
          <a:solidFill>
            <a:srgbClr val="000000"/>
          </a:solidFill>
          <a:latin typeface="Century Gothic" pitchFamily="34" charset="0"/>
          <a:ea typeface="Arial"/>
          <a:cs typeface="Arial"/>
        </a:defRPr>
      </a:pPr>
      <a:endParaRPr lang="en-US"/>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887089348202814E-2"/>
          <c:y val="5.923519798889481E-2"/>
          <c:w val="0.90419992148773598"/>
          <c:h val="0.77247092495417735"/>
        </c:manualLayout>
      </c:layout>
      <c:barChart>
        <c:barDir val="col"/>
        <c:grouping val="percentStacked"/>
        <c:varyColors val="0"/>
        <c:ser>
          <c:idx val="7"/>
          <c:order val="5"/>
          <c:tx>
            <c:strRef>
              <c:f>Sheet1!$I$1</c:f>
              <c:strCache>
                <c:ptCount val="1"/>
                <c:pt idx="0">
                  <c:v>To reach 3rd quartile</c:v>
                </c:pt>
              </c:strCache>
            </c:strRef>
          </c:tx>
          <c:spPr>
            <a:solidFill>
              <a:srgbClr val="FF0000">
                <a:alpha val="10000"/>
              </a:srgbClr>
            </a:solidFill>
          </c:spPr>
          <c:invertIfNegative val="0"/>
          <c:cat>
            <c:strRef>
              <c:f>Sheet1!$A$2:$A$4</c:f>
              <c:strCache>
                <c:ptCount val="3"/>
                <c:pt idx="0">
                  <c:v>Overall Satisfaction Index</c:v>
                </c:pt>
                <c:pt idx="1">
                  <c:v>Have you had a problem with James Walker in the last 12 months?</c:v>
                </c:pt>
                <c:pt idx="2">
                  <c:v>Satisfaction with the way the problem was handled</c:v>
                </c:pt>
              </c:strCache>
            </c:strRef>
          </c:cat>
          <c:val>
            <c:numRef>
              <c:f>Sheet1!$I$2:$I$4</c:f>
              <c:numCache>
                <c:formatCode>0.0%</c:formatCode>
                <c:ptCount val="3"/>
                <c:pt idx="0">
                  <c:v>0.75700000000000101</c:v>
                </c:pt>
                <c:pt idx="1">
                  <c:v>0.75700000000000101</c:v>
                </c:pt>
                <c:pt idx="2">
                  <c:v>0.75700000000000101</c:v>
                </c:pt>
              </c:numCache>
            </c:numRef>
          </c:val>
        </c:ser>
        <c:ser>
          <c:idx val="8"/>
          <c:order val="6"/>
          <c:tx>
            <c:strRef>
              <c:f>Sheet1!$J$1</c:f>
              <c:strCache>
                <c:ptCount val="1"/>
                <c:pt idx="0">
                  <c:v>To reach 2nd quartile</c:v>
                </c:pt>
              </c:strCache>
            </c:strRef>
          </c:tx>
          <c:spPr>
            <a:solidFill>
              <a:srgbClr val="FFC000">
                <a:alpha val="24706"/>
              </a:srgbClr>
            </a:solidFill>
          </c:spPr>
          <c:invertIfNegative val="0"/>
          <c:cat>
            <c:strRef>
              <c:f>Sheet1!$A$2:$A$4</c:f>
              <c:strCache>
                <c:ptCount val="3"/>
                <c:pt idx="0">
                  <c:v>Overall Satisfaction Index</c:v>
                </c:pt>
                <c:pt idx="1">
                  <c:v>Have you had a problem with James Walker in the last 12 months?</c:v>
                </c:pt>
                <c:pt idx="2">
                  <c:v>Satisfaction with the way the problem was handled</c:v>
                </c:pt>
              </c:strCache>
            </c:strRef>
          </c:cat>
          <c:val>
            <c:numRef>
              <c:f>Sheet1!$J$2:$J$4</c:f>
              <c:numCache>
                <c:formatCode>0.0%</c:formatCode>
                <c:ptCount val="3"/>
                <c:pt idx="0">
                  <c:v>5.1631708155610016E-2</c:v>
                </c:pt>
                <c:pt idx="1">
                  <c:v>5.1631708155610016E-2</c:v>
                </c:pt>
                <c:pt idx="2">
                  <c:v>5.1631708155610016E-2</c:v>
                </c:pt>
              </c:numCache>
            </c:numRef>
          </c:val>
        </c:ser>
        <c:ser>
          <c:idx val="9"/>
          <c:order val="7"/>
          <c:tx>
            <c:strRef>
              <c:f>Sheet1!$K$1</c:f>
              <c:strCache>
                <c:ptCount val="1"/>
                <c:pt idx="0">
                  <c:v>To reach top quartile</c:v>
                </c:pt>
              </c:strCache>
            </c:strRef>
          </c:tx>
          <c:spPr>
            <a:solidFill>
              <a:srgbClr val="FFFF00">
                <a:alpha val="24706"/>
              </a:srgbClr>
            </a:solidFill>
          </c:spPr>
          <c:invertIfNegative val="0"/>
          <c:cat>
            <c:strRef>
              <c:f>Sheet1!$A$2:$A$4</c:f>
              <c:strCache>
                <c:ptCount val="3"/>
                <c:pt idx="0">
                  <c:v>Overall Satisfaction Index</c:v>
                </c:pt>
                <c:pt idx="1">
                  <c:v>Have you had a problem with James Walker in the last 12 months?</c:v>
                </c:pt>
                <c:pt idx="2">
                  <c:v>Satisfaction with the way the problem was handled</c:v>
                </c:pt>
              </c:strCache>
            </c:strRef>
          </c:cat>
          <c:val>
            <c:numRef>
              <c:f>Sheet1!$K$2:$K$4</c:f>
              <c:numCache>
                <c:formatCode>0.0%</c:formatCode>
                <c:ptCount val="3"/>
                <c:pt idx="0">
                  <c:v>4.1881810157344927E-2</c:v>
                </c:pt>
                <c:pt idx="1">
                  <c:v>4.1881810157344927E-2</c:v>
                </c:pt>
                <c:pt idx="2">
                  <c:v>4.1881810157344927E-2</c:v>
                </c:pt>
              </c:numCache>
            </c:numRef>
          </c:val>
        </c:ser>
        <c:ser>
          <c:idx val="10"/>
          <c:order val="8"/>
          <c:tx>
            <c:strRef>
              <c:f>Sheet1!$L$1</c:f>
              <c:strCache>
                <c:ptCount val="1"/>
                <c:pt idx="0">
                  <c:v>Top score</c:v>
                </c:pt>
              </c:strCache>
            </c:strRef>
          </c:tx>
          <c:spPr>
            <a:solidFill>
              <a:srgbClr val="00FF00">
                <a:alpha val="10000"/>
              </a:srgbClr>
            </a:solidFill>
          </c:spPr>
          <c:invertIfNegative val="0"/>
          <c:cat>
            <c:strRef>
              <c:f>Sheet1!$A$2:$A$4</c:f>
              <c:strCache>
                <c:ptCount val="3"/>
                <c:pt idx="0">
                  <c:v>Overall Satisfaction Index</c:v>
                </c:pt>
                <c:pt idx="1">
                  <c:v>Have you had a problem with James Walker in the last 12 months?</c:v>
                </c:pt>
                <c:pt idx="2">
                  <c:v>Satisfaction with the way the problem was handled</c:v>
                </c:pt>
              </c:strCache>
            </c:strRef>
          </c:cat>
          <c:val>
            <c:numRef>
              <c:f>Sheet1!$L$2:$L$4</c:f>
              <c:numCache>
                <c:formatCode>0.0%</c:formatCode>
                <c:ptCount val="3"/>
                <c:pt idx="0">
                  <c:v>0.14948648168704551</c:v>
                </c:pt>
                <c:pt idx="1">
                  <c:v>0.14948648168704551</c:v>
                </c:pt>
                <c:pt idx="2">
                  <c:v>0.14948648168704551</c:v>
                </c:pt>
              </c:numCache>
            </c:numRef>
          </c:val>
        </c:ser>
        <c:dLbls>
          <c:showLegendKey val="0"/>
          <c:showVal val="0"/>
          <c:showCatName val="0"/>
          <c:showSerName val="0"/>
          <c:showPercent val="0"/>
          <c:showBubbleSize val="0"/>
        </c:dLbls>
        <c:gapWidth val="0"/>
        <c:overlap val="100"/>
        <c:axId val="123774080"/>
        <c:axId val="123775616"/>
      </c:barChart>
      <c:lineChart>
        <c:grouping val="standard"/>
        <c:varyColors val="0"/>
        <c:ser>
          <c:idx val="0"/>
          <c:order val="0"/>
          <c:tx>
            <c:strRef>
              <c:f>Sheet1!$B$1</c:f>
              <c:strCache>
                <c:ptCount val="1"/>
                <c:pt idx="0">
                  <c:v>No problem</c:v>
                </c:pt>
              </c:strCache>
            </c:strRef>
          </c:tx>
          <c:spPr>
            <a:ln w="28575">
              <a:solidFill>
                <a:srgbClr val="00B050"/>
              </a:solidFill>
              <a:tailEnd type="arrow"/>
            </a:ln>
            <a:effectLst/>
          </c:spPr>
          <c:marker>
            <c:symbol val="none"/>
          </c:marker>
          <c:dLbls>
            <c:dLbl>
              <c:idx val="0"/>
              <c:layout>
                <c:manualLayout>
                  <c:x val="-0.10569707789907458"/>
                  <c:y val="2.6324451560107223E-3"/>
                </c:manualLayout>
              </c:layout>
              <c:tx>
                <c:rich>
                  <a:bodyPr/>
                  <a:lstStyle/>
                  <a:p>
                    <a:r>
                      <a:rPr lang="en-US" dirty="0"/>
                      <a:t>Overall (495) </a:t>
                    </a:r>
                    <a:endParaRPr lang="en-US" dirty="0" smtClean="0"/>
                  </a:p>
                  <a:p>
                    <a:r>
                      <a:rPr lang="en-US" dirty="0" smtClean="0"/>
                      <a:t>83.2</a:t>
                    </a:r>
                    <a:r>
                      <a:rPr lang="en-US" dirty="0"/>
                      <a:t>%</a:t>
                    </a:r>
                  </a:p>
                </c:rich>
              </c:tx>
              <c:dLblPos val="r"/>
              <c:showLegendKey val="0"/>
              <c:showVal val="1"/>
              <c:showCatName val="0"/>
              <c:showSerName val="0"/>
              <c:showPercent val="0"/>
              <c:showBubbleSize val="0"/>
            </c:dLbl>
            <c:dLbl>
              <c:idx val="1"/>
              <c:layout>
                <c:manualLayout>
                  <c:x val="-6.5671401019274683E-2"/>
                  <c:y val="-2.6324451560107178E-2"/>
                </c:manualLayout>
              </c:layout>
              <c:tx>
                <c:strRef>
                  <c:f>Sheet1!$Q$5</c:f>
                  <c:strCache>
                    <c:ptCount val="1"/>
                    <c:pt idx="0">
                      <c:v>No (381) 85.0%</c:v>
                    </c:pt>
                  </c:strCache>
                </c:strRef>
              </c:tx>
              <c:dLblPos val="r"/>
              <c:showLegendKey val="0"/>
              <c:showVal val="1"/>
              <c:showCatName val="0"/>
              <c:showSerName val="0"/>
              <c:showPercent val="0"/>
              <c:showBubbleSize val="0"/>
            </c:dLbl>
            <c:dLbl>
              <c:idx val="2"/>
              <c:tx>
                <c:strRef>
                  <c:f>Sheet1!$Q$6</c:f>
                  <c:strCache>
                    <c:ptCount val="1"/>
                  </c:strCache>
                </c:strRef>
              </c:tx>
              <c:dLblPos val="ctr"/>
              <c:showLegendKey val="0"/>
              <c:showVal val="1"/>
              <c:showCatName val="0"/>
              <c:showSerName val="0"/>
              <c:showPercent val="0"/>
              <c:showBubbleSize val="0"/>
            </c:dLbl>
            <c:dLbl>
              <c:idx val="3"/>
              <c:tx>
                <c:strRef>
                  <c:f>Sheet1!$R$14</c:f>
                  <c:strCache>
                    <c:ptCount val="1"/>
                  </c:strCache>
                </c:strRef>
              </c:tx>
              <c:dLblPos val="ctr"/>
              <c:showLegendKey val="0"/>
              <c:showVal val="1"/>
              <c:showCatName val="0"/>
              <c:showSerName val="0"/>
              <c:showPercent val="0"/>
              <c:showBubbleSize val="0"/>
            </c:dLbl>
            <c:dLblPos val="ctr"/>
            <c:showLegendKey val="0"/>
            <c:showVal val="1"/>
            <c:showCatName val="0"/>
            <c:showSerName val="0"/>
            <c:showPercent val="0"/>
            <c:showBubbleSize val="0"/>
            <c:showLeaderLines val="0"/>
          </c:dLbls>
          <c:cat>
            <c:strRef>
              <c:f>Sheet1!$A$2:$A$4</c:f>
              <c:strCache>
                <c:ptCount val="3"/>
                <c:pt idx="0">
                  <c:v>Overall Satisfaction Index</c:v>
                </c:pt>
                <c:pt idx="1">
                  <c:v>Have you had a problem with James Walker in the last 12 months?</c:v>
                </c:pt>
                <c:pt idx="2">
                  <c:v>Satisfaction with the way the problem was handled</c:v>
                </c:pt>
              </c:strCache>
            </c:strRef>
          </c:cat>
          <c:val>
            <c:numRef>
              <c:f>Sheet1!$B$2:$B$4</c:f>
              <c:numCache>
                <c:formatCode>0.0%</c:formatCode>
                <c:ptCount val="3"/>
                <c:pt idx="0">
                  <c:v>0.83244066999999999</c:v>
                </c:pt>
                <c:pt idx="1">
                  <c:v>0.85035819999999951</c:v>
                </c:pt>
              </c:numCache>
            </c:numRef>
          </c:val>
          <c:smooth val="0"/>
        </c:ser>
        <c:ser>
          <c:idx val="1"/>
          <c:order val="1"/>
          <c:tx>
            <c:strRef>
              <c:f>Sheet1!$C$1</c:f>
              <c:strCache>
                <c:ptCount val="1"/>
                <c:pt idx="0">
                  <c:v>Problem</c:v>
                </c:pt>
              </c:strCache>
            </c:strRef>
          </c:tx>
          <c:spPr>
            <a:ln w="25400">
              <a:solidFill>
                <a:srgbClr val="FF0000"/>
              </a:solidFill>
              <a:tailEnd type="arrow"/>
            </a:ln>
          </c:spPr>
          <c:marker>
            <c:symbol val="none"/>
          </c:marker>
          <c:dLbls>
            <c:dLbl>
              <c:idx val="0"/>
              <c:tx>
                <c:strRef>
                  <c:f>Sheet1!$R$2</c:f>
                  <c:strCache>
                    <c:ptCount val="1"/>
                  </c:strCache>
                </c:strRef>
              </c:tx>
              <c:showLegendKey val="0"/>
              <c:showVal val="1"/>
              <c:showCatName val="0"/>
              <c:showSerName val="0"/>
              <c:showPercent val="0"/>
              <c:showBubbleSize val="0"/>
            </c:dLbl>
            <c:dLbl>
              <c:idx val="1"/>
              <c:layout>
                <c:manualLayout>
                  <c:x val="-4.9826093719457412E-2"/>
                  <c:y val="4.6052244294226982E-2"/>
                </c:manualLayout>
              </c:layout>
              <c:tx>
                <c:rich>
                  <a:bodyPr/>
                  <a:lstStyle/>
                  <a:p>
                    <a:r>
                      <a:rPr lang="en-US" dirty="0"/>
                      <a:t>Yes (114) </a:t>
                    </a:r>
                    <a:endParaRPr lang="en-US" dirty="0" smtClean="0"/>
                  </a:p>
                  <a:p>
                    <a:r>
                      <a:rPr lang="en-US" dirty="0" smtClean="0"/>
                      <a:t>77.5</a:t>
                    </a:r>
                    <a:r>
                      <a:rPr lang="en-US" dirty="0"/>
                      <a:t>%</a:t>
                    </a:r>
                  </a:p>
                </c:rich>
              </c:tx>
              <c:showLegendKey val="0"/>
              <c:showVal val="1"/>
              <c:showCatName val="0"/>
              <c:showSerName val="0"/>
              <c:showPercent val="0"/>
              <c:showBubbleSize val="0"/>
            </c:dLbl>
            <c:dLbl>
              <c:idx val="2"/>
              <c:tx>
                <c:strRef>
                  <c:f>Sheet1!$R$8</c:f>
                  <c:strCache>
                    <c:ptCount val="1"/>
                  </c:strCache>
                </c:strRef>
              </c:tx>
              <c:showLegendKey val="0"/>
              <c:showVal val="1"/>
              <c:showCatName val="0"/>
              <c:showSerName val="0"/>
              <c:showPercent val="0"/>
              <c:showBubbleSize val="0"/>
            </c:dLbl>
            <c:dLbl>
              <c:idx val="3"/>
              <c:tx>
                <c:strRef>
                  <c:f>Sheet1!$R$12</c:f>
                  <c:strCache>
                    <c:ptCount val="1"/>
                  </c:strCache>
                </c:strRef>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Sheet1!$A$2:$A$4</c:f>
              <c:strCache>
                <c:ptCount val="3"/>
                <c:pt idx="0">
                  <c:v>Overall Satisfaction Index</c:v>
                </c:pt>
                <c:pt idx="1">
                  <c:v>Have you had a problem with James Walker in the last 12 months?</c:v>
                </c:pt>
                <c:pt idx="2">
                  <c:v>Satisfaction with the way the problem was handled</c:v>
                </c:pt>
              </c:strCache>
            </c:strRef>
          </c:cat>
          <c:val>
            <c:numRef>
              <c:f>Sheet1!$C$2:$C$4</c:f>
              <c:numCache>
                <c:formatCode>0.0%</c:formatCode>
                <c:ptCount val="3"/>
                <c:pt idx="0">
                  <c:v>0.83244066999999999</c:v>
                </c:pt>
                <c:pt idx="1">
                  <c:v>0.77461183000000189</c:v>
                </c:pt>
              </c:numCache>
            </c:numRef>
          </c:val>
          <c:smooth val="0"/>
        </c:ser>
        <c:ser>
          <c:idx val="4"/>
          <c:order val="2"/>
          <c:tx>
            <c:strRef>
              <c:f>Sheet1!$F$1</c:f>
              <c:strCache>
                <c:ptCount val="1"/>
                <c:pt idx="0">
                  <c:v>Very satisfied</c:v>
                </c:pt>
              </c:strCache>
            </c:strRef>
          </c:tx>
          <c:spPr>
            <a:ln w="25400">
              <a:solidFill>
                <a:srgbClr val="00B050"/>
              </a:solidFill>
              <a:tailEnd type="arrow"/>
            </a:ln>
          </c:spPr>
          <c:marker>
            <c:symbol val="none"/>
          </c:marker>
          <c:dPt>
            <c:idx val="1"/>
            <c:bubble3D val="0"/>
            <c:spPr>
              <a:ln w="25400">
                <a:noFill/>
                <a:tailEnd type="arrow"/>
              </a:ln>
            </c:spPr>
          </c:dPt>
          <c:dPt>
            <c:idx val="2"/>
            <c:bubble3D val="0"/>
            <c:spPr>
              <a:ln w="28575">
                <a:solidFill>
                  <a:srgbClr val="00B050"/>
                </a:solidFill>
                <a:tailEnd type="arrow"/>
              </a:ln>
            </c:spPr>
          </c:dPt>
          <c:dLbls>
            <c:dLbl>
              <c:idx val="0"/>
              <c:delete val="1"/>
            </c:dLbl>
            <c:dLbl>
              <c:idx val="1"/>
              <c:delete val="1"/>
            </c:dLbl>
            <c:dLbl>
              <c:idx val="2"/>
              <c:layout>
                <c:manualLayout>
                  <c:x val="-8.4424108388466271E-2"/>
                  <c:y val="-4.4751567652182314E-2"/>
                </c:manualLayout>
              </c:layout>
              <c:tx>
                <c:strRef>
                  <c:f>Sheet1!$Q$14</c:f>
                  <c:strCache>
                    <c:ptCount val="1"/>
                    <c:pt idx="0">
                      <c:v>Very satisfied [9-10] (24) 88.3%</c:v>
                    </c:pt>
                  </c:strCache>
                </c:strRef>
              </c:tx>
              <c:dLblPos val="r"/>
              <c:showLegendKey val="0"/>
              <c:showVal val="1"/>
              <c:showCatName val="0"/>
              <c:showSerName val="0"/>
              <c:showPercent val="0"/>
              <c:showBubbleSize val="0"/>
            </c:dLbl>
            <c:dLbl>
              <c:idx val="3"/>
              <c:tx>
                <c:strRef>
                  <c:f>Sheet1!$Q$14</c:f>
                  <c:strCache>
                    <c:ptCount val="1"/>
                    <c:pt idx="0">
                      <c:v>Very satisfied [9-10] (24) 88.3%</c:v>
                    </c:pt>
                  </c:strCache>
                </c:strRef>
              </c:tx>
              <c:dLblPos val="ctr"/>
              <c:showLegendKey val="0"/>
              <c:showVal val="1"/>
              <c:showCatName val="0"/>
              <c:showSerName val="0"/>
              <c:showPercent val="0"/>
              <c:showBubbleSize val="0"/>
            </c:dLbl>
            <c:dLblPos val="ctr"/>
            <c:showLegendKey val="0"/>
            <c:showVal val="1"/>
            <c:showCatName val="0"/>
            <c:showSerName val="0"/>
            <c:showPercent val="0"/>
            <c:showBubbleSize val="0"/>
            <c:showLeaderLines val="0"/>
          </c:dLbls>
          <c:cat>
            <c:strRef>
              <c:f>Sheet1!$A$2:$A$4</c:f>
              <c:strCache>
                <c:ptCount val="3"/>
                <c:pt idx="0">
                  <c:v>Overall Satisfaction Index</c:v>
                </c:pt>
                <c:pt idx="1">
                  <c:v>Have you had a problem with James Walker in the last 12 months?</c:v>
                </c:pt>
                <c:pt idx="2">
                  <c:v>Satisfaction with the way the problem was handled</c:v>
                </c:pt>
              </c:strCache>
            </c:strRef>
          </c:cat>
          <c:val>
            <c:numRef>
              <c:f>Sheet1!$F$2:$F$4</c:f>
              <c:numCache>
                <c:formatCode>0.0%</c:formatCode>
                <c:ptCount val="3"/>
                <c:pt idx="0">
                  <c:v>0.83244066999999999</c:v>
                </c:pt>
                <c:pt idx="1">
                  <c:v>0.77461183000000189</c:v>
                </c:pt>
                <c:pt idx="2">
                  <c:v>0.88338835999999898</c:v>
                </c:pt>
              </c:numCache>
            </c:numRef>
          </c:val>
          <c:smooth val="0"/>
        </c:ser>
        <c:ser>
          <c:idx val="5"/>
          <c:order val="3"/>
          <c:tx>
            <c:strRef>
              <c:f>Sheet1!$G$1</c:f>
              <c:strCache>
                <c:ptCount val="1"/>
                <c:pt idx="0">
                  <c:v>Satisfied</c:v>
                </c:pt>
              </c:strCache>
            </c:strRef>
          </c:tx>
          <c:spPr>
            <a:ln w="25400">
              <a:solidFill>
                <a:srgbClr val="FFC000"/>
              </a:solidFill>
              <a:tailEnd type="arrow"/>
            </a:ln>
          </c:spPr>
          <c:marker>
            <c:symbol val="none"/>
          </c:marker>
          <c:dPt>
            <c:idx val="1"/>
            <c:bubble3D val="0"/>
            <c:spPr>
              <a:ln w="25400">
                <a:noFill/>
                <a:tailEnd type="arrow"/>
              </a:ln>
            </c:spPr>
          </c:dPt>
          <c:dPt>
            <c:idx val="2"/>
            <c:bubble3D val="0"/>
            <c:spPr>
              <a:ln w="28575">
                <a:solidFill>
                  <a:srgbClr val="FFC000"/>
                </a:solidFill>
                <a:tailEnd type="arrow"/>
              </a:ln>
            </c:spPr>
          </c:dPt>
          <c:dLbls>
            <c:dLbl>
              <c:idx val="0"/>
              <c:delete val="1"/>
            </c:dLbl>
            <c:dLbl>
              <c:idx val="1"/>
              <c:delete val="1"/>
            </c:dLbl>
            <c:dLbl>
              <c:idx val="2"/>
              <c:layout>
                <c:manualLayout>
                  <c:x val="-8.9692415166022416E-2"/>
                  <c:y val="-3.9486677340160842E-2"/>
                </c:manualLayout>
              </c:layout>
              <c:tx>
                <c:strRef>
                  <c:f>Sheet1!$Q$13</c:f>
                  <c:strCache>
                    <c:ptCount val="1"/>
                    <c:pt idx="0">
                      <c:v>Satisfied [7-8] (33) 78.5%</c:v>
                    </c:pt>
                  </c:strCache>
                </c:strRef>
              </c:tx>
              <c:dLblPos val="r"/>
              <c:showLegendKey val="0"/>
              <c:showVal val="1"/>
              <c:showCatName val="0"/>
              <c:showSerName val="0"/>
              <c:showPercent val="0"/>
              <c:showBubbleSize val="0"/>
            </c:dLbl>
            <c:dLblPos val="ctr"/>
            <c:showLegendKey val="0"/>
            <c:showVal val="1"/>
            <c:showCatName val="0"/>
            <c:showSerName val="0"/>
            <c:showPercent val="0"/>
            <c:showBubbleSize val="0"/>
            <c:showLeaderLines val="0"/>
          </c:dLbls>
          <c:cat>
            <c:strRef>
              <c:f>Sheet1!$A$2:$A$4</c:f>
              <c:strCache>
                <c:ptCount val="3"/>
                <c:pt idx="0">
                  <c:v>Overall Satisfaction Index</c:v>
                </c:pt>
                <c:pt idx="1">
                  <c:v>Have you had a problem with James Walker in the last 12 months?</c:v>
                </c:pt>
                <c:pt idx="2">
                  <c:v>Satisfaction with the way the problem was handled</c:v>
                </c:pt>
              </c:strCache>
            </c:strRef>
          </c:cat>
          <c:val>
            <c:numRef>
              <c:f>Sheet1!$G$2:$G$4</c:f>
              <c:numCache>
                <c:formatCode>0.0%</c:formatCode>
                <c:ptCount val="3"/>
                <c:pt idx="0">
                  <c:v>0.83244066999999999</c:v>
                </c:pt>
                <c:pt idx="1">
                  <c:v>0.77461183000000189</c:v>
                </c:pt>
                <c:pt idx="2">
                  <c:v>0.78540345</c:v>
                </c:pt>
              </c:numCache>
            </c:numRef>
          </c:val>
          <c:smooth val="0"/>
        </c:ser>
        <c:ser>
          <c:idx val="6"/>
          <c:order val="4"/>
          <c:tx>
            <c:strRef>
              <c:f>Sheet1!$H$1</c:f>
              <c:strCache>
                <c:ptCount val="1"/>
                <c:pt idx="0">
                  <c:v>Dissatisfied</c:v>
                </c:pt>
              </c:strCache>
            </c:strRef>
          </c:tx>
          <c:spPr>
            <a:ln w="28575">
              <a:solidFill>
                <a:srgbClr val="FF0000"/>
              </a:solidFill>
              <a:tailEnd type="arrow"/>
            </a:ln>
          </c:spPr>
          <c:marker>
            <c:symbol val="none"/>
          </c:marker>
          <c:dLbls>
            <c:dLbl>
              <c:idx val="0"/>
              <c:delete val="1"/>
            </c:dLbl>
            <c:dLbl>
              <c:idx val="1"/>
              <c:delete val="1"/>
            </c:dLbl>
            <c:dLbl>
              <c:idx val="2"/>
              <c:layout>
                <c:manualLayout>
                  <c:x val="-8.07383937664687E-2"/>
                  <c:y val="3.6854232184150397E-2"/>
                </c:manualLayout>
              </c:layout>
              <c:tx>
                <c:strRef>
                  <c:f>Sheet1!$Q$12</c:f>
                  <c:strCache>
                    <c:ptCount val="1"/>
                    <c:pt idx="0">
                      <c:v>Dissatisfied [1-6] (37) 70.4%</c:v>
                    </c:pt>
                  </c:strCache>
                </c:strRef>
              </c:tx>
              <c:dLblPos val="r"/>
              <c:showLegendKey val="0"/>
              <c:showVal val="1"/>
              <c:showCatName val="0"/>
              <c:showSerName val="0"/>
              <c:showPercent val="0"/>
              <c:showBubbleSize val="0"/>
            </c:dLbl>
            <c:dLblPos val="ctr"/>
            <c:showLegendKey val="0"/>
            <c:showVal val="1"/>
            <c:showCatName val="0"/>
            <c:showSerName val="0"/>
            <c:showPercent val="0"/>
            <c:showBubbleSize val="0"/>
            <c:showLeaderLines val="0"/>
          </c:dLbls>
          <c:cat>
            <c:strRef>
              <c:f>Sheet1!$A$2:$A$4</c:f>
              <c:strCache>
                <c:ptCount val="3"/>
                <c:pt idx="0">
                  <c:v>Overall Satisfaction Index</c:v>
                </c:pt>
                <c:pt idx="1">
                  <c:v>Have you had a problem with James Walker in the last 12 months?</c:v>
                </c:pt>
                <c:pt idx="2">
                  <c:v>Satisfaction with the way the problem was handled</c:v>
                </c:pt>
              </c:strCache>
            </c:strRef>
          </c:cat>
          <c:val>
            <c:numRef>
              <c:f>Sheet1!$H$2:$H$4</c:f>
              <c:numCache>
                <c:formatCode>0.0%</c:formatCode>
                <c:ptCount val="3"/>
                <c:pt idx="0">
                  <c:v>0.83244066999999999</c:v>
                </c:pt>
                <c:pt idx="1">
                  <c:v>0.77461183000000189</c:v>
                </c:pt>
                <c:pt idx="2">
                  <c:v>0.70407872000000005</c:v>
                </c:pt>
              </c:numCache>
            </c:numRef>
          </c:val>
          <c:smooth val="0"/>
        </c:ser>
        <c:dLbls>
          <c:showLegendKey val="0"/>
          <c:showVal val="0"/>
          <c:showCatName val="0"/>
          <c:showSerName val="0"/>
          <c:showPercent val="0"/>
          <c:showBubbleSize val="0"/>
        </c:dLbls>
        <c:marker val="1"/>
        <c:smooth val="0"/>
        <c:axId val="123774080"/>
        <c:axId val="123775616"/>
      </c:lineChart>
      <c:catAx>
        <c:axId val="123774080"/>
        <c:scaling>
          <c:orientation val="minMax"/>
        </c:scaling>
        <c:delete val="0"/>
        <c:axPos val="b"/>
        <c:majorTickMark val="out"/>
        <c:minorTickMark val="none"/>
        <c:tickLblPos val="nextTo"/>
        <c:crossAx val="123775616"/>
        <c:crosses val="autoZero"/>
        <c:auto val="1"/>
        <c:lblAlgn val="ctr"/>
        <c:lblOffset val="100"/>
        <c:noMultiLvlLbl val="0"/>
      </c:catAx>
      <c:valAx>
        <c:axId val="123775616"/>
        <c:scaling>
          <c:orientation val="minMax"/>
          <c:max val="0.95000000000000062"/>
          <c:min val="0.6500000000000038"/>
        </c:scaling>
        <c:delete val="0"/>
        <c:axPos val="l"/>
        <c:majorGridlines/>
        <c:numFmt formatCode="0%" sourceLinked="1"/>
        <c:majorTickMark val="out"/>
        <c:minorTickMark val="none"/>
        <c:tickLblPos val="nextTo"/>
        <c:crossAx val="123774080"/>
        <c:crosses val="autoZero"/>
        <c:crossBetween val="between"/>
        <c:majorUnit val="0.05"/>
      </c:valAx>
    </c:plotArea>
    <c:plotVisOnly val="1"/>
    <c:dispBlanksAs val="gap"/>
    <c:showDLblsOverMax val="0"/>
  </c:chart>
  <c:txPr>
    <a:bodyPr/>
    <a:lstStyle/>
    <a:p>
      <a:pPr>
        <a:defRPr sz="1000">
          <a:latin typeface="Century Gothic" pitchFamily="34" charset="0"/>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198723797358682"/>
          <c:y val="0.11706367685797472"/>
          <c:w val="0.60422117913108164"/>
          <c:h val="0.81315033016349225"/>
        </c:manualLayout>
      </c:layout>
      <c:barChart>
        <c:barDir val="bar"/>
        <c:grouping val="clustered"/>
        <c:varyColors val="0"/>
        <c:ser>
          <c:idx val="0"/>
          <c:order val="0"/>
          <c:tx>
            <c:strRef>
              <c:f>Sheet1!$B$1</c:f>
              <c:strCache>
                <c:ptCount val="1"/>
                <c:pt idx="0">
                  <c:v>2016</c:v>
                </c:pt>
              </c:strCache>
            </c:strRef>
          </c:tx>
          <c:spPr>
            <a:solidFill>
              <a:srgbClr val="C41230"/>
            </a:solidFill>
            <a:ln w="12700">
              <a:noFill/>
              <a:prstDash val="solid"/>
            </a:ln>
          </c:spPr>
          <c:invertIfNegative val="0"/>
          <c:dPt>
            <c:idx val="0"/>
            <c:invertIfNegative val="0"/>
            <c:bubble3D val="0"/>
            <c:spPr>
              <a:solidFill>
                <a:srgbClr val="00B050"/>
              </a:solidFill>
              <a:ln w="12700">
                <a:noFill/>
                <a:prstDash val="solid"/>
              </a:ln>
            </c:spPr>
          </c:dPt>
          <c:dPt>
            <c:idx val="1"/>
            <c:invertIfNegative val="0"/>
            <c:bubble3D val="0"/>
            <c:spPr>
              <a:solidFill>
                <a:srgbClr val="FFC000"/>
              </a:solidFill>
              <a:ln w="12700">
                <a:noFill/>
                <a:prstDash val="solid"/>
              </a:ln>
            </c:spPr>
          </c:dPt>
          <c:dPt>
            <c:idx val="3"/>
            <c:invertIfNegative val="0"/>
            <c:bubble3D val="0"/>
            <c:spPr>
              <a:solidFill>
                <a:srgbClr val="FFFFFF">
                  <a:lumMod val="65000"/>
                </a:srgbClr>
              </a:solidFill>
              <a:ln w="12700">
                <a:noFill/>
                <a:prstDash val="solid"/>
              </a:ln>
            </c:spPr>
          </c:dPt>
          <c:dLbls>
            <c:dLbl>
              <c:idx val="2"/>
              <c:dLblPos val="ctr"/>
              <c:showLegendKey val="0"/>
              <c:showVal val="1"/>
              <c:showCatName val="0"/>
              <c:showSerName val="0"/>
              <c:showPercent val="0"/>
              <c:showBubbleSize val="0"/>
            </c:dLbl>
            <c:numFmt formatCode="0.0%" sourceLinked="0"/>
            <c:spPr>
              <a:noFill/>
              <a:ln w="25400">
                <a:noFill/>
              </a:ln>
            </c:spPr>
            <c:txPr>
              <a:bodyPr/>
              <a:lstStyle/>
              <a:p>
                <a:pPr>
                  <a:defRPr>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Increase (184)</c:v>
                </c:pt>
                <c:pt idx="1">
                  <c:v>Stay the same (179)</c:v>
                </c:pt>
                <c:pt idx="2">
                  <c:v>Decline (32)</c:v>
                </c:pt>
                <c:pt idx="3">
                  <c:v>Don't know (100)</c:v>
                </c:pt>
              </c:strCache>
            </c:strRef>
          </c:cat>
          <c:val>
            <c:numRef>
              <c:f>Sheet1!$B$2:$B$5</c:f>
              <c:numCache>
                <c:formatCode>0.0%</c:formatCode>
                <c:ptCount val="4"/>
                <c:pt idx="0">
                  <c:v>0.37171717171717328</c:v>
                </c:pt>
                <c:pt idx="1">
                  <c:v>0.36161616161616322</c:v>
                </c:pt>
                <c:pt idx="2">
                  <c:v>6.4646464646464674E-2</c:v>
                </c:pt>
                <c:pt idx="3">
                  <c:v>0.20202020202020204</c:v>
                </c:pt>
              </c:numCache>
            </c:numRef>
          </c:val>
        </c:ser>
        <c:ser>
          <c:idx val="1"/>
          <c:order val="1"/>
          <c:tx>
            <c:strRef>
              <c:f>Sheet1!$C$1</c:f>
              <c:strCache>
                <c:ptCount val="1"/>
                <c:pt idx="0">
                  <c:v>2015</c:v>
                </c:pt>
              </c:strCache>
            </c:strRef>
          </c:tx>
          <c:spPr>
            <a:solidFill>
              <a:sysClr val="window" lastClr="FFFFFF">
                <a:lumMod val="50000"/>
              </a:sysClr>
            </a:solidFill>
            <a:ln w="12700">
              <a:noFill/>
              <a:prstDash val="solid"/>
            </a:ln>
          </c:spPr>
          <c:invertIfNegative val="0"/>
          <c:cat>
            <c:strRef>
              <c:f>Sheet1!$A$2:$A$5</c:f>
              <c:strCache>
                <c:ptCount val="4"/>
                <c:pt idx="0">
                  <c:v>Increase (184)</c:v>
                </c:pt>
                <c:pt idx="1">
                  <c:v>Stay the same (179)</c:v>
                </c:pt>
                <c:pt idx="2">
                  <c:v>Decline (32)</c:v>
                </c:pt>
                <c:pt idx="3">
                  <c:v>Don't know (100)</c:v>
                </c:pt>
              </c:strCache>
            </c:strRef>
          </c:cat>
          <c:val>
            <c:numRef>
              <c:f>Sheet1!$C$2:$C$5</c:f>
              <c:numCache>
                <c:formatCode>0.0%</c:formatCode>
                <c:ptCount val="4"/>
                <c:pt idx="0">
                  <c:v>0.35000000000000031</c:v>
                </c:pt>
                <c:pt idx="1">
                  <c:v>0.42049000000000031</c:v>
                </c:pt>
                <c:pt idx="2">
                  <c:v>4.230700000000033E-2</c:v>
                </c:pt>
                <c:pt idx="3">
                  <c:v>0.18717900000000001</c:v>
                </c:pt>
              </c:numCache>
            </c:numRef>
          </c:val>
        </c:ser>
        <c:dLbls>
          <c:showLegendKey val="0"/>
          <c:showVal val="0"/>
          <c:showCatName val="0"/>
          <c:showSerName val="0"/>
          <c:showPercent val="0"/>
          <c:showBubbleSize val="0"/>
        </c:dLbls>
        <c:gapWidth val="75"/>
        <c:axId val="138125312"/>
        <c:axId val="138126848"/>
      </c:barChart>
      <c:catAx>
        <c:axId val="138125312"/>
        <c:scaling>
          <c:orientation val="maxMin"/>
        </c:scaling>
        <c:delete val="0"/>
        <c:axPos val="l"/>
        <c:numFmt formatCode="General" sourceLinked="1"/>
        <c:majorTickMark val="out"/>
        <c:minorTickMark val="none"/>
        <c:tickLblPos val="nextTo"/>
        <c:spPr>
          <a:ln w="3175">
            <a:noFill/>
            <a:prstDash val="solid"/>
          </a:ln>
        </c:spPr>
        <c:txPr>
          <a:bodyPr rot="0" vert="horz"/>
          <a:lstStyle/>
          <a:p>
            <a:pPr>
              <a:defRPr/>
            </a:pPr>
            <a:endParaRPr lang="en-US"/>
          </a:p>
        </c:txPr>
        <c:crossAx val="138126848"/>
        <c:crosses val="autoZero"/>
        <c:auto val="1"/>
        <c:lblAlgn val="ctr"/>
        <c:lblOffset val="100"/>
        <c:tickLblSkip val="1"/>
        <c:tickMarkSkip val="1"/>
        <c:noMultiLvlLbl val="0"/>
      </c:catAx>
      <c:valAx>
        <c:axId val="138126848"/>
        <c:scaling>
          <c:orientation val="minMax"/>
          <c:max val="0.5"/>
          <c:min val="0"/>
        </c:scaling>
        <c:delete val="0"/>
        <c:axPos val="t"/>
        <c:majorGridlines>
          <c:spPr>
            <a:ln w="3175">
              <a:solidFill>
                <a:sysClr val="window" lastClr="FFFFFF">
                  <a:lumMod val="75000"/>
                </a:sysClr>
              </a:solidFill>
              <a:prstDash val="solid"/>
            </a:ln>
          </c:spPr>
        </c:majorGridlines>
        <c:title>
          <c:tx>
            <c:rich>
              <a:bodyPr/>
              <a:lstStyle/>
              <a:p>
                <a:pPr>
                  <a:defRPr sz="900" b="1"/>
                </a:pPr>
                <a:r>
                  <a:rPr lang="en-GB" sz="900" b="1" dirty="0" smtClean="0"/>
                  <a:t>Percentage</a:t>
                </a:r>
                <a:r>
                  <a:rPr lang="en-GB" sz="900" b="1" baseline="0" dirty="0" smtClean="0"/>
                  <a:t> of customers</a:t>
                </a:r>
                <a:endParaRPr lang="en-GB" sz="900" b="1" dirty="0"/>
              </a:p>
            </c:rich>
          </c:tx>
          <c:layout>
            <c:manualLayout>
              <c:xMode val="edge"/>
              <c:yMode val="edge"/>
              <c:x val="0.49291942148087314"/>
              <c:y val="1.4993530601045147E-2"/>
            </c:manualLayout>
          </c:layout>
          <c:overlay val="0"/>
        </c:title>
        <c:numFmt formatCode="0%" sourceLinked="0"/>
        <c:majorTickMark val="out"/>
        <c:minorTickMark val="none"/>
        <c:tickLblPos val="nextTo"/>
        <c:spPr>
          <a:ln w="3175">
            <a:noFill/>
            <a:prstDash val="solid"/>
          </a:ln>
        </c:spPr>
        <c:txPr>
          <a:bodyPr rot="0" vert="horz"/>
          <a:lstStyle/>
          <a:p>
            <a:pPr>
              <a:defRPr/>
            </a:pPr>
            <a:endParaRPr lang="en-US"/>
          </a:p>
        </c:txPr>
        <c:crossAx val="138125312"/>
        <c:crosses val="autoZero"/>
        <c:crossBetween val="between"/>
        <c:majorUnit val="0.1"/>
        <c:minorUnit val="0.1"/>
      </c:valAx>
      <c:spPr>
        <a:noFill/>
        <a:ln w="12700">
          <a:noFill/>
          <a:prstDash val="solid"/>
        </a:ln>
      </c:spPr>
    </c:plotArea>
    <c:legend>
      <c:legendPos val="r"/>
      <c:layout>
        <c:manualLayout>
          <c:xMode val="edge"/>
          <c:yMode val="edge"/>
          <c:x val="0.50640830338202658"/>
          <c:y val="0.94118774823144158"/>
          <c:w val="0.20278908532660025"/>
          <c:h val="5.4136310131565522E-2"/>
        </c:manualLayout>
      </c:layout>
      <c:overlay val="0"/>
      <c:spPr>
        <a:solidFill>
          <a:srgbClr val="FFFFFF"/>
        </a:solidFill>
      </c:spPr>
    </c:legend>
    <c:plotVisOnly val="1"/>
    <c:dispBlanksAs val="gap"/>
    <c:showDLblsOverMax val="0"/>
  </c:chart>
  <c:spPr>
    <a:noFill/>
    <a:ln w="9525">
      <a:noFill/>
    </a:ln>
  </c:spPr>
  <c:txPr>
    <a:bodyPr/>
    <a:lstStyle/>
    <a:p>
      <a:pPr>
        <a:defRPr sz="1000" b="0" i="0" u="none" strike="noStrike" baseline="0">
          <a:solidFill>
            <a:srgbClr val="000000"/>
          </a:solidFill>
          <a:latin typeface="Century Gothic" pitchFamily="34" charset="0"/>
          <a:ea typeface="Arial"/>
          <a:cs typeface="Arial"/>
        </a:defRPr>
      </a:pPr>
      <a:endParaRPr lang="en-US"/>
    </a:p>
  </c:txPr>
  <c:externalData r:id="rId2">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1969397756469662"/>
          <c:y val="0.10405599687588871"/>
          <c:w val="0.54105688846204958"/>
          <c:h val="0.8235530405071575"/>
        </c:manualLayout>
      </c:layout>
      <c:barChart>
        <c:barDir val="bar"/>
        <c:grouping val="clustered"/>
        <c:varyColors val="0"/>
        <c:ser>
          <c:idx val="0"/>
          <c:order val="0"/>
          <c:tx>
            <c:strRef>
              <c:f>Sheet1!$C$1</c:f>
              <c:strCache>
                <c:ptCount val="1"/>
                <c:pt idx="0">
                  <c:v>Increase (184)</c:v>
                </c:pt>
              </c:strCache>
            </c:strRef>
          </c:tx>
          <c:spPr>
            <a:solidFill>
              <a:srgbClr val="00B050"/>
            </a:solidFill>
          </c:spPr>
          <c:invertIfNegative val="0"/>
          <c:cat>
            <c:strRef>
              <c:f>Sheet1!$B$2:$B$26</c:f>
              <c:strCache>
                <c:ptCount val="25"/>
                <c:pt idx="0">
                  <c:v>Handling of problems</c:v>
                </c:pt>
                <c:pt idx="1">
                  <c:v>Pro-activity in cost reduction</c:v>
                </c:pt>
                <c:pt idx="2">
                  <c:v>Developing a relationship</c:v>
                </c:pt>
                <c:pt idx="3">
                  <c:v>Local technical support</c:v>
                </c:pt>
                <c:pt idx="4">
                  <c:v>Value for money</c:v>
                </c:pt>
                <c:pt idx="5">
                  <c:v>Keeping promises &amp; commitments</c:v>
                </c:pt>
                <c:pt idx="6">
                  <c:v>Reacting to emergency situations</c:v>
                </c:pt>
                <c:pt idx="7">
                  <c:v>Integrity of supplier</c:v>
                </c:pt>
                <c:pt idx="8">
                  <c:v>Understanding your business needs</c:v>
                </c:pt>
                <c:pt idx="9">
                  <c:v>Provision of information on order delivery</c:v>
                </c:pt>
                <c:pt idx="10">
                  <c:v>Ease of ordering</c:v>
                </c:pt>
                <c:pt idx="11">
                  <c:v>Responsiveness of staff</c:v>
                </c:pt>
                <c:pt idx="12">
                  <c:v>Clear points of contact</c:v>
                </c:pt>
                <c:pt idx="13">
                  <c:v>Reliability of delivery</c:v>
                </c:pt>
                <c:pt idx="14">
                  <c:v>Packaging &amp; labelling of your products/delivery</c:v>
                </c:pt>
                <c:pt idx="15">
                  <c:v>Honesty/openness when things go wrong</c:v>
                </c:pt>
                <c:pt idx="16">
                  <c:v>Expertise of staff</c:v>
                </c:pt>
                <c:pt idx="17">
                  <c:v>Quotation</c:v>
                </c:pt>
                <c:pt idx="18">
                  <c:v>Helpfulness of staff</c:v>
                </c:pt>
                <c:pt idx="19">
                  <c:v>Competitiveness of price</c:v>
                </c:pt>
                <c:pt idx="20">
                  <c:v>Quality Assurance Regimes</c:v>
                </c:pt>
                <c:pt idx="21">
                  <c:v>Lead time</c:v>
                </c:pt>
                <c:pt idx="22">
                  <c:v>Clarity of pricing</c:v>
                </c:pt>
                <c:pt idx="23">
                  <c:v>Product quality</c:v>
                </c:pt>
                <c:pt idx="24">
                  <c:v>Product performance</c:v>
                </c:pt>
              </c:strCache>
            </c:strRef>
          </c:cat>
          <c:val>
            <c:numRef>
              <c:f>Sheet1!$C$2:$C$26</c:f>
              <c:numCache>
                <c:formatCode>General</c:formatCode>
                <c:ptCount val="25"/>
                <c:pt idx="0">
                  <c:v>7.2352941176470589</c:v>
                </c:pt>
                <c:pt idx="1">
                  <c:v>7.0909090909090926</c:v>
                </c:pt>
                <c:pt idx="2">
                  <c:v>8.6813186813186256</c:v>
                </c:pt>
                <c:pt idx="3">
                  <c:v>8.5568862275449842</c:v>
                </c:pt>
                <c:pt idx="4">
                  <c:v>7.9884393063583801</c:v>
                </c:pt>
                <c:pt idx="5">
                  <c:v>8.5865921787709567</c:v>
                </c:pt>
                <c:pt idx="6">
                  <c:v>8.6666666666666767</c:v>
                </c:pt>
                <c:pt idx="7">
                  <c:v>8.8611111111111089</c:v>
                </c:pt>
                <c:pt idx="8">
                  <c:v>8.5683060109289748</c:v>
                </c:pt>
                <c:pt idx="9">
                  <c:v>8.215568862275445</c:v>
                </c:pt>
                <c:pt idx="10">
                  <c:v>8.7325581395348699</c:v>
                </c:pt>
                <c:pt idx="11">
                  <c:v>8.766304347826086</c:v>
                </c:pt>
                <c:pt idx="12">
                  <c:v>8.967213114754097</c:v>
                </c:pt>
                <c:pt idx="13">
                  <c:v>8.4127906976744224</c:v>
                </c:pt>
                <c:pt idx="14">
                  <c:v>8.6964285714285712</c:v>
                </c:pt>
                <c:pt idx="15">
                  <c:v>8.7590361445783067</c:v>
                </c:pt>
                <c:pt idx="16">
                  <c:v>8.9005524861878396</c:v>
                </c:pt>
                <c:pt idx="17">
                  <c:v>8.4666666666667183</c:v>
                </c:pt>
                <c:pt idx="18">
                  <c:v>9.0923913043478191</c:v>
                </c:pt>
                <c:pt idx="19">
                  <c:v>7.3525641025641084</c:v>
                </c:pt>
                <c:pt idx="20">
                  <c:v>8.9459459459459527</c:v>
                </c:pt>
                <c:pt idx="21">
                  <c:v>7.7078651685393273</c:v>
                </c:pt>
                <c:pt idx="22">
                  <c:v>8.337078651685383</c:v>
                </c:pt>
                <c:pt idx="23">
                  <c:v>8.9441340782123024</c:v>
                </c:pt>
                <c:pt idx="24">
                  <c:v>8.9186046511627897</c:v>
                </c:pt>
              </c:numCache>
            </c:numRef>
          </c:val>
        </c:ser>
        <c:ser>
          <c:idx val="1"/>
          <c:order val="1"/>
          <c:tx>
            <c:strRef>
              <c:f>Sheet1!$D$1</c:f>
              <c:strCache>
                <c:ptCount val="1"/>
                <c:pt idx="0">
                  <c:v>Decline (32)</c:v>
                </c:pt>
              </c:strCache>
            </c:strRef>
          </c:tx>
          <c:spPr>
            <a:solidFill>
              <a:srgbClr val="BF2F38"/>
            </a:solidFill>
            <a:ln>
              <a:noFill/>
            </a:ln>
          </c:spPr>
          <c:invertIfNegative val="0"/>
          <c:cat>
            <c:strRef>
              <c:f>Sheet1!$B$2:$B$26</c:f>
              <c:strCache>
                <c:ptCount val="25"/>
                <c:pt idx="0">
                  <c:v>Handling of problems</c:v>
                </c:pt>
                <c:pt idx="1">
                  <c:v>Pro-activity in cost reduction</c:v>
                </c:pt>
                <c:pt idx="2">
                  <c:v>Developing a relationship</c:v>
                </c:pt>
                <c:pt idx="3">
                  <c:v>Local technical support</c:v>
                </c:pt>
                <c:pt idx="4">
                  <c:v>Value for money</c:v>
                </c:pt>
                <c:pt idx="5">
                  <c:v>Keeping promises &amp; commitments</c:v>
                </c:pt>
                <c:pt idx="6">
                  <c:v>Reacting to emergency situations</c:v>
                </c:pt>
                <c:pt idx="7">
                  <c:v>Integrity of supplier</c:v>
                </c:pt>
                <c:pt idx="8">
                  <c:v>Understanding your business needs</c:v>
                </c:pt>
                <c:pt idx="9">
                  <c:v>Provision of information on order delivery</c:v>
                </c:pt>
                <c:pt idx="10">
                  <c:v>Ease of ordering</c:v>
                </c:pt>
                <c:pt idx="11">
                  <c:v>Responsiveness of staff</c:v>
                </c:pt>
                <c:pt idx="12">
                  <c:v>Clear points of contact</c:v>
                </c:pt>
                <c:pt idx="13">
                  <c:v>Reliability of delivery</c:v>
                </c:pt>
                <c:pt idx="14">
                  <c:v>Packaging &amp; labelling of your products/delivery</c:v>
                </c:pt>
                <c:pt idx="15">
                  <c:v>Honesty/openness when things go wrong</c:v>
                </c:pt>
                <c:pt idx="16">
                  <c:v>Expertise of staff</c:v>
                </c:pt>
                <c:pt idx="17">
                  <c:v>Quotation</c:v>
                </c:pt>
                <c:pt idx="18">
                  <c:v>Helpfulness of staff</c:v>
                </c:pt>
                <c:pt idx="19">
                  <c:v>Competitiveness of price</c:v>
                </c:pt>
                <c:pt idx="20">
                  <c:v>Quality Assurance Regimes</c:v>
                </c:pt>
                <c:pt idx="21">
                  <c:v>Lead time</c:v>
                </c:pt>
                <c:pt idx="22">
                  <c:v>Clarity of pricing</c:v>
                </c:pt>
                <c:pt idx="23">
                  <c:v>Product quality</c:v>
                </c:pt>
                <c:pt idx="24">
                  <c:v>Product performance</c:v>
                </c:pt>
              </c:strCache>
            </c:strRef>
          </c:cat>
          <c:val>
            <c:numRef>
              <c:f>Sheet1!$D$2:$D$26</c:f>
              <c:numCache>
                <c:formatCode>General</c:formatCode>
                <c:ptCount val="25"/>
                <c:pt idx="0">
                  <c:v>5</c:v>
                </c:pt>
                <c:pt idx="1">
                  <c:v>5.2608695652173916</c:v>
                </c:pt>
                <c:pt idx="2">
                  <c:v>7.3548387096773933</c:v>
                </c:pt>
                <c:pt idx="3">
                  <c:v>7.2500000000000018</c:v>
                </c:pt>
                <c:pt idx="4">
                  <c:v>6.73333333333336</c:v>
                </c:pt>
                <c:pt idx="5">
                  <c:v>7.4193548387096779</c:v>
                </c:pt>
                <c:pt idx="6">
                  <c:v>7.5384615384615383</c:v>
                </c:pt>
                <c:pt idx="7">
                  <c:v>7.7419354838709724</c:v>
                </c:pt>
                <c:pt idx="8">
                  <c:v>7.4687499999999982</c:v>
                </c:pt>
                <c:pt idx="9">
                  <c:v>7.1562499999999991</c:v>
                </c:pt>
                <c:pt idx="10">
                  <c:v>7.6774193548387055</c:v>
                </c:pt>
                <c:pt idx="11">
                  <c:v>7.7500000000000009</c:v>
                </c:pt>
                <c:pt idx="12">
                  <c:v>7.9999999999999973</c:v>
                </c:pt>
                <c:pt idx="13">
                  <c:v>7.46875</c:v>
                </c:pt>
                <c:pt idx="14">
                  <c:v>7.7666666666666693</c:v>
                </c:pt>
                <c:pt idx="15">
                  <c:v>7.8571428571428363</c:v>
                </c:pt>
                <c:pt idx="16">
                  <c:v>8.0322580645161139</c:v>
                </c:pt>
                <c:pt idx="17">
                  <c:v>7.6</c:v>
                </c:pt>
                <c:pt idx="18">
                  <c:v>8.25</c:v>
                </c:pt>
                <c:pt idx="19">
                  <c:v>6.5172413793103461</c:v>
                </c:pt>
                <c:pt idx="20">
                  <c:v>8.1304347826087024</c:v>
                </c:pt>
                <c:pt idx="21">
                  <c:v>6.9375000000000009</c:v>
                </c:pt>
                <c:pt idx="22">
                  <c:v>7.8000000000000007</c:v>
                </c:pt>
                <c:pt idx="23">
                  <c:v>8.4666666666667183</c:v>
                </c:pt>
                <c:pt idx="24">
                  <c:v>8.4482758620689609</c:v>
                </c:pt>
              </c:numCache>
            </c:numRef>
          </c:val>
        </c:ser>
        <c:dLbls>
          <c:showLegendKey val="0"/>
          <c:showVal val="0"/>
          <c:showCatName val="0"/>
          <c:showSerName val="0"/>
          <c:showPercent val="0"/>
          <c:showBubbleSize val="0"/>
        </c:dLbls>
        <c:gapWidth val="80"/>
        <c:axId val="138199040"/>
        <c:axId val="138200576"/>
      </c:barChart>
      <c:catAx>
        <c:axId val="138199040"/>
        <c:scaling>
          <c:orientation val="maxMin"/>
        </c:scaling>
        <c:delete val="0"/>
        <c:axPos val="l"/>
        <c:majorTickMark val="out"/>
        <c:minorTickMark val="none"/>
        <c:tickLblPos val="nextTo"/>
        <c:spPr>
          <a:ln>
            <a:noFill/>
          </a:ln>
        </c:spPr>
        <c:crossAx val="138200576"/>
        <c:crosses val="autoZero"/>
        <c:auto val="1"/>
        <c:lblAlgn val="ctr"/>
        <c:lblOffset val="100"/>
        <c:noMultiLvlLbl val="0"/>
      </c:catAx>
      <c:valAx>
        <c:axId val="138200576"/>
        <c:scaling>
          <c:orientation val="minMax"/>
          <c:max val="10"/>
          <c:min val="4"/>
        </c:scaling>
        <c:delete val="0"/>
        <c:axPos val="t"/>
        <c:majorGridlines>
          <c:spPr>
            <a:ln>
              <a:solidFill>
                <a:srgbClr val="FFFFFF">
                  <a:lumMod val="75000"/>
                </a:srgbClr>
              </a:solidFill>
              <a:prstDash val="solid"/>
            </a:ln>
          </c:spPr>
        </c:majorGridlines>
        <c:title>
          <c:tx>
            <c:rich>
              <a:bodyPr/>
              <a:lstStyle/>
              <a:p>
                <a:pPr>
                  <a:defRPr sz="900"/>
                </a:pPr>
                <a:r>
                  <a:rPr lang="en-GB" sz="900" b="1" dirty="0" smtClean="0"/>
                  <a:t>Average satisfaction score</a:t>
                </a:r>
                <a:endParaRPr lang="en-GB" sz="900" b="1" dirty="0"/>
              </a:p>
            </c:rich>
          </c:tx>
          <c:layout>
            <c:manualLayout>
              <c:xMode val="edge"/>
              <c:yMode val="edge"/>
              <c:x val="0.58463527453098663"/>
              <c:y val="1.3162225780053625E-2"/>
            </c:manualLayout>
          </c:layout>
          <c:overlay val="0"/>
        </c:title>
        <c:numFmt formatCode="#,##0" sourceLinked="0"/>
        <c:majorTickMark val="out"/>
        <c:minorTickMark val="none"/>
        <c:tickLblPos val="nextTo"/>
        <c:spPr>
          <a:ln>
            <a:noFill/>
          </a:ln>
        </c:spPr>
        <c:crossAx val="138199040"/>
        <c:crosses val="autoZero"/>
        <c:crossBetween val="between"/>
        <c:majorUnit val="1"/>
        <c:minorUnit val="1"/>
      </c:valAx>
    </c:plotArea>
    <c:legend>
      <c:legendPos val="r"/>
      <c:layout>
        <c:manualLayout>
          <c:xMode val="edge"/>
          <c:yMode val="edge"/>
          <c:x val="0.40986552063070136"/>
          <c:y val="0.94417957010865161"/>
          <c:w val="0.54165684102124956"/>
          <c:h val="4.5597059289297838E-2"/>
        </c:manualLayout>
      </c:layout>
      <c:overlay val="0"/>
    </c:legend>
    <c:plotVisOnly val="1"/>
    <c:dispBlanksAs val="gap"/>
    <c:showDLblsOverMax val="0"/>
  </c:chart>
  <c:spPr>
    <a:noFill/>
    <a:ln>
      <a:noFill/>
    </a:ln>
  </c:spPr>
  <c:txPr>
    <a:bodyPr/>
    <a:lstStyle/>
    <a:p>
      <a:pPr>
        <a:defRPr sz="1000">
          <a:latin typeface="Century Gothic" pitchFamily="34" charset="0"/>
        </a:defRPr>
      </a:pPr>
      <a:endParaRPr lang="en-US"/>
    </a:p>
  </c:txPr>
  <c:externalData r:id="rId2">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50270876449949564"/>
          <c:y val="9.9239399422898264E-2"/>
          <c:w val="0.47044727571051581"/>
          <c:h val="0.82980623074289661"/>
        </c:manualLayout>
      </c:layout>
      <c:barChart>
        <c:barDir val="bar"/>
        <c:grouping val="clustered"/>
        <c:varyColors val="0"/>
        <c:ser>
          <c:idx val="0"/>
          <c:order val="0"/>
          <c:tx>
            <c:strRef>
              <c:f>Sheet1!$C$1</c:f>
              <c:strCache>
                <c:ptCount val="1"/>
                <c:pt idx="0">
                  <c:v>Importance</c:v>
                </c:pt>
              </c:strCache>
            </c:strRef>
          </c:tx>
          <c:spPr>
            <a:solidFill>
              <a:srgbClr val="0070C0"/>
            </a:solidFill>
            <a:ln>
              <a:noFill/>
            </a:ln>
          </c:spPr>
          <c:invertIfNegative val="0"/>
          <c:cat>
            <c:strRef>
              <c:f>Sheet1!$B$2:$B$26</c:f>
              <c:strCache>
                <c:ptCount val="25"/>
                <c:pt idx="0">
                  <c:v>Product quality</c:v>
                </c:pt>
                <c:pt idx="1">
                  <c:v>Keeping promises &amp; commitments</c:v>
                </c:pt>
                <c:pt idx="2">
                  <c:v>Honesty/openness when things go wrong</c:v>
                </c:pt>
                <c:pt idx="3">
                  <c:v>Product performance</c:v>
                </c:pt>
                <c:pt idx="4">
                  <c:v>Reacting to emergency situations</c:v>
                </c:pt>
                <c:pt idx="5">
                  <c:v>Handling of problems (94)</c:v>
                </c:pt>
                <c:pt idx="6">
                  <c:v>Reliability of delivery</c:v>
                </c:pt>
                <c:pt idx="7">
                  <c:v>Responsiveness of staff</c:v>
                </c:pt>
                <c:pt idx="8">
                  <c:v>Integrity of supplier</c:v>
                </c:pt>
                <c:pt idx="9">
                  <c:v>Expertise of staff</c:v>
                </c:pt>
                <c:pt idx="10">
                  <c:v>Clear points of contact</c:v>
                </c:pt>
                <c:pt idx="11">
                  <c:v>Helpfulness of staff</c:v>
                </c:pt>
                <c:pt idx="12">
                  <c:v>Understanding your business needs</c:v>
                </c:pt>
                <c:pt idx="13">
                  <c:v>Lead time</c:v>
                </c:pt>
                <c:pt idx="14">
                  <c:v>Provision of information on order delivery</c:v>
                </c:pt>
                <c:pt idx="15">
                  <c:v>Value for money</c:v>
                </c:pt>
                <c:pt idx="16">
                  <c:v>Quality Assurance Regimes</c:v>
                </c:pt>
                <c:pt idx="17">
                  <c:v>Quotation</c:v>
                </c:pt>
                <c:pt idx="18">
                  <c:v>Clarity of pricing</c:v>
                </c:pt>
                <c:pt idx="19">
                  <c:v>Ease of ordering</c:v>
                </c:pt>
                <c:pt idx="20">
                  <c:v>Developing a relationship</c:v>
                </c:pt>
                <c:pt idx="21">
                  <c:v>Competitiveness of price</c:v>
                </c:pt>
                <c:pt idx="22">
                  <c:v>Local technical support</c:v>
                </c:pt>
                <c:pt idx="23">
                  <c:v>Pro-activity in cost reduction (346)</c:v>
                </c:pt>
                <c:pt idx="24">
                  <c:v>Packaging &amp; labelling of your products/delivery</c:v>
                </c:pt>
              </c:strCache>
            </c:strRef>
          </c:cat>
          <c:val>
            <c:numRef>
              <c:f>Sheet1!$C$2:$C$26</c:f>
              <c:numCache>
                <c:formatCode>0.00</c:formatCode>
                <c:ptCount val="25"/>
                <c:pt idx="0">
                  <c:v>9.6181818181818173</c:v>
                </c:pt>
                <c:pt idx="1">
                  <c:v>9.5636363636363768</c:v>
                </c:pt>
                <c:pt idx="2">
                  <c:v>9.5212121212120895</c:v>
                </c:pt>
                <c:pt idx="3">
                  <c:v>9.4989898989899313</c:v>
                </c:pt>
                <c:pt idx="4">
                  <c:v>9.4565656565656742</c:v>
                </c:pt>
                <c:pt idx="5">
                  <c:v>9.3676767676767678</c:v>
                </c:pt>
                <c:pt idx="6">
                  <c:v>9.3414141414141412</c:v>
                </c:pt>
                <c:pt idx="7">
                  <c:v>9.2949494949494849</c:v>
                </c:pt>
                <c:pt idx="8">
                  <c:v>9.1595959595959844</c:v>
                </c:pt>
                <c:pt idx="9">
                  <c:v>9.1070707070706831</c:v>
                </c:pt>
                <c:pt idx="10">
                  <c:v>9.0969696969697047</c:v>
                </c:pt>
                <c:pt idx="11">
                  <c:v>9.0666666666666824</c:v>
                </c:pt>
                <c:pt idx="12">
                  <c:v>8.9717171717171684</c:v>
                </c:pt>
                <c:pt idx="13">
                  <c:v>8.9030303030303042</c:v>
                </c:pt>
                <c:pt idx="14">
                  <c:v>8.8747474747474708</c:v>
                </c:pt>
                <c:pt idx="15">
                  <c:v>8.8444444444444468</c:v>
                </c:pt>
                <c:pt idx="16">
                  <c:v>8.8444444444444468</c:v>
                </c:pt>
                <c:pt idx="17">
                  <c:v>8.8141414141414085</c:v>
                </c:pt>
                <c:pt idx="18">
                  <c:v>8.7959595959595944</c:v>
                </c:pt>
                <c:pt idx="19">
                  <c:v>8.6929292929293123</c:v>
                </c:pt>
                <c:pt idx="20">
                  <c:v>8.6646464646464718</c:v>
                </c:pt>
                <c:pt idx="21">
                  <c:v>8.6060606060606073</c:v>
                </c:pt>
                <c:pt idx="22">
                  <c:v>8.5050505050505087</c:v>
                </c:pt>
                <c:pt idx="23">
                  <c:v>8.3696969696969958</c:v>
                </c:pt>
                <c:pt idx="24">
                  <c:v>8.3131313131313096</c:v>
                </c:pt>
              </c:numCache>
            </c:numRef>
          </c:val>
        </c:ser>
        <c:ser>
          <c:idx val="1"/>
          <c:order val="1"/>
          <c:tx>
            <c:strRef>
              <c:f>Sheet1!$D$1</c:f>
              <c:strCache>
                <c:ptCount val="1"/>
                <c:pt idx="0">
                  <c:v>Satisfaction</c:v>
                </c:pt>
              </c:strCache>
            </c:strRef>
          </c:tx>
          <c:spPr>
            <a:solidFill>
              <a:srgbClr val="BF2F38"/>
            </a:solidFill>
            <a:ln>
              <a:noFill/>
            </a:ln>
          </c:spPr>
          <c:invertIfNegative val="0"/>
          <c:cat>
            <c:strRef>
              <c:f>Sheet1!$B$2:$B$26</c:f>
              <c:strCache>
                <c:ptCount val="25"/>
                <c:pt idx="0">
                  <c:v>Product quality</c:v>
                </c:pt>
                <c:pt idx="1">
                  <c:v>Keeping promises &amp; commitments</c:v>
                </c:pt>
                <c:pt idx="2">
                  <c:v>Honesty/openness when things go wrong</c:v>
                </c:pt>
                <c:pt idx="3">
                  <c:v>Product performance</c:v>
                </c:pt>
                <c:pt idx="4">
                  <c:v>Reacting to emergency situations</c:v>
                </c:pt>
                <c:pt idx="5">
                  <c:v>Handling of problems (94)</c:v>
                </c:pt>
                <c:pt idx="6">
                  <c:v>Reliability of delivery</c:v>
                </c:pt>
                <c:pt idx="7">
                  <c:v>Responsiveness of staff</c:v>
                </c:pt>
                <c:pt idx="8">
                  <c:v>Integrity of supplier</c:v>
                </c:pt>
                <c:pt idx="9">
                  <c:v>Expertise of staff</c:v>
                </c:pt>
                <c:pt idx="10">
                  <c:v>Clear points of contact</c:v>
                </c:pt>
                <c:pt idx="11">
                  <c:v>Helpfulness of staff</c:v>
                </c:pt>
                <c:pt idx="12">
                  <c:v>Understanding your business needs</c:v>
                </c:pt>
                <c:pt idx="13">
                  <c:v>Lead time</c:v>
                </c:pt>
                <c:pt idx="14">
                  <c:v>Provision of information on order delivery</c:v>
                </c:pt>
                <c:pt idx="15">
                  <c:v>Value for money</c:v>
                </c:pt>
                <c:pt idx="16">
                  <c:v>Quality Assurance Regimes</c:v>
                </c:pt>
                <c:pt idx="17">
                  <c:v>Quotation</c:v>
                </c:pt>
                <c:pt idx="18">
                  <c:v>Clarity of pricing</c:v>
                </c:pt>
                <c:pt idx="19">
                  <c:v>Ease of ordering</c:v>
                </c:pt>
                <c:pt idx="20">
                  <c:v>Developing a relationship</c:v>
                </c:pt>
                <c:pt idx="21">
                  <c:v>Competitiveness of price</c:v>
                </c:pt>
                <c:pt idx="22">
                  <c:v>Local technical support</c:v>
                </c:pt>
                <c:pt idx="23">
                  <c:v>Pro-activity in cost reduction (346)</c:v>
                </c:pt>
                <c:pt idx="24">
                  <c:v>Packaging &amp; labelling of your products/delivery</c:v>
                </c:pt>
              </c:strCache>
            </c:strRef>
          </c:cat>
          <c:val>
            <c:numRef>
              <c:f>Sheet1!$D$2:$D$26</c:f>
              <c:numCache>
                <c:formatCode>0.00</c:formatCode>
                <c:ptCount val="25"/>
                <c:pt idx="0">
                  <c:v>8.7547568710359478</c:v>
                </c:pt>
                <c:pt idx="1">
                  <c:v>8.3664596273292098</c:v>
                </c:pt>
                <c:pt idx="2">
                  <c:v>8.5057208237986295</c:v>
                </c:pt>
                <c:pt idx="3">
                  <c:v>8.7295454545454554</c:v>
                </c:pt>
                <c:pt idx="4">
                  <c:v>8.3731343283582422</c:v>
                </c:pt>
                <c:pt idx="5">
                  <c:v>6.9042553191489358</c:v>
                </c:pt>
                <c:pt idx="6">
                  <c:v>8.2248394004282641</c:v>
                </c:pt>
                <c:pt idx="7">
                  <c:v>8.6389452332657211</c:v>
                </c:pt>
                <c:pt idx="8">
                  <c:v>8.6342494714587659</c:v>
                </c:pt>
                <c:pt idx="9">
                  <c:v>8.6915113871635459</c:v>
                </c:pt>
                <c:pt idx="10">
                  <c:v>8.7418699186991695</c:v>
                </c:pt>
                <c:pt idx="11">
                  <c:v>8.8757637474541689</c:v>
                </c:pt>
                <c:pt idx="12">
                  <c:v>8.3653444676409272</c:v>
                </c:pt>
                <c:pt idx="13">
                  <c:v>7.5768421052631734</c:v>
                </c:pt>
                <c:pt idx="14">
                  <c:v>7.9780219780219808</c:v>
                </c:pt>
                <c:pt idx="15">
                  <c:v>7.5246636771300395</c:v>
                </c:pt>
                <c:pt idx="16">
                  <c:v>8.7078947368421016</c:v>
                </c:pt>
                <c:pt idx="17">
                  <c:v>8.3755274261603549</c:v>
                </c:pt>
                <c:pt idx="18">
                  <c:v>8.348101265822768</c:v>
                </c:pt>
                <c:pt idx="19">
                  <c:v>8.6394849785407981</c:v>
                </c:pt>
                <c:pt idx="20">
                  <c:v>8.3747412008281525</c:v>
                </c:pt>
                <c:pt idx="21">
                  <c:v>7.138014527845014</c:v>
                </c:pt>
                <c:pt idx="22">
                  <c:v>8.2913752913752798</c:v>
                </c:pt>
                <c:pt idx="23">
                  <c:v>6.6213872832369862</c:v>
                </c:pt>
                <c:pt idx="24">
                  <c:v>8.5599078341014074</c:v>
                </c:pt>
              </c:numCache>
            </c:numRef>
          </c:val>
        </c:ser>
        <c:dLbls>
          <c:showLegendKey val="0"/>
          <c:showVal val="0"/>
          <c:showCatName val="0"/>
          <c:showSerName val="0"/>
          <c:showPercent val="0"/>
          <c:showBubbleSize val="0"/>
        </c:dLbls>
        <c:gapWidth val="55"/>
        <c:axId val="138257536"/>
        <c:axId val="138259072"/>
      </c:barChart>
      <c:catAx>
        <c:axId val="138257536"/>
        <c:scaling>
          <c:orientation val="maxMin"/>
        </c:scaling>
        <c:delete val="0"/>
        <c:axPos val="l"/>
        <c:majorTickMark val="out"/>
        <c:minorTickMark val="none"/>
        <c:tickLblPos val="nextTo"/>
        <c:spPr>
          <a:ln>
            <a:noFill/>
          </a:ln>
        </c:spPr>
        <c:txPr>
          <a:bodyPr/>
          <a:lstStyle/>
          <a:p>
            <a:pPr>
              <a:defRPr sz="1000"/>
            </a:pPr>
            <a:endParaRPr lang="en-US"/>
          </a:p>
        </c:txPr>
        <c:crossAx val="138259072"/>
        <c:crosses val="autoZero"/>
        <c:auto val="1"/>
        <c:lblAlgn val="ctr"/>
        <c:lblOffset val="100"/>
        <c:noMultiLvlLbl val="0"/>
      </c:catAx>
      <c:valAx>
        <c:axId val="138259072"/>
        <c:scaling>
          <c:orientation val="minMax"/>
          <c:max val="10"/>
          <c:min val="5"/>
        </c:scaling>
        <c:delete val="0"/>
        <c:axPos val="t"/>
        <c:majorGridlines>
          <c:spPr>
            <a:ln>
              <a:solidFill>
                <a:srgbClr val="FFFFFF">
                  <a:lumMod val="75000"/>
                </a:srgbClr>
              </a:solidFill>
              <a:prstDash val="solid"/>
            </a:ln>
          </c:spPr>
        </c:majorGridlines>
        <c:numFmt formatCode="0" sourceLinked="0"/>
        <c:majorTickMark val="out"/>
        <c:minorTickMark val="none"/>
        <c:tickLblPos val="nextTo"/>
        <c:spPr>
          <a:ln>
            <a:noFill/>
          </a:ln>
        </c:spPr>
        <c:crossAx val="138257536"/>
        <c:crosses val="autoZero"/>
        <c:crossBetween val="between"/>
        <c:majorUnit val="1"/>
        <c:minorUnit val="1"/>
      </c:valAx>
    </c:plotArea>
    <c:legend>
      <c:legendPos val="r"/>
      <c:layout>
        <c:manualLayout>
          <c:xMode val="edge"/>
          <c:yMode val="edge"/>
          <c:x val="0.48457816454375424"/>
          <c:y val="0.94193064997310161"/>
          <c:w val="0.4839515117354235"/>
          <c:h val="3.8126920939915467E-2"/>
        </c:manualLayout>
      </c:layout>
      <c:overlay val="0"/>
    </c:legend>
    <c:plotVisOnly val="1"/>
    <c:dispBlanksAs val="gap"/>
    <c:showDLblsOverMax val="0"/>
  </c:chart>
  <c:spPr>
    <a:noFill/>
    <a:ln>
      <a:noFill/>
    </a:ln>
  </c:spPr>
  <c:txPr>
    <a:bodyPr/>
    <a:lstStyle/>
    <a:p>
      <a:pPr>
        <a:defRPr sz="1000">
          <a:latin typeface="Century Gothic" pitchFamily="34" charset="0"/>
        </a:defRPr>
      </a:pPr>
      <a:endParaRPr lang="en-US"/>
    </a:p>
  </c:txPr>
  <c:externalData r:id="rId2">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0951366373321768E-2"/>
          <c:y val="0.10069077949391825"/>
          <c:w val="0.85749844833834565"/>
          <c:h val="0.82689041321752821"/>
        </c:manualLayout>
      </c:layout>
      <c:barChart>
        <c:barDir val="bar"/>
        <c:grouping val="clustered"/>
        <c:varyColors val="0"/>
        <c:ser>
          <c:idx val="0"/>
          <c:order val="0"/>
          <c:tx>
            <c:strRef>
              <c:f>Sheet1!$B$1</c:f>
              <c:strCache>
                <c:ptCount val="1"/>
                <c:pt idx="0">
                  <c:v>Gap</c:v>
                </c:pt>
              </c:strCache>
            </c:strRef>
          </c:tx>
          <c:spPr>
            <a:gradFill rotWithShape="0">
              <a:gsLst>
                <a:gs pos="99000">
                  <a:srgbClr val="00B050"/>
                </a:gs>
                <a:gs pos="99000">
                  <a:srgbClr val="BF2F38"/>
                </a:gs>
                <a:gs pos="1000">
                  <a:srgbClr val="00B050"/>
                </a:gs>
                <a:gs pos="1000">
                  <a:srgbClr val="BF2F38"/>
                </a:gs>
              </a:gsLst>
              <a:lin ang="5400000"/>
            </a:gradFill>
            <a:ln w="12700">
              <a:noFill/>
              <a:prstDash val="solid"/>
            </a:ln>
          </c:spPr>
          <c:invertIfNegative val="1"/>
          <c:dLbls>
            <c:showLegendKey val="0"/>
            <c:showVal val="1"/>
            <c:showCatName val="0"/>
            <c:showSerName val="0"/>
            <c:showPercent val="0"/>
            <c:showBubbleSize val="0"/>
            <c:showLeaderLines val="0"/>
          </c:dLbls>
          <c:cat>
            <c:numRef>
              <c:f>Sheet1!$A$2:$A$26</c:f>
              <c:numCache>
                <c:formatCode>General</c:formatCode>
                <c:ptCount val="25"/>
              </c:numCache>
            </c:numRef>
          </c:cat>
          <c:val>
            <c:numRef>
              <c:f>Sheet1!$B$2:$B$26</c:f>
              <c:numCache>
                <c:formatCode>0.00</c:formatCode>
                <c:ptCount val="25"/>
                <c:pt idx="0">
                  <c:v>-0.86342494714588935</c:v>
                </c:pt>
                <c:pt idx="1">
                  <c:v>-1.197176736307183</c:v>
                </c:pt>
                <c:pt idx="2">
                  <c:v>-1.0154912974134647</c:v>
                </c:pt>
                <c:pt idx="3">
                  <c:v>-0.76944444444445681</c:v>
                </c:pt>
                <c:pt idx="4">
                  <c:v>-1.0834313282074275</c:v>
                </c:pt>
                <c:pt idx="5">
                  <c:v>-2.4634214485278489</c:v>
                </c:pt>
                <c:pt idx="6">
                  <c:v>-1.1165747409858771</c:v>
                </c:pt>
                <c:pt idx="7">
                  <c:v>-0.65600426168376602</c:v>
                </c:pt>
                <c:pt idx="8">
                  <c:v>-0.52534648813719009</c:v>
                </c:pt>
                <c:pt idx="9">
                  <c:v>-0.41555931990714606</c:v>
                </c:pt>
                <c:pt idx="10">
                  <c:v>-0.35509977827051581</c:v>
                </c:pt>
                <c:pt idx="11">
                  <c:v>-0.19090291921249444</c:v>
                </c:pt>
                <c:pt idx="12">
                  <c:v>-0.60637270407625909</c:v>
                </c:pt>
                <c:pt idx="13">
                  <c:v>-1.3261881977671504</c:v>
                </c:pt>
                <c:pt idx="14">
                  <c:v>-0.89672549672549118</c:v>
                </c:pt>
                <c:pt idx="15">
                  <c:v>-1.3197807673144011</c:v>
                </c:pt>
                <c:pt idx="16">
                  <c:v>-0.13654970760234067</c:v>
                </c:pt>
                <c:pt idx="17">
                  <c:v>-0.43861398798107054</c:v>
                </c:pt>
                <c:pt idx="18">
                  <c:v>-0.44785833013681231</c:v>
                </c:pt>
                <c:pt idx="19">
                  <c:v>-5.3444314388515907E-2</c:v>
                </c:pt>
                <c:pt idx="20">
                  <c:v>-0.28990526381831938</c:v>
                </c:pt>
                <c:pt idx="21">
                  <c:v>-1.4680460782155791</c:v>
                </c:pt>
                <c:pt idx="22">
                  <c:v>-0.21367521367521469</c:v>
                </c:pt>
                <c:pt idx="23">
                  <c:v>-1.7483096864599688</c:v>
                </c:pt>
                <c:pt idx="24">
                  <c:v>0.24677652097007469</c:v>
                </c:pt>
              </c:numCache>
            </c:numRef>
          </c:val>
        </c:ser>
        <c:dLbls>
          <c:showLegendKey val="0"/>
          <c:showVal val="0"/>
          <c:showCatName val="0"/>
          <c:showSerName val="0"/>
          <c:showPercent val="0"/>
          <c:showBubbleSize val="0"/>
        </c:dLbls>
        <c:gapWidth val="103"/>
        <c:axId val="138287744"/>
        <c:axId val="138330496"/>
      </c:barChart>
      <c:catAx>
        <c:axId val="138287744"/>
        <c:scaling>
          <c:orientation val="maxMin"/>
        </c:scaling>
        <c:delete val="1"/>
        <c:axPos val="l"/>
        <c:numFmt formatCode="General" sourceLinked="1"/>
        <c:majorTickMark val="out"/>
        <c:minorTickMark val="none"/>
        <c:tickLblPos val="none"/>
        <c:crossAx val="138330496"/>
        <c:crosses val="autoZero"/>
        <c:auto val="1"/>
        <c:lblAlgn val="ctr"/>
        <c:lblOffset val="100"/>
        <c:tickLblSkip val="1"/>
        <c:tickMarkSkip val="1"/>
        <c:noMultiLvlLbl val="0"/>
      </c:catAx>
      <c:valAx>
        <c:axId val="138330496"/>
        <c:scaling>
          <c:orientation val="minMax"/>
          <c:max val="1"/>
          <c:min val="-3"/>
        </c:scaling>
        <c:delete val="0"/>
        <c:axPos val="t"/>
        <c:majorGridlines>
          <c:spPr>
            <a:ln w="3175">
              <a:solidFill>
                <a:sysClr val="window" lastClr="FFFFFF">
                  <a:lumMod val="85000"/>
                </a:sysClr>
              </a:solidFill>
              <a:prstDash val="solid"/>
            </a:ln>
          </c:spPr>
        </c:majorGridlines>
        <c:numFmt formatCode="0" sourceLinked="0"/>
        <c:majorTickMark val="out"/>
        <c:minorTickMark val="none"/>
        <c:tickLblPos val="nextTo"/>
        <c:spPr>
          <a:ln w="3175">
            <a:noFill/>
            <a:prstDash val="solid"/>
          </a:ln>
        </c:spPr>
        <c:txPr>
          <a:bodyPr rot="0" vert="horz"/>
          <a:lstStyle/>
          <a:p>
            <a:pPr>
              <a:defRPr/>
            </a:pPr>
            <a:endParaRPr lang="en-US"/>
          </a:p>
        </c:txPr>
        <c:crossAx val="138287744"/>
        <c:crosses val="autoZero"/>
        <c:crossBetween val="between"/>
        <c:majorUnit val="1"/>
        <c:minorUnit val="1"/>
      </c:valAx>
      <c:spPr>
        <a:noFill/>
        <a:ln w="12700">
          <a:no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Century Gothic" pitchFamily="34" charset="0"/>
          <a:ea typeface="Arial"/>
          <a:cs typeface="Arial"/>
        </a:defRPr>
      </a:pPr>
      <a:endParaRPr lang="en-US"/>
    </a:p>
  </c:txPr>
  <c:externalData r:id="rId2">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'Chart data'!$B$1</c:f>
              <c:strCache>
                <c:ptCount val="1"/>
                <c:pt idx="0">
                  <c:v>Importance</c:v>
                </c:pt>
              </c:strCache>
            </c:strRef>
          </c:tx>
          <c:spPr>
            <a:solidFill>
              <a:srgbClr val="0070C0"/>
            </a:solidFill>
          </c:spPr>
          <c:invertIfNegative val="0"/>
          <c:dLbls>
            <c:txPr>
              <a:bodyPr/>
              <a:lstStyle/>
              <a:p>
                <a:pPr>
                  <a:defRPr sz="800"/>
                </a:pPr>
                <a:endParaRPr lang="en-US"/>
              </a:p>
            </c:txPr>
            <c:dLblPos val="outEnd"/>
            <c:showLegendKey val="0"/>
            <c:showVal val="1"/>
            <c:showCatName val="0"/>
            <c:showSerName val="0"/>
            <c:showPercent val="0"/>
            <c:showBubbleSize val="0"/>
            <c:showLeaderLines val="0"/>
          </c:dLbls>
          <c:cat>
            <c:strRef>
              <c:f>'Chart data'!$A$2:$A$26</c:f>
              <c:strCache>
                <c:ptCount val="25"/>
                <c:pt idx="0">
                  <c:v>Product quality</c:v>
                </c:pt>
                <c:pt idx="1">
                  <c:v>Keeping promises &amp; commitments</c:v>
                </c:pt>
                <c:pt idx="2">
                  <c:v>Product performance</c:v>
                </c:pt>
                <c:pt idx="3">
                  <c:v>Honesty/openness when things go wrong</c:v>
                </c:pt>
                <c:pt idx="4">
                  <c:v>Reacting to emergency situations</c:v>
                </c:pt>
                <c:pt idx="5">
                  <c:v>Handling of problems</c:v>
                </c:pt>
                <c:pt idx="6">
                  <c:v>Responsiveness of staff</c:v>
                </c:pt>
                <c:pt idx="7">
                  <c:v>Reliability of delivery</c:v>
                </c:pt>
                <c:pt idx="8">
                  <c:v>Integrity of supplier</c:v>
                </c:pt>
                <c:pt idx="9">
                  <c:v>Clear points of contact</c:v>
                </c:pt>
                <c:pt idx="10">
                  <c:v>Expertise of staff</c:v>
                </c:pt>
                <c:pt idx="11">
                  <c:v>Helpfulness of staff</c:v>
                </c:pt>
                <c:pt idx="12">
                  <c:v>Understanding your business needs</c:v>
                </c:pt>
                <c:pt idx="13">
                  <c:v>Quality Assurance Regimes</c:v>
                </c:pt>
                <c:pt idx="14">
                  <c:v>Provision of information on order delivery</c:v>
                </c:pt>
                <c:pt idx="15">
                  <c:v>Quotation</c:v>
                </c:pt>
                <c:pt idx="16">
                  <c:v>Lead time</c:v>
                </c:pt>
                <c:pt idx="17">
                  <c:v>Clarity of pricing</c:v>
                </c:pt>
                <c:pt idx="18">
                  <c:v>Value for money</c:v>
                </c:pt>
                <c:pt idx="19">
                  <c:v>Developing a relationship</c:v>
                </c:pt>
                <c:pt idx="20">
                  <c:v>Ease of ordering</c:v>
                </c:pt>
                <c:pt idx="21">
                  <c:v>Packaging &amp; labelling of your products/delivery</c:v>
                </c:pt>
                <c:pt idx="22">
                  <c:v>Competitiveness of price</c:v>
                </c:pt>
                <c:pt idx="23">
                  <c:v>Local technical support</c:v>
                </c:pt>
                <c:pt idx="24">
                  <c:v>Pro-activity in cost reduction</c:v>
                </c:pt>
              </c:strCache>
            </c:strRef>
          </c:cat>
          <c:val>
            <c:numRef>
              <c:f>'Chart data'!$B$2:$B$26</c:f>
              <c:numCache>
                <c:formatCode>0.00</c:formatCode>
                <c:ptCount val="25"/>
                <c:pt idx="0">
                  <c:v>9.6639999999999997</c:v>
                </c:pt>
                <c:pt idx="1">
                  <c:v>9.6240000000000006</c:v>
                </c:pt>
                <c:pt idx="2">
                  <c:v>9.5440000000000005</c:v>
                </c:pt>
                <c:pt idx="3">
                  <c:v>9.5440000000000005</c:v>
                </c:pt>
                <c:pt idx="4">
                  <c:v>9.5359999999999996</c:v>
                </c:pt>
                <c:pt idx="5">
                  <c:v>9.4079999999999995</c:v>
                </c:pt>
                <c:pt idx="6">
                  <c:v>9.4</c:v>
                </c:pt>
                <c:pt idx="7">
                  <c:v>9.3439999999999994</c:v>
                </c:pt>
                <c:pt idx="8">
                  <c:v>9.2720000000000002</c:v>
                </c:pt>
                <c:pt idx="9">
                  <c:v>9.16</c:v>
                </c:pt>
                <c:pt idx="10">
                  <c:v>9.16</c:v>
                </c:pt>
                <c:pt idx="11">
                  <c:v>9.1280000000000001</c:v>
                </c:pt>
                <c:pt idx="12">
                  <c:v>9.0719999999999992</c:v>
                </c:pt>
                <c:pt idx="13">
                  <c:v>9.0399999999999991</c:v>
                </c:pt>
                <c:pt idx="14">
                  <c:v>8.9120000000000008</c:v>
                </c:pt>
                <c:pt idx="15">
                  <c:v>8.9120000000000008</c:v>
                </c:pt>
                <c:pt idx="16">
                  <c:v>8.84</c:v>
                </c:pt>
                <c:pt idx="17">
                  <c:v>8.7759999999999998</c:v>
                </c:pt>
                <c:pt idx="18">
                  <c:v>8.7680000000000007</c:v>
                </c:pt>
                <c:pt idx="19">
                  <c:v>8.7040000000000006</c:v>
                </c:pt>
                <c:pt idx="20">
                  <c:v>8.6560000000000006</c:v>
                </c:pt>
                <c:pt idx="21">
                  <c:v>8.4559999999999995</c:v>
                </c:pt>
                <c:pt idx="22">
                  <c:v>8.4480000000000004</c:v>
                </c:pt>
                <c:pt idx="23">
                  <c:v>8.4</c:v>
                </c:pt>
                <c:pt idx="24">
                  <c:v>8.2560000000000002</c:v>
                </c:pt>
              </c:numCache>
            </c:numRef>
          </c:val>
        </c:ser>
        <c:ser>
          <c:idx val="1"/>
          <c:order val="1"/>
          <c:tx>
            <c:strRef>
              <c:f>'Chart data'!$C$1</c:f>
              <c:strCache>
                <c:ptCount val="1"/>
                <c:pt idx="0">
                  <c:v>Satisfaction</c:v>
                </c:pt>
              </c:strCache>
            </c:strRef>
          </c:tx>
          <c:spPr>
            <a:solidFill>
              <a:srgbClr val="FF0000"/>
            </a:solidFill>
          </c:spPr>
          <c:invertIfNegative val="0"/>
          <c:dLbls>
            <c:delete val="1"/>
          </c:dLbls>
          <c:cat>
            <c:strRef>
              <c:f>'Chart data'!$A$2:$A$26</c:f>
              <c:strCache>
                <c:ptCount val="25"/>
                <c:pt idx="0">
                  <c:v>Product quality</c:v>
                </c:pt>
                <c:pt idx="1">
                  <c:v>Keeping promises &amp; commitments</c:v>
                </c:pt>
                <c:pt idx="2">
                  <c:v>Product performance</c:v>
                </c:pt>
                <c:pt idx="3">
                  <c:v>Honesty/openness when things go wrong</c:v>
                </c:pt>
                <c:pt idx="4">
                  <c:v>Reacting to emergency situations</c:v>
                </c:pt>
                <c:pt idx="5">
                  <c:v>Handling of problems</c:v>
                </c:pt>
                <c:pt idx="6">
                  <c:v>Responsiveness of staff</c:v>
                </c:pt>
                <c:pt idx="7">
                  <c:v>Reliability of delivery</c:v>
                </c:pt>
                <c:pt idx="8">
                  <c:v>Integrity of supplier</c:v>
                </c:pt>
                <c:pt idx="9">
                  <c:v>Clear points of contact</c:v>
                </c:pt>
                <c:pt idx="10">
                  <c:v>Expertise of staff</c:v>
                </c:pt>
                <c:pt idx="11">
                  <c:v>Helpfulness of staff</c:v>
                </c:pt>
                <c:pt idx="12">
                  <c:v>Understanding your business needs</c:v>
                </c:pt>
                <c:pt idx="13">
                  <c:v>Quality Assurance Regimes</c:v>
                </c:pt>
                <c:pt idx="14">
                  <c:v>Provision of information on order delivery</c:v>
                </c:pt>
                <c:pt idx="15">
                  <c:v>Quotation</c:v>
                </c:pt>
                <c:pt idx="16">
                  <c:v>Lead time</c:v>
                </c:pt>
                <c:pt idx="17">
                  <c:v>Clarity of pricing</c:v>
                </c:pt>
                <c:pt idx="18">
                  <c:v>Value for money</c:v>
                </c:pt>
                <c:pt idx="19">
                  <c:v>Developing a relationship</c:v>
                </c:pt>
                <c:pt idx="20">
                  <c:v>Ease of ordering</c:v>
                </c:pt>
                <c:pt idx="21">
                  <c:v>Packaging &amp; labelling of your products/delivery</c:v>
                </c:pt>
                <c:pt idx="22">
                  <c:v>Competitiveness of price</c:v>
                </c:pt>
                <c:pt idx="23">
                  <c:v>Local technical support</c:v>
                </c:pt>
                <c:pt idx="24">
                  <c:v>Pro-activity in cost reduction</c:v>
                </c:pt>
              </c:strCache>
            </c:strRef>
          </c:cat>
          <c:val>
            <c:numRef>
              <c:f>'Chart data'!$C$2:$C$26</c:f>
              <c:numCache>
                <c:formatCode>0.00</c:formatCode>
                <c:ptCount val="25"/>
                <c:pt idx="0">
                  <c:v>8.7666666666666675</c:v>
                </c:pt>
                <c:pt idx="1">
                  <c:v>8.4715447154471537</c:v>
                </c:pt>
                <c:pt idx="2">
                  <c:v>8.7747747747747749</c:v>
                </c:pt>
                <c:pt idx="3">
                  <c:v>8.6428571428571423</c:v>
                </c:pt>
                <c:pt idx="4">
                  <c:v>8.6857142857142851</c:v>
                </c:pt>
                <c:pt idx="5">
                  <c:v>7.1818181818181817</c:v>
                </c:pt>
                <c:pt idx="6">
                  <c:v>8.8239999999999998</c:v>
                </c:pt>
                <c:pt idx="7">
                  <c:v>8.2136752136752129</c:v>
                </c:pt>
                <c:pt idx="8">
                  <c:v>8.7642276422764223</c:v>
                </c:pt>
                <c:pt idx="9">
                  <c:v>8.9920000000000009</c:v>
                </c:pt>
                <c:pt idx="10">
                  <c:v>8.8387096774193541</c:v>
                </c:pt>
                <c:pt idx="11">
                  <c:v>9.032</c:v>
                </c:pt>
                <c:pt idx="12">
                  <c:v>8.5371900826446279</c:v>
                </c:pt>
                <c:pt idx="13">
                  <c:v>9.0476190476190474</c:v>
                </c:pt>
                <c:pt idx="14">
                  <c:v>8.2280701754385959</c:v>
                </c:pt>
                <c:pt idx="15">
                  <c:v>8.6694915254237284</c:v>
                </c:pt>
                <c:pt idx="16">
                  <c:v>7.4958677685950414</c:v>
                </c:pt>
                <c:pt idx="17">
                  <c:v>8.6638655462184868</c:v>
                </c:pt>
                <c:pt idx="18">
                  <c:v>7.4285714285714288</c:v>
                </c:pt>
                <c:pt idx="19">
                  <c:v>8.5537190082644621</c:v>
                </c:pt>
                <c:pt idx="20">
                  <c:v>8.9067796610169498</c:v>
                </c:pt>
                <c:pt idx="21">
                  <c:v>8.7117117117117111</c:v>
                </c:pt>
                <c:pt idx="22">
                  <c:v>7.038095238095238</c:v>
                </c:pt>
                <c:pt idx="23">
                  <c:v>8.3539823008849563</c:v>
                </c:pt>
                <c:pt idx="24">
                  <c:v>6.4886363636363633</c:v>
                </c:pt>
              </c:numCache>
            </c:numRef>
          </c:val>
        </c:ser>
        <c:dLbls>
          <c:dLblPos val="outEnd"/>
          <c:showLegendKey val="0"/>
          <c:showVal val="1"/>
          <c:showCatName val="0"/>
          <c:showSerName val="0"/>
          <c:showPercent val="0"/>
          <c:showBubbleSize val="0"/>
        </c:dLbls>
        <c:gapWidth val="150"/>
        <c:axId val="138400128"/>
        <c:axId val="138401664"/>
      </c:barChart>
      <c:catAx>
        <c:axId val="138400128"/>
        <c:scaling>
          <c:orientation val="maxMin"/>
        </c:scaling>
        <c:delete val="0"/>
        <c:axPos val="l"/>
        <c:majorTickMark val="out"/>
        <c:minorTickMark val="none"/>
        <c:tickLblPos val="nextTo"/>
        <c:crossAx val="138401664"/>
        <c:crosses val="autoZero"/>
        <c:auto val="1"/>
        <c:lblAlgn val="ctr"/>
        <c:lblOffset val="100"/>
        <c:noMultiLvlLbl val="0"/>
      </c:catAx>
      <c:valAx>
        <c:axId val="138401664"/>
        <c:scaling>
          <c:orientation val="minMax"/>
          <c:max val="10"/>
          <c:min val="6"/>
        </c:scaling>
        <c:delete val="0"/>
        <c:axPos val="t"/>
        <c:majorGridlines/>
        <c:numFmt formatCode="0.00" sourceLinked="1"/>
        <c:majorTickMark val="out"/>
        <c:minorTickMark val="none"/>
        <c:tickLblPos val="nextTo"/>
        <c:crossAx val="138400128"/>
        <c:crosses val="autoZero"/>
        <c:crossBetween val="between"/>
      </c:valAx>
    </c:plotArea>
    <c:legend>
      <c:legendPos val="b"/>
      <c:overlay val="0"/>
      <c:txPr>
        <a:bodyPr/>
        <a:lstStyle/>
        <a:p>
          <a:pPr>
            <a:defRPr sz="1400" b="1"/>
          </a:pPr>
          <a:endParaRPr lang="en-US"/>
        </a:p>
      </c:txPr>
    </c:legend>
    <c:plotVisOnly val="1"/>
    <c:dispBlanksAs val="gap"/>
    <c:showDLblsOverMax val="0"/>
  </c:chart>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bar"/>
        <c:grouping val="clustered"/>
        <c:varyColors val="0"/>
        <c:ser>
          <c:idx val="0"/>
          <c:order val="0"/>
          <c:tx>
            <c:strRef>
              <c:f>'2016-2015 data'!$C$3</c:f>
              <c:strCache>
                <c:ptCount val="1"/>
                <c:pt idx="0">
                  <c:v>2016</c:v>
                </c:pt>
              </c:strCache>
            </c:strRef>
          </c:tx>
          <c:spPr>
            <a:solidFill>
              <a:srgbClr val="008000"/>
            </a:solidFill>
          </c:spPr>
          <c:invertIfNegative val="0"/>
          <c:dLbls>
            <c:txPr>
              <a:bodyPr/>
              <a:lstStyle/>
              <a:p>
                <a:pPr>
                  <a:defRPr sz="900"/>
                </a:pPr>
                <a:endParaRPr lang="en-US"/>
              </a:p>
            </c:txPr>
            <c:dLblPos val="outEnd"/>
            <c:showLegendKey val="0"/>
            <c:showVal val="1"/>
            <c:showCatName val="0"/>
            <c:showSerName val="0"/>
            <c:showPercent val="0"/>
            <c:showBubbleSize val="0"/>
            <c:showLeaderLines val="0"/>
          </c:dLbls>
          <c:cat>
            <c:strRef>
              <c:f>'2016-2015 data'!$B$4:$B$28</c:f>
              <c:strCache>
                <c:ptCount val="25"/>
                <c:pt idx="0">
                  <c:v>Handling of problems</c:v>
                </c:pt>
                <c:pt idx="1">
                  <c:v>Pro-activity in cost reduction</c:v>
                </c:pt>
                <c:pt idx="2">
                  <c:v>Honesty/openness when things go wrong</c:v>
                </c:pt>
                <c:pt idx="3">
                  <c:v>Understanding your business needs</c:v>
                </c:pt>
                <c:pt idx="4">
                  <c:v>Integrity of supplier</c:v>
                </c:pt>
                <c:pt idx="5">
                  <c:v>Helpfulness of staff</c:v>
                </c:pt>
                <c:pt idx="6">
                  <c:v>Clear points of contact</c:v>
                </c:pt>
                <c:pt idx="7">
                  <c:v>Reacting to emergency situations</c:v>
                </c:pt>
                <c:pt idx="8">
                  <c:v>Responsiveness of staff</c:v>
                </c:pt>
                <c:pt idx="9">
                  <c:v>Developing a relationship</c:v>
                </c:pt>
                <c:pt idx="10">
                  <c:v>Keeping promises &amp; commitments</c:v>
                </c:pt>
                <c:pt idx="11">
                  <c:v>Product quality</c:v>
                </c:pt>
                <c:pt idx="12">
                  <c:v>Expertise of staff</c:v>
                </c:pt>
                <c:pt idx="13">
                  <c:v>Lead time</c:v>
                </c:pt>
                <c:pt idx="14">
                  <c:v>Packaging &amp; labelling of your products/delivery</c:v>
                </c:pt>
                <c:pt idx="15">
                  <c:v>Competitiveness of price</c:v>
                </c:pt>
                <c:pt idx="16">
                  <c:v>Product performance</c:v>
                </c:pt>
                <c:pt idx="17">
                  <c:v>Reliability of delivery</c:v>
                </c:pt>
                <c:pt idx="18">
                  <c:v>Provision of information on order delivery</c:v>
                </c:pt>
                <c:pt idx="19">
                  <c:v>Value for money</c:v>
                </c:pt>
                <c:pt idx="20">
                  <c:v>Ease of ordering</c:v>
                </c:pt>
                <c:pt idx="21">
                  <c:v>Quotation</c:v>
                </c:pt>
                <c:pt idx="22">
                  <c:v>Quality Assurance Regimes</c:v>
                </c:pt>
                <c:pt idx="23">
                  <c:v>Clarity of pricing</c:v>
                </c:pt>
                <c:pt idx="24">
                  <c:v>Local technical support</c:v>
                </c:pt>
              </c:strCache>
            </c:strRef>
          </c:cat>
          <c:val>
            <c:numRef>
              <c:f>'2016-2015 data'!$C$4:$C$28</c:f>
              <c:numCache>
                <c:formatCode>0.00</c:formatCode>
                <c:ptCount val="25"/>
                <c:pt idx="0">
                  <c:v>7.1818181818181817</c:v>
                </c:pt>
                <c:pt idx="1">
                  <c:v>6.4886363636363633</c:v>
                </c:pt>
                <c:pt idx="2">
                  <c:v>8.6428571428571423</c:v>
                </c:pt>
                <c:pt idx="3">
                  <c:v>8.5371900826446279</c:v>
                </c:pt>
                <c:pt idx="4">
                  <c:v>8.7642276422764223</c:v>
                </c:pt>
                <c:pt idx="5">
                  <c:v>9.032</c:v>
                </c:pt>
                <c:pt idx="6">
                  <c:v>8.9920000000000009</c:v>
                </c:pt>
                <c:pt idx="7">
                  <c:v>8.6857142857142851</c:v>
                </c:pt>
                <c:pt idx="8">
                  <c:v>8.8239999999999998</c:v>
                </c:pt>
                <c:pt idx="9">
                  <c:v>8.5537190082644621</c:v>
                </c:pt>
                <c:pt idx="10">
                  <c:v>8.4715447154471537</c:v>
                </c:pt>
                <c:pt idx="11">
                  <c:v>8.7666666666666675</c:v>
                </c:pt>
                <c:pt idx="12">
                  <c:v>8.8387096774193541</c:v>
                </c:pt>
                <c:pt idx="13">
                  <c:v>7.4958677685950414</c:v>
                </c:pt>
                <c:pt idx="14">
                  <c:v>8.7117117117117111</c:v>
                </c:pt>
                <c:pt idx="15">
                  <c:v>7.038095238095238</c:v>
                </c:pt>
                <c:pt idx="16">
                  <c:v>8.7747747747747749</c:v>
                </c:pt>
                <c:pt idx="17">
                  <c:v>8.2136752136752129</c:v>
                </c:pt>
                <c:pt idx="18">
                  <c:v>8.2280701754385959</c:v>
                </c:pt>
                <c:pt idx="19">
                  <c:v>7.4285714285714288</c:v>
                </c:pt>
                <c:pt idx="20">
                  <c:v>8.9067796610169498</c:v>
                </c:pt>
                <c:pt idx="21">
                  <c:v>8.6694915254237284</c:v>
                </c:pt>
                <c:pt idx="22">
                  <c:v>9.0476190476190474</c:v>
                </c:pt>
                <c:pt idx="23">
                  <c:v>8.6638655462184868</c:v>
                </c:pt>
                <c:pt idx="24">
                  <c:v>8.3539823008849563</c:v>
                </c:pt>
              </c:numCache>
            </c:numRef>
          </c:val>
        </c:ser>
        <c:ser>
          <c:idx val="1"/>
          <c:order val="1"/>
          <c:tx>
            <c:strRef>
              <c:f>'2016-2015 data'!$D$3</c:f>
              <c:strCache>
                <c:ptCount val="1"/>
                <c:pt idx="0">
                  <c:v>2015</c:v>
                </c:pt>
              </c:strCache>
            </c:strRef>
          </c:tx>
          <c:spPr>
            <a:solidFill>
              <a:srgbClr val="FF0000"/>
            </a:solidFill>
          </c:spPr>
          <c:invertIfNegative val="0"/>
          <c:cat>
            <c:strRef>
              <c:f>'2016-2015 data'!$B$4:$B$28</c:f>
              <c:strCache>
                <c:ptCount val="25"/>
                <c:pt idx="0">
                  <c:v>Handling of problems</c:v>
                </c:pt>
                <c:pt idx="1">
                  <c:v>Pro-activity in cost reduction</c:v>
                </c:pt>
                <c:pt idx="2">
                  <c:v>Honesty/openness when things go wrong</c:v>
                </c:pt>
                <c:pt idx="3">
                  <c:v>Understanding your business needs</c:v>
                </c:pt>
                <c:pt idx="4">
                  <c:v>Integrity of supplier</c:v>
                </c:pt>
                <c:pt idx="5">
                  <c:v>Helpfulness of staff</c:v>
                </c:pt>
                <c:pt idx="6">
                  <c:v>Clear points of contact</c:v>
                </c:pt>
                <c:pt idx="7">
                  <c:v>Reacting to emergency situations</c:v>
                </c:pt>
                <c:pt idx="8">
                  <c:v>Responsiveness of staff</c:v>
                </c:pt>
                <c:pt idx="9">
                  <c:v>Developing a relationship</c:v>
                </c:pt>
                <c:pt idx="10">
                  <c:v>Keeping promises &amp; commitments</c:v>
                </c:pt>
                <c:pt idx="11">
                  <c:v>Product quality</c:v>
                </c:pt>
                <c:pt idx="12">
                  <c:v>Expertise of staff</c:v>
                </c:pt>
                <c:pt idx="13">
                  <c:v>Lead time</c:v>
                </c:pt>
                <c:pt idx="14">
                  <c:v>Packaging &amp; labelling of your products/delivery</c:v>
                </c:pt>
                <c:pt idx="15">
                  <c:v>Competitiveness of price</c:v>
                </c:pt>
                <c:pt idx="16">
                  <c:v>Product performance</c:v>
                </c:pt>
                <c:pt idx="17">
                  <c:v>Reliability of delivery</c:v>
                </c:pt>
                <c:pt idx="18">
                  <c:v>Provision of information on order delivery</c:v>
                </c:pt>
                <c:pt idx="19">
                  <c:v>Value for money</c:v>
                </c:pt>
                <c:pt idx="20">
                  <c:v>Ease of ordering</c:v>
                </c:pt>
                <c:pt idx="21">
                  <c:v>Quotation</c:v>
                </c:pt>
                <c:pt idx="22">
                  <c:v>Quality Assurance Regimes</c:v>
                </c:pt>
                <c:pt idx="23">
                  <c:v>Clarity of pricing</c:v>
                </c:pt>
                <c:pt idx="24">
                  <c:v>Local technical support</c:v>
                </c:pt>
              </c:strCache>
            </c:strRef>
          </c:cat>
          <c:val>
            <c:numRef>
              <c:f>'2016-2015 data'!$D$4:$D$28</c:f>
              <c:numCache>
                <c:formatCode>0.00</c:formatCode>
                <c:ptCount val="25"/>
                <c:pt idx="0">
                  <c:v>8</c:v>
                </c:pt>
                <c:pt idx="1">
                  <c:v>6.5625</c:v>
                </c:pt>
                <c:pt idx="2">
                  <c:v>8.6666666666666661</c:v>
                </c:pt>
                <c:pt idx="3">
                  <c:v>8.3958333333333339</c:v>
                </c:pt>
                <c:pt idx="4">
                  <c:v>8.612244897959183</c:v>
                </c:pt>
                <c:pt idx="5">
                  <c:v>8.8800000000000008</c:v>
                </c:pt>
                <c:pt idx="6">
                  <c:v>8.84</c:v>
                </c:pt>
                <c:pt idx="7">
                  <c:v>8.4651162790697683</c:v>
                </c:pt>
                <c:pt idx="8">
                  <c:v>8.6</c:v>
                </c:pt>
                <c:pt idx="9">
                  <c:v>8.3265306122448983</c:v>
                </c:pt>
                <c:pt idx="10">
                  <c:v>8.2083333333333339</c:v>
                </c:pt>
                <c:pt idx="11">
                  <c:v>8.4680851063829792</c:v>
                </c:pt>
                <c:pt idx="12">
                  <c:v>8.5399999999999991</c:v>
                </c:pt>
                <c:pt idx="13">
                  <c:v>7.177777777777778</c:v>
                </c:pt>
                <c:pt idx="14">
                  <c:v>8.3720930232558146</c:v>
                </c:pt>
                <c:pt idx="15">
                  <c:v>6.6829268292682924</c:v>
                </c:pt>
                <c:pt idx="16">
                  <c:v>8.4130434782608692</c:v>
                </c:pt>
                <c:pt idx="17">
                  <c:v>7.8181818181818183</c:v>
                </c:pt>
                <c:pt idx="18">
                  <c:v>7.8139534883720927</c:v>
                </c:pt>
                <c:pt idx="19">
                  <c:v>6.9347826086956523</c:v>
                </c:pt>
                <c:pt idx="20">
                  <c:v>8.3636363636363633</c:v>
                </c:pt>
                <c:pt idx="21">
                  <c:v>8.1136363636363633</c:v>
                </c:pt>
                <c:pt idx="22">
                  <c:v>8.486486486486486</c:v>
                </c:pt>
                <c:pt idx="23">
                  <c:v>7.9772727272727275</c:v>
                </c:pt>
              </c:numCache>
            </c:numRef>
          </c:val>
        </c:ser>
        <c:dLbls>
          <c:showLegendKey val="0"/>
          <c:showVal val="0"/>
          <c:showCatName val="0"/>
          <c:showSerName val="0"/>
          <c:showPercent val="0"/>
          <c:showBubbleSize val="0"/>
        </c:dLbls>
        <c:gapWidth val="150"/>
        <c:axId val="138518912"/>
        <c:axId val="138520448"/>
      </c:barChart>
      <c:catAx>
        <c:axId val="138518912"/>
        <c:scaling>
          <c:orientation val="maxMin"/>
        </c:scaling>
        <c:delete val="0"/>
        <c:axPos val="l"/>
        <c:majorTickMark val="out"/>
        <c:minorTickMark val="none"/>
        <c:tickLblPos val="nextTo"/>
        <c:crossAx val="138520448"/>
        <c:crosses val="autoZero"/>
        <c:auto val="1"/>
        <c:lblAlgn val="ctr"/>
        <c:lblOffset val="100"/>
        <c:noMultiLvlLbl val="0"/>
      </c:catAx>
      <c:valAx>
        <c:axId val="138520448"/>
        <c:scaling>
          <c:orientation val="minMax"/>
          <c:max val="10"/>
          <c:min val="5"/>
        </c:scaling>
        <c:delete val="0"/>
        <c:axPos val="t"/>
        <c:majorGridlines/>
        <c:numFmt formatCode="0.00" sourceLinked="1"/>
        <c:majorTickMark val="out"/>
        <c:minorTickMark val="none"/>
        <c:tickLblPos val="nextTo"/>
        <c:crossAx val="138518912"/>
        <c:crosses val="autoZero"/>
        <c:crossBetween val="between"/>
      </c:valAx>
    </c:plotArea>
    <c:legend>
      <c:legendPos val="b"/>
      <c:overlay val="0"/>
      <c:txPr>
        <a:bodyPr/>
        <a:lstStyle/>
        <a:p>
          <a:pPr>
            <a:defRPr sz="1600" b="1"/>
          </a:pPr>
          <a:endParaRPr lang="en-US"/>
        </a:p>
      </c:txPr>
    </c:legend>
    <c:plotVisOnly val="1"/>
    <c:dispBlanksAs val="gap"/>
    <c:showDLblsOverMax val="0"/>
  </c:chart>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363652549351262E-2"/>
          <c:y val="5.0935114609914886E-2"/>
          <c:w val="0.94954781563661461"/>
          <c:h val="0.65807856741776061"/>
        </c:manualLayout>
      </c:layout>
      <c:lineChart>
        <c:grouping val="standard"/>
        <c:varyColors val="0"/>
        <c:ser>
          <c:idx val="0"/>
          <c:order val="0"/>
          <c:tx>
            <c:strRef>
              <c:f>Sheet1!$B$1</c:f>
              <c:strCache>
                <c:ptCount val="1"/>
                <c:pt idx="0">
                  <c:v>Overall</c:v>
                </c:pt>
              </c:strCache>
            </c:strRef>
          </c:tx>
          <c:marker>
            <c:symbol val="circle"/>
            <c:size val="6"/>
            <c:spPr>
              <a:ln w="12700">
                <a:solidFill>
                  <a:schemeClr val="bg1"/>
                </a:solidFill>
              </a:ln>
            </c:spPr>
          </c:marker>
          <c:dLbls>
            <c:dLbl>
              <c:idx val="9"/>
              <c:numFmt formatCode="#,##0.0" sourceLinked="0"/>
              <c:spPr/>
              <c:txPr>
                <a:bodyPr/>
                <a:lstStyle/>
                <a:p>
                  <a:pPr>
                    <a:defRPr sz="800" b="1"/>
                  </a:pPr>
                  <a:endParaRPr lang="en-US"/>
                </a:p>
              </c:txPr>
              <c:dLblPos val="b"/>
              <c:showLegendKey val="0"/>
              <c:showVal val="1"/>
              <c:showCatName val="0"/>
              <c:showSerName val="0"/>
              <c:showPercent val="0"/>
              <c:showBubbleSize val="0"/>
            </c:dLbl>
            <c:numFmt formatCode="#,##0.0" sourceLinked="0"/>
            <c:txPr>
              <a:bodyPr/>
              <a:lstStyle/>
              <a:p>
                <a:pPr>
                  <a:defRPr sz="800"/>
                </a:pPr>
                <a:endParaRPr lang="en-US"/>
              </a:p>
            </c:txPr>
            <c:dLblPos val="b"/>
            <c:showLegendKey val="0"/>
            <c:showVal val="1"/>
            <c:showCatName val="0"/>
            <c:showSerName val="0"/>
            <c:showPercent val="0"/>
            <c:showBubbleSize val="0"/>
            <c:showLeaderLines val="0"/>
          </c:dLbls>
          <c:cat>
            <c:numRef>
              <c:f>Sheet1!$A$2:$A$11</c:f>
              <c:numCache>
                <c:formatCode>General</c:formatCode>
                <c:ptCount val="10"/>
                <c:pt idx="0">
                  <c:v>2006</c:v>
                </c:pt>
                <c:pt idx="1">
                  <c:v>2007</c:v>
                </c:pt>
                <c:pt idx="2">
                  <c:v>2008</c:v>
                </c:pt>
                <c:pt idx="3">
                  <c:v>2010</c:v>
                </c:pt>
                <c:pt idx="4">
                  <c:v>2011</c:v>
                </c:pt>
                <c:pt idx="5">
                  <c:v>2012</c:v>
                </c:pt>
                <c:pt idx="6">
                  <c:v>2013</c:v>
                </c:pt>
                <c:pt idx="7">
                  <c:v>2014</c:v>
                </c:pt>
                <c:pt idx="8">
                  <c:v>2015</c:v>
                </c:pt>
                <c:pt idx="9">
                  <c:v>2016</c:v>
                </c:pt>
              </c:numCache>
            </c:numRef>
          </c:cat>
          <c:val>
            <c:numRef>
              <c:f>Sheet1!$B$2:$B$11</c:f>
              <c:numCache>
                <c:formatCode>0.00</c:formatCode>
                <c:ptCount val="10"/>
                <c:pt idx="0">
                  <c:v>7.76</c:v>
                </c:pt>
                <c:pt idx="1">
                  <c:v>8</c:v>
                </c:pt>
                <c:pt idx="2">
                  <c:v>7.89</c:v>
                </c:pt>
                <c:pt idx="3">
                  <c:v>8.0500000000000007</c:v>
                </c:pt>
                <c:pt idx="4">
                  <c:v>7.92</c:v>
                </c:pt>
                <c:pt idx="5" formatCode="General">
                  <c:v>8.120000000000001</c:v>
                </c:pt>
                <c:pt idx="6" formatCode="General">
                  <c:v>8.3500000000000068</c:v>
                </c:pt>
                <c:pt idx="7" formatCode="General">
                  <c:v>8.1399999999999988</c:v>
                </c:pt>
                <c:pt idx="8" formatCode="General">
                  <c:v>8.32</c:v>
                </c:pt>
                <c:pt idx="9">
                  <c:v>8.366459627329224</c:v>
                </c:pt>
              </c:numCache>
            </c:numRef>
          </c:val>
          <c:smooth val="0"/>
        </c:ser>
        <c:dLbls>
          <c:showLegendKey val="0"/>
          <c:showVal val="0"/>
          <c:showCatName val="0"/>
          <c:showSerName val="0"/>
          <c:showPercent val="0"/>
          <c:showBubbleSize val="0"/>
        </c:dLbls>
        <c:marker val="1"/>
        <c:smooth val="0"/>
        <c:axId val="138609024"/>
        <c:axId val="138610560"/>
      </c:lineChart>
      <c:catAx>
        <c:axId val="138609024"/>
        <c:scaling>
          <c:orientation val="minMax"/>
        </c:scaling>
        <c:delete val="0"/>
        <c:axPos val="b"/>
        <c:numFmt formatCode="General" sourceLinked="1"/>
        <c:majorTickMark val="out"/>
        <c:minorTickMark val="none"/>
        <c:tickLblPos val="nextTo"/>
        <c:txPr>
          <a:bodyPr/>
          <a:lstStyle/>
          <a:p>
            <a:pPr>
              <a:defRPr sz="700"/>
            </a:pPr>
            <a:endParaRPr lang="en-US"/>
          </a:p>
        </c:txPr>
        <c:crossAx val="138610560"/>
        <c:crosses val="autoZero"/>
        <c:auto val="1"/>
        <c:lblAlgn val="ctr"/>
        <c:lblOffset val="100"/>
        <c:noMultiLvlLbl val="0"/>
      </c:catAx>
      <c:valAx>
        <c:axId val="138610560"/>
        <c:scaling>
          <c:orientation val="minMax"/>
          <c:max val="9"/>
          <c:min val="6.5"/>
        </c:scaling>
        <c:delete val="1"/>
        <c:axPos val="l"/>
        <c:majorGridlines>
          <c:spPr>
            <a:ln>
              <a:solidFill>
                <a:schemeClr val="bg1">
                  <a:lumMod val="75000"/>
                </a:schemeClr>
              </a:solidFill>
            </a:ln>
          </c:spPr>
        </c:majorGridlines>
        <c:numFmt formatCode="#,##0.0" sourceLinked="0"/>
        <c:majorTickMark val="out"/>
        <c:minorTickMark val="none"/>
        <c:tickLblPos val="none"/>
        <c:crossAx val="138609024"/>
        <c:crosses val="autoZero"/>
        <c:crossBetween val="between"/>
        <c:majorUnit val="0.5"/>
      </c:valAx>
    </c:plotArea>
    <c:plotVisOnly val="1"/>
    <c:dispBlanksAs val="gap"/>
    <c:showDLblsOverMax val="0"/>
  </c:chart>
  <c:spPr>
    <a:solidFill>
      <a:schemeClr val="bg1"/>
    </a:solidFill>
  </c:spPr>
  <c:txPr>
    <a:bodyPr/>
    <a:lstStyle/>
    <a:p>
      <a:pPr>
        <a:defRPr sz="1100">
          <a:latin typeface="Century Gothic"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1849171524834688"/>
          <c:y val="9.7640016421114487E-2"/>
          <c:w val="0.48169431866147899"/>
          <c:h val="0.87819593811617247"/>
        </c:manualLayout>
      </c:layout>
      <c:barChart>
        <c:barDir val="bar"/>
        <c:grouping val="clustered"/>
        <c:varyColors val="0"/>
        <c:ser>
          <c:idx val="0"/>
          <c:order val="0"/>
          <c:tx>
            <c:strRef>
              <c:f>Sheet1!$C$1</c:f>
              <c:strCache>
                <c:ptCount val="1"/>
                <c:pt idx="0">
                  <c:v>Series 1</c:v>
                </c:pt>
              </c:strCache>
            </c:strRef>
          </c:tx>
          <c:spPr>
            <a:solidFill>
              <a:srgbClr val="7030A0"/>
            </a:solidFill>
          </c:spPr>
          <c:invertIfNegative val="0"/>
          <c:dLbls>
            <c:numFmt formatCode="#,##0.00" sourceLinked="0"/>
            <c:txPr>
              <a:bodyPr/>
              <a:lstStyle/>
              <a:p>
                <a:pPr>
                  <a:defRPr>
                    <a:solidFill>
                      <a:schemeClr val="bg1"/>
                    </a:solidFill>
                  </a:defRPr>
                </a:pPr>
                <a:endParaRPr lang="en-US"/>
              </a:p>
            </c:txPr>
            <c:dLblPos val="inEnd"/>
            <c:showLegendKey val="0"/>
            <c:showVal val="1"/>
            <c:showCatName val="0"/>
            <c:showSerName val="0"/>
            <c:showPercent val="0"/>
            <c:showBubbleSize val="0"/>
            <c:showLeaderLines val="0"/>
          </c:dLbls>
          <c:cat>
            <c:strRef>
              <c:f>Sheet1!$B$2:$B$26</c:f>
              <c:strCache>
                <c:ptCount val="25"/>
                <c:pt idx="0">
                  <c:v>Product quality</c:v>
                </c:pt>
                <c:pt idx="1">
                  <c:v>Keeping promises &amp; commitments</c:v>
                </c:pt>
                <c:pt idx="2">
                  <c:v>Honesty/openness when things go wrong</c:v>
                </c:pt>
                <c:pt idx="3">
                  <c:v>Product performance</c:v>
                </c:pt>
                <c:pt idx="4">
                  <c:v>Reacting to emergency situations</c:v>
                </c:pt>
                <c:pt idx="5">
                  <c:v>Handling of problems (94)</c:v>
                </c:pt>
                <c:pt idx="6">
                  <c:v>Reliability of delivery</c:v>
                </c:pt>
                <c:pt idx="7">
                  <c:v>Responsiveness of staff</c:v>
                </c:pt>
                <c:pt idx="8">
                  <c:v>Integrity of supplier</c:v>
                </c:pt>
                <c:pt idx="9">
                  <c:v>Expertise of staff</c:v>
                </c:pt>
                <c:pt idx="10">
                  <c:v>Clear points of contact</c:v>
                </c:pt>
                <c:pt idx="11">
                  <c:v>Helpfulness of staff</c:v>
                </c:pt>
                <c:pt idx="12">
                  <c:v>Understanding your business needs</c:v>
                </c:pt>
                <c:pt idx="13">
                  <c:v>Lead time</c:v>
                </c:pt>
                <c:pt idx="14">
                  <c:v>Provision of information on order delivery</c:v>
                </c:pt>
                <c:pt idx="15">
                  <c:v>Value for money</c:v>
                </c:pt>
                <c:pt idx="16">
                  <c:v>Quality Assurance Regimes</c:v>
                </c:pt>
                <c:pt idx="17">
                  <c:v>Quotation</c:v>
                </c:pt>
                <c:pt idx="18">
                  <c:v>Clarity of pricing</c:v>
                </c:pt>
                <c:pt idx="19">
                  <c:v>Ease of ordering</c:v>
                </c:pt>
                <c:pt idx="20">
                  <c:v>Developing a relationship</c:v>
                </c:pt>
                <c:pt idx="21">
                  <c:v>Competitiveness of price</c:v>
                </c:pt>
                <c:pt idx="22">
                  <c:v>Local technical support</c:v>
                </c:pt>
                <c:pt idx="23">
                  <c:v>Pro-activity in cost reduction (346)</c:v>
                </c:pt>
                <c:pt idx="24">
                  <c:v>Packaging &amp; labelling of your products/delivery</c:v>
                </c:pt>
              </c:strCache>
            </c:strRef>
          </c:cat>
          <c:val>
            <c:numRef>
              <c:f>Sheet1!$C$2:$C$26</c:f>
              <c:numCache>
                <c:formatCode>0.00</c:formatCode>
                <c:ptCount val="25"/>
                <c:pt idx="0">
                  <c:v>0.55293633595785463</c:v>
                </c:pt>
                <c:pt idx="1">
                  <c:v>0.74853557171938812</c:v>
                </c:pt>
                <c:pt idx="2">
                  <c:v>0.70253228718180838</c:v>
                </c:pt>
                <c:pt idx="3">
                  <c:v>0.59670724117062957</c:v>
                </c:pt>
                <c:pt idx="4">
                  <c:v>0.74194726690978463</c:v>
                </c:pt>
                <c:pt idx="5">
                  <c:v>0.59428694827721451</c:v>
                </c:pt>
                <c:pt idx="6">
                  <c:v>0.70084986899271462</c:v>
                </c:pt>
                <c:pt idx="7">
                  <c:v>0.73047248310778068</c:v>
                </c:pt>
                <c:pt idx="8">
                  <c:v>0.70867535401035064</c:v>
                </c:pt>
                <c:pt idx="9">
                  <c:v>0.69836691435119003</c:v>
                </c:pt>
                <c:pt idx="10">
                  <c:v>0.62791442423113464</c:v>
                </c:pt>
                <c:pt idx="11">
                  <c:v>0.71895821417169559</c:v>
                </c:pt>
                <c:pt idx="12">
                  <c:v>0.7512398865317319</c:v>
                </c:pt>
                <c:pt idx="13">
                  <c:v>0.64296375607347334</c:v>
                </c:pt>
                <c:pt idx="14">
                  <c:v>0.65309062457363121</c:v>
                </c:pt>
                <c:pt idx="15">
                  <c:v>0.62308304926292946</c:v>
                </c:pt>
                <c:pt idx="16">
                  <c:v>0.54385962142342992</c:v>
                </c:pt>
                <c:pt idx="17">
                  <c:v>0.64047641436802771</c:v>
                </c:pt>
                <c:pt idx="18">
                  <c:v>0.535659363978498</c:v>
                </c:pt>
                <c:pt idx="19">
                  <c:v>0.62984358950759645</c:v>
                </c:pt>
                <c:pt idx="20">
                  <c:v>0.67834761858695591</c:v>
                </c:pt>
                <c:pt idx="21">
                  <c:v>0.61915724906172387</c:v>
                </c:pt>
                <c:pt idx="22">
                  <c:v>0.62109265428193561</c:v>
                </c:pt>
                <c:pt idx="23">
                  <c:v>0.67721893692115465</c:v>
                </c:pt>
                <c:pt idx="24">
                  <c:v>0.50411309799463611</c:v>
                </c:pt>
              </c:numCache>
            </c:numRef>
          </c:val>
        </c:ser>
        <c:dLbls>
          <c:showLegendKey val="0"/>
          <c:showVal val="0"/>
          <c:showCatName val="0"/>
          <c:showSerName val="0"/>
          <c:showPercent val="0"/>
          <c:showBubbleSize val="0"/>
        </c:dLbls>
        <c:gapWidth val="55"/>
        <c:axId val="99614080"/>
        <c:axId val="99628160"/>
      </c:barChart>
      <c:catAx>
        <c:axId val="99614080"/>
        <c:scaling>
          <c:orientation val="maxMin"/>
        </c:scaling>
        <c:delete val="0"/>
        <c:axPos val="l"/>
        <c:majorTickMark val="out"/>
        <c:minorTickMark val="none"/>
        <c:tickLblPos val="nextTo"/>
        <c:spPr>
          <a:ln>
            <a:noFill/>
          </a:ln>
        </c:spPr>
        <c:crossAx val="99628160"/>
        <c:crosses val="autoZero"/>
        <c:auto val="1"/>
        <c:lblAlgn val="ctr"/>
        <c:lblOffset val="100"/>
        <c:noMultiLvlLbl val="0"/>
      </c:catAx>
      <c:valAx>
        <c:axId val="99628160"/>
        <c:scaling>
          <c:orientation val="minMax"/>
          <c:max val="1"/>
          <c:min val="0"/>
        </c:scaling>
        <c:delete val="0"/>
        <c:axPos val="t"/>
        <c:majorGridlines>
          <c:spPr>
            <a:ln>
              <a:solidFill>
                <a:sysClr val="window" lastClr="FFFFFF">
                  <a:lumMod val="75000"/>
                </a:sysClr>
              </a:solidFill>
              <a:prstDash val="solid"/>
            </a:ln>
          </c:spPr>
        </c:majorGridlines>
        <c:title>
          <c:tx>
            <c:rich>
              <a:bodyPr/>
              <a:lstStyle/>
              <a:p>
                <a:pPr>
                  <a:defRPr/>
                </a:pPr>
                <a:r>
                  <a:rPr lang="en-GB" dirty="0" smtClean="0"/>
                  <a:t>Impact</a:t>
                </a:r>
                <a:r>
                  <a:rPr lang="en-GB" baseline="0" dirty="0" smtClean="0"/>
                  <a:t> score</a:t>
                </a:r>
                <a:endParaRPr lang="en-GB" dirty="0"/>
              </a:p>
            </c:rich>
          </c:tx>
          <c:layout/>
          <c:overlay val="0"/>
        </c:title>
        <c:numFmt formatCode="0.0" sourceLinked="0"/>
        <c:majorTickMark val="out"/>
        <c:minorTickMark val="none"/>
        <c:tickLblPos val="nextTo"/>
        <c:spPr>
          <a:ln>
            <a:noFill/>
          </a:ln>
        </c:spPr>
        <c:crossAx val="99614080"/>
        <c:crosses val="autoZero"/>
        <c:crossBetween val="between"/>
        <c:majorUnit val="0.1"/>
        <c:minorUnit val="0.1"/>
      </c:valAx>
    </c:plotArea>
    <c:plotVisOnly val="1"/>
    <c:dispBlanksAs val="gap"/>
    <c:showDLblsOverMax val="0"/>
  </c:chart>
  <c:spPr>
    <a:noFill/>
    <a:ln>
      <a:noFill/>
    </a:ln>
  </c:spPr>
  <c:txPr>
    <a:bodyPr/>
    <a:lstStyle/>
    <a:p>
      <a:pPr>
        <a:defRPr sz="1000">
          <a:latin typeface="Century Gothic" pitchFamily="34" charset="0"/>
        </a:defRPr>
      </a:pPr>
      <a:endParaRPr lang="en-US"/>
    </a:p>
  </c:txPr>
  <c:externalData r:id="rId2">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363652549351262E-2"/>
          <c:y val="5.0935114609914886E-2"/>
          <c:w val="0.94954781563661461"/>
          <c:h val="0.65807856741776061"/>
        </c:manualLayout>
      </c:layout>
      <c:lineChart>
        <c:grouping val="standard"/>
        <c:varyColors val="0"/>
        <c:ser>
          <c:idx val="0"/>
          <c:order val="0"/>
          <c:tx>
            <c:strRef>
              <c:f>Sheet1!$B$1</c:f>
              <c:strCache>
                <c:ptCount val="1"/>
                <c:pt idx="0">
                  <c:v>Overall</c:v>
                </c:pt>
              </c:strCache>
            </c:strRef>
          </c:tx>
          <c:marker>
            <c:symbol val="circle"/>
            <c:size val="6"/>
            <c:spPr>
              <a:ln w="12700">
                <a:solidFill>
                  <a:schemeClr val="bg1"/>
                </a:solidFill>
              </a:ln>
            </c:spPr>
          </c:marker>
          <c:dLbls>
            <c:dLbl>
              <c:idx val="1"/>
              <c:layout>
                <c:manualLayout>
                  <c:x val="-5.899629629629647E-2"/>
                  <c:y val="0.18362048356877991"/>
                </c:manualLayout>
              </c:layout>
              <c:dLblPos val="r"/>
              <c:showLegendKey val="0"/>
              <c:showVal val="1"/>
              <c:showCatName val="0"/>
              <c:showSerName val="0"/>
              <c:showPercent val="0"/>
              <c:showBubbleSize val="0"/>
            </c:dLbl>
            <c:dLbl>
              <c:idx val="2"/>
              <c:layout>
                <c:manualLayout>
                  <c:x val="-7.3107407407407413E-2"/>
                  <c:y val="0.14831740525154141"/>
                </c:manualLayout>
              </c:layout>
              <c:dLblPos val="r"/>
              <c:showLegendKey val="0"/>
              <c:showVal val="1"/>
              <c:showCatName val="0"/>
              <c:showSerName val="0"/>
              <c:showPercent val="0"/>
              <c:showBubbleSize val="0"/>
            </c:dLbl>
            <c:dLbl>
              <c:idx val="4"/>
              <c:layout>
                <c:manualLayout>
                  <c:x val="-7.3107407407407413E-2"/>
                  <c:y val="0.16596894441016113"/>
                </c:manualLayout>
              </c:layout>
              <c:dLblPos val="r"/>
              <c:showLegendKey val="0"/>
              <c:showVal val="1"/>
              <c:showCatName val="0"/>
              <c:showSerName val="0"/>
              <c:showPercent val="0"/>
              <c:showBubbleSize val="0"/>
            </c:dLbl>
            <c:dLbl>
              <c:idx val="9"/>
              <c:numFmt formatCode="#,##0.0" sourceLinked="0"/>
              <c:spPr/>
              <c:txPr>
                <a:bodyPr/>
                <a:lstStyle/>
                <a:p>
                  <a:pPr>
                    <a:defRPr sz="800" b="1"/>
                  </a:pPr>
                  <a:endParaRPr lang="en-US"/>
                </a:p>
              </c:txPr>
              <c:dLblPos val="b"/>
              <c:showLegendKey val="0"/>
              <c:showVal val="1"/>
              <c:showCatName val="0"/>
              <c:showSerName val="0"/>
              <c:showPercent val="0"/>
              <c:showBubbleSize val="0"/>
            </c:dLbl>
            <c:numFmt formatCode="#,##0.0" sourceLinked="0"/>
            <c:txPr>
              <a:bodyPr/>
              <a:lstStyle/>
              <a:p>
                <a:pPr>
                  <a:defRPr sz="800"/>
                </a:pPr>
                <a:endParaRPr lang="en-US"/>
              </a:p>
            </c:txPr>
            <c:dLblPos val="b"/>
            <c:showLegendKey val="0"/>
            <c:showVal val="1"/>
            <c:showCatName val="0"/>
            <c:showSerName val="0"/>
            <c:showPercent val="0"/>
            <c:showBubbleSize val="0"/>
            <c:showLeaderLines val="0"/>
          </c:dLbls>
          <c:cat>
            <c:numRef>
              <c:f>Sheet1!$A$2:$A$11</c:f>
              <c:numCache>
                <c:formatCode>General</c:formatCode>
                <c:ptCount val="10"/>
                <c:pt idx="0">
                  <c:v>2006</c:v>
                </c:pt>
                <c:pt idx="1">
                  <c:v>2007</c:v>
                </c:pt>
                <c:pt idx="2">
                  <c:v>2008</c:v>
                </c:pt>
                <c:pt idx="3">
                  <c:v>2010</c:v>
                </c:pt>
                <c:pt idx="4">
                  <c:v>2011</c:v>
                </c:pt>
                <c:pt idx="5">
                  <c:v>2012</c:v>
                </c:pt>
                <c:pt idx="6">
                  <c:v>2013</c:v>
                </c:pt>
                <c:pt idx="7">
                  <c:v>2014</c:v>
                </c:pt>
                <c:pt idx="8">
                  <c:v>2015</c:v>
                </c:pt>
                <c:pt idx="9">
                  <c:v>2016</c:v>
                </c:pt>
              </c:numCache>
            </c:numRef>
          </c:cat>
          <c:val>
            <c:numRef>
              <c:f>Sheet1!$B$2:$B$11</c:f>
              <c:numCache>
                <c:formatCode>0.00</c:formatCode>
                <c:ptCount val="10"/>
                <c:pt idx="0">
                  <c:v>7.63</c:v>
                </c:pt>
                <c:pt idx="1">
                  <c:v>7.54</c:v>
                </c:pt>
                <c:pt idx="2">
                  <c:v>7.38</c:v>
                </c:pt>
                <c:pt idx="3">
                  <c:v>7.79</c:v>
                </c:pt>
                <c:pt idx="4">
                  <c:v>7.46</c:v>
                </c:pt>
                <c:pt idx="5" formatCode="General">
                  <c:v>7.75</c:v>
                </c:pt>
                <c:pt idx="6" formatCode="General">
                  <c:v>7.95</c:v>
                </c:pt>
                <c:pt idx="7" formatCode="General">
                  <c:v>7.7700000000000014</c:v>
                </c:pt>
                <c:pt idx="8" formatCode="General">
                  <c:v>7.89</c:v>
                </c:pt>
                <c:pt idx="9">
                  <c:v>7.9780219780219808</c:v>
                </c:pt>
              </c:numCache>
            </c:numRef>
          </c:val>
          <c:smooth val="0"/>
        </c:ser>
        <c:dLbls>
          <c:showLegendKey val="0"/>
          <c:showVal val="0"/>
          <c:showCatName val="0"/>
          <c:showSerName val="0"/>
          <c:showPercent val="0"/>
          <c:showBubbleSize val="0"/>
        </c:dLbls>
        <c:marker val="1"/>
        <c:smooth val="0"/>
        <c:axId val="138631040"/>
        <c:axId val="138632576"/>
      </c:lineChart>
      <c:catAx>
        <c:axId val="138631040"/>
        <c:scaling>
          <c:orientation val="minMax"/>
        </c:scaling>
        <c:delete val="0"/>
        <c:axPos val="b"/>
        <c:numFmt formatCode="General" sourceLinked="1"/>
        <c:majorTickMark val="out"/>
        <c:minorTickMark val="none"/>
        <c:tickLblPos val="nextTo"/>
        <c:txPr>
          <a:bodyPr/>
          <a:lstStyle/>
          <a:p>
            <a:pPr>
              <a:defRPr sz="700"/>
            </a:pPr>
            <a:endParaRPr lang="en-US"/>
          </a:p>
        </c:txPr>
        <c:crossAx val="138632576"/>
        <c:crosses val="autoZero"/>
        <c:auto val="1"/>
        <c:lblAlgn val="ctr"/>
        <c:lblOffset val="100"/>
        <c:noMultiLvlLbl val="0"/>
      </c:catAx>
      <c:valAx>
        <c:axId val="138632576"/>
        <c:scaling>
          <c:orientation val="minMax"/>
          <c:max val="9"/>
          <c:min val="6.5"/>
        </c:scaling>
        <c:delete val="1"/>
        <c:axPos val="l"/>
        <c:majorGridlines>
          <c:spPr>
            <a:ln>
              <a:solidFill>
                <a:schemeClr val="bg1">
                  <a:lumMod val="75000"/>
                </a:schemeClr>
              </a:solidFill>
            </a:ln>
          </c:spPr>
        </c:majorGridlines>
        <c:numFmt formatCode="#,##0.0" sourceLinked="0"/>
        <c:majorTickMark val="out"/>
        <c:minorTickMark val="none"/>
        <c:tickLblPos val="none"/>
        <c:crossAx val="138631040"/>
        <c:crosses val="autoZero"/>
        <c:crossBetween val="between"/>
        <c:majorUnit val="0.5"/>
      </c:valAx>
    </c:plotArea>
    <c:plotVisOnly val="1"/>
    <c:dispBlanksAs val="gap"/>
    <c:showDLblsOverMax val="0"/>
  </c:chart>
  <c:spPr>
    <a:solidFill>
      <a:schemeClr val="bg1"/>
    </a:solidFill>
  </c:spPr>
  <c:txPr>
    <a:bodyPr/>
    <a:lstStyle/>
    <a:p>
      <a:pPr>
        <a:defRPr sz="1100">
          <a:latin typeface="Century Gothic" pitchFamily="34" charset="0"/>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363652549351262E-2"/>
          <c:y val="5.0935114609914886E-2"/>
          <c:w val="0.94954781563661461"/>
          <c:h val="0.65807856741776061"/>
        </c:manualLayout>
      </c:layout>
      <c:lineChart>
        <c:grouping val="standard"/>
        <c:varyColors val="0"/>
        <c:ser>
          <c:idx val="0"/>
          <c:order val="0"/>
          <c:tx>
            <c:strRef>
              <c:f>Sheet1!$B$1</c:f>
              <c:strCache>
                <c:ptCount val="1"/>
                <c:pt idx="0">
                  <c:v>Overall</c:v>
                </c:pt>
              </c:strCache>
            </c:strRef>
          </c:tx>
          <c:marker>
            <c:symbol val="circle"/>
            <c:size val="6"/>
            <c:spPr>
              <a:ln w="12700">
                <a:solidFill>
                  <a:schemeClr val="bg1"/>
                </a:solidFill>
              </a:ln>
            </c:spPr>
          </c:marker>
          <c:dLbls>
            <c:dLbl>
              <c:idx val="9"/>
              <c:numFmt formatCode="#,##0.0" sourceLinked="0"/>
              <c:spPr/>
              <c:txPr>
                <a:bodyPr/>
                <a:lstStyle/>
                <a:p>
                  <a:pPr>
                    <a:defRPr sz="800" b="1"/>
                  </a:pPr>
                  <a:endParaRPr lang="en-US"/>
                </a:p>
              </c:txPr>
              <c:dLblPos val="b"/>
              <c:showLegendKey val="0"/>
              <c:showVal val="1"/>
              <c:showCatName val="0"/>
              <c:showSerName val="0"/>
              <c:showPercent val="0"/>
              <c:showBubbleSize val="0"/>
            </c:dLbl>
            <c:numFmt formatCode="#,##0.0" sourceLinked="0"/>
            <c:txPr>
              <a:bodyPr/>
              <a:lstStyle/>
              <a:p>
                <a:pPr>
                  <a:defRPr sz="800"/>
                </a:pPr>
                <a:endParaRPr lang="en-US"/>
              </a:p>
            </c:txPr>
            <c:dLblPos val="b"/>
            <c:showLegendKey val="0"/>
            <c:showVal val="1"/>
            <c:showCatName val="0"/>
            <c:showSerName val="0"/>
            <c:showPercent val="0"/>
            <c:showBubbleSize val="0"/>
            <c:showLeaderLines val="0"/>
          </c:dLbls>
          <c:cat>
            <c:numRef>
              <c:f>Sheet1!$A$2:$A$11</c:f>
              <c:numCache>
                <c:formatCode>General</c:formatCode>
                <c:ptCount val="10"/>
                <c:pt idx="0">
                  <c:v>2006</c:v>
                </c:pt>
                <c:pt idx="1">
                  <c:v>2007</c:v>
                </c:pt>
                <c:pt idx="2">
                  <c:v>2008</c:v>
                </c:pt>
                <c:pt idx="3">
                  <c:v>2010</c:v>
                </c:pt>
                <c:pt idx="4">
                  <c:v>2011</c:v>
                </c:pt>
                <c:pt idx="5">
                  <c:v>2012</c:v>
                </c:pt>
                <c:pt idx="6">
                  <c:v>2013</c:v>
                </c:pt>
                <c:pt idx="7">
                  <c:v>2014</c:v>
                </c:pt>
                <c:pt idx="8">
                  <c:v>2015</c:v>
                </c:pt>
                <c:pt idx="9">
                  <c:v>2016</c:v>
                </c:pt>
              </c:numCache>
            </c:numRef>
          </c:cat>
          <c:val>
            <c:numRef>
              <c:f>Sheet1!$B$2:$B$11</c:f>
              <c:numCache>
                <c:formatCode>0.00</c:formatCode>
                <c:ptCount val="10"/>
                <c:pt idx="0">
                  <c:v>7.76</c:v>
                </c:pt>
                <c:pt idx="1">
                  <c:v>8.0400000000000009</c:v>
                </c:pt>
                <c:pt idx="2">
                  <c:v>7.9300000000000024</c:v>
                </c:pt>
                <c:pt idx="3">
                  <c:v>8.129999999999999</c:v>
                </c:pt>
                <c:pt idx="4">
                  <c:v>8.0500000000000007</c:v>
                </c:pt>
                <c:pt idx="5" formatCode="General">
                  <c:v>8.2800000000000011</c:v>
                </c:pt>
                <c:pt idx="6" formatCode="General">
                  <c:v>8.4</c:v>
                </c:pt>
                <c:pt idx="7" formatCode="General">
                  <c:v>8.31</c:v>
                </c:pt>
                <c:pt idx="8" formatCode="General">
                  <c:v>8.52</c:v>
                </c:pt>
                <c:pt idx="9">
                  <c:v>8.5057208237986295</c:v>
                </c:pt>
              </c:numCache>
            </c:numRef>
          </c:val>
          <c:smooth val="0"/>
        </c:ser>
        <c:dLbls>
          <c:showLegendKey val="0"/>
          <c:showVal val="0"/>
          <c:showCatName val="0"/>
          <c:showSerName val="0"/>
          <c:showPercent val="0"/>
          <c:showBubbleSize val="0"/>
        </c:dLbls>
        <c:marker val="1"/>
        <c:smooth val="0"/>
        <c:axId val="139304320"/>
        <c:axId val="139306112"/>
      </c:lineChart>
      <c:catAx>
        <c:axId val="139304320"/>
        <c:scaling>
          <c:orientation val="minMax"/>
        </c:scaling>
        <c:delete val="0"/>
        <c:axPos val="b"/>
        <c:numFmt formatCode="General" sourceLinked="1"/>
        <c:majorTickMark val="out"/>
        <c:minorTickMark val="none"/>
        <c:tickLblPos val="nextTo"/>
        <c:txPr>
          <a:bodyPr/>
          <a:lstStyle/>
          <a:p>
            <a:pPr>
              <a:defRPr sz="700"/>
            </a:pPr>
            <a:endParaRPr lang="en-US"/>
          </a:p>
        </c:txPr>
        <c:crossAx val="139306112"/>
        <c:crosses val="autoZero"/>
        <c:auto val="1"/>
        <c:lblAlgn val="ctr"/>
        <c:lblOffset val="100"/>
        <c:noMultiLvlLbl val="0"/>
      </c:catAx>
      <c:valAx>
        <c:axId val="139306112"/>
        <c:scaling>
          <c:orientation val="minMax"/>
          <c:max val="9"/>
          <c:min val="6.5"/>
        </c:scaling>
        <c:delete val="1"/>
        <c:axPos val="l"/>
        <c:majorGridlines>
          <c:spPr>
            <a:ln>
              <a:solidFill>
                <a:schemeClr val="bg1">
                  <a:lumMod val="75000"/>
                </a:schemeClr>
              </a:solidFill>
            </a:ln>
          </c:spPr>
        </c:majorGridlines>
        <c:numFmt formatCode="#,##0.0" sourceLinked="0"/>
        <c:majorTickMark val="out"/>
        <c:minorTickMark val="none"/>
        <c:tickLblPos val="none"/>
        <c:crossAx val="139304320"/>
        <c:crosses val="autoZero"/>
        <c:crossBetween val="between"/>
        <c:majorUnit val="0.5"/>
      </c:valAx>
    </c:plotArea>
    <c:plotVisOnly val="1"/>
    <c:dispBlanksAs val="gap"/>
    <c:showDLblsOverMax val="0"/>
  </c:chart>
  <c:spPr>
    <a:solidFill>
      <a:schemeClr val="bg1"/>
    </a:solidFill>
  </c:spPr>
  <c:txPr>
    <a:bodyPr/>
    <a:lstStyle/>
    <a:p>
      <a:pPr>
        <a:defRPr sz="1100">
          <a:latin typeface="Century Gothic" pitchFamily="34" charset="0"/>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363652549351262E-2"/>
          <c:y val="5.0935114609914886E-2"/>
          <c:w val="0.94954781563661461"/>
          <c:h val="0.65807856741776061"/>
        </c:manualLayout>
      </c:layout>
      <c:lineChart>
        <c:grouping val="standard"/>
        <c:varyColors val="0"/>
        <c:ser>
          <c:idx val="0"/>
          <c:order val="0"/>
          <c:tx>
            <c:strRef>
              <c:f>Sheet1!$B$1</c:f>
              <c:strCache>
                <c:ptCount val="1"/>
                <c:pt idx="0">
                  <c:v>Overall</c:v>
                </c:pt>
              </c:strCache>
            </c:strRef>
          </c:tx>
          <c:marker>
            <c:symbol val="circle"/>
            <c:size val="6"/>
            <c:spPr>
              <a:ln w="12700">
                <a:solidFill>
                  <a:schemeClr val="bg1"/>
                </a:solidFill>
              </a:ln>
            </c:spPr>
          </c:marker>
          <c:dLbls>
            <c:dLbl>
              <c:idx val="9"/>
              <c:numFmt formatCode="#,##0.0" sourceLinked="0"/>
              <c:spPr/>
              <c:txPr>
                <a:bodyPr/>
                <a:lstStyle/>
                <a:p>
                  <a:pPr>
                    <a:defRPr sz="800" b="1"/>
                  </a:pPr>
                  <a:endParaRPr lang="en-US"/>
                </a:p>
              </c:txPr>
              <c:dLblPos val="b"/>
              <c:showLegendKey val="0"/>
              <c:showVal val="1"/>
              <c:showCatName val="0"/>
              <c:showSerName val="0"/>
              <c:showPercent val="0"/>
              <c:showBubbleSize val="0"/>
            </c:dLbl>
            <c:numFmt formatCode="#,##0.0" sourceLinked="0"/>
            <c:txPr>
              <a:bodyPr/>
              <a:lstStyle/>
              <a:p>
                <a:pPr>
                  <a:defRPr sz="800"/>
                </a:pPr>
                <a:endParaRPr lang="en-US"/>
              </a:p>
            </c:txPr>
            <c:dLblPos val="b"/>
            <c:showLegendKey val="0"/>
            <c:showVal val="1"/>
            <c:showCatName val="0"/>
            <c:showSerName val="0"/>
            <c:showPercent val="0"/>
            <c:showBubbleSize val="0"/>
            <c:showLeaderLines val="0"/>
          </c:dLbls>
          <c:trendline>
            <c:trendlineType val="linear"/>
            <c:dispRSqr val="0"/>
            <c:dispEq val="0"/>
          </c:trendline>
          <c:cat>
            <c:numRef>
              <c:f>Sheet1!$A$2:$A$11</c:f>
              <c:numCache>
                <c:formatCode>General</c:formatCode>
                <c:ptCount val="10"/>
                <c:pt idx="0">
                  <c:v>2006</c:v>
                </c:pt>
                <c:pt idx="1">
                  <c:v>2007</c:v>
                </c:pt>
                <c:pt idx="2">
                  <c:v>2008</c:v>
                </c:pt>
                <c:pt idx="3">
                  <c:v>2010</c:v>
                </c:pt>
                <c:pt idx="4">
                  <c:v>2011</c:v>
                </c:pt>
                <c:pt idx="5">
                  <c:v>2012</c:v>
                </c:pt>
                <c:pt idx="6">
                  <c:v>2013</c:v>
                </c:pt>
                <c:pt idx="7">
                  <c:v>2014</c:v>
                </c:pt>
                <c:pt idx="8">
                  <c:v>2015</c:v>
                </c:pt>
                <c:pt idx="9">
                  <c:v>2016</c:v>
                </c:pt>
              </c:numCache>
            </c:numRef>
          </c:cat>
          <c:val>
            <c:numRef>
              <c:f>Sheet1!$B$2:$B$11</c:f>
              <c:numCache>
                <c:formatCode>0.00</c:formatCode>
                <c:ptCount val="10"/>
                <c:pt idx="0">
                  <c:v>7.48</c:v>
                </c:pt>
                <c:pt idx="1">
                  <c:v>7.85</c:v>
                </c:pt>
                <c:pt idx="2">
                  <c:v>7.53</c:v>
                </c:pt>
                <c:pt idx="3">
                  <c:v>7.74</c:v>
                </c:pt>
                <c:pt idx="4">
                  <c:v>7.6499999999999995</c:v>
                </c:pt>
                <c:pt idx="5" formatCode="General">
                  <c:v>7.9</c:v>
                </c:pt>
                <c:pt idx="6" formatCode="General">
                  <c:v>7.33</c:v>
                </c:pt>
                <c:pt idx="7" formatCode="General">
                  <c:v>7.13</c:v>
                </c:pt>
                <c:pt idx="8" formatCode="General">
                  <c:v>7.4700000000000024</c:v>
                </c:pt>
                <c:pt idx="9" formatCode="General">
                  <c:v>6.9042553191489358</c:v>
                </c:pt>
              </c:numCache>
            </c:numRef>
          </c:val>
          <c:smooth val="0"/>
        </c:ser>
        <c:dLbls>
          <c:showLegendKey val="0"/>
          <c:showVal val="0"/>
          <c:showCatName val="0"/>
          <c:showSerName val="0"/>
          <c:showPercent val="0"/>
          <c:showBubbleSize val="0"/>
        </c:dLbls>
        <c:marker val="1"/>
        <c:smooth val="0"/>
        <c:axId val="139346304"/>
        <c:axId val="139347840"/>
      </c:lineChart>
      <c:catAx>
        <c:axId val="139346304"/>
        <c:scaling>
          <c:orientation val="minMax"/>
        </c:scaling>
        <c:delete val="0"/>
        <c:axPos val="b"/>
        <c:numFmt formatCode="General" sourceLinked="1"/>
        <c:majorTickMark val="out"/>
        <c:minorTickMark val="none"/>
        <c:tickLblPos val="nextTo"/>
        <c:txPr>
          <a:bodyPr/>
          <a:lstStyle/>
          <a:p>
            <a:pPr>
              <a:defRPr sz="700"/>
            </a:pPr>
            <a:endParaRPr lang="en-US"/>
          </a:p>
        </c:txPr>
        <c:crossAx val="139347840"/>
        <c:crosses val="autoZero"/>
        <c:auto val="1"/>
        <c:lblAlgn val="ctr"/>
        <c:lblOffset val="100"/>
        <c:noMultiLvlLbl val="0"/>
      </c:catAx>
      <c:valAx>
        <c:axId val="139347840"/>
        <c:scaling>
          <c:orientation val="minMax"/>
          <c:max val="8"/>
          <c:min val="6"/>
        </c:scaling>
        <c:delete val="1"/>
        <c:axPos val="l"/>
        <c:majorGridlines>
          <c:spPr>
            <a:ln>
              <a:solidFill>
                <a:schemeClr val="bg1">
                  <a:lumMod val="75000"/>
                </a:schemeClr>
              </a:solidFill>
            </a:ln>
          </c:spPr>
        </c:majorGridlines>
        <c:numFmt formatCode="#,##0.0" sourceLinked="0"/>
        <c:majorTickMark val="out"/>
        <c:minorTickMark val="none"/>
        <c:tickLblPos val="none"/>
        <c:crossAx val="139346304"/>
        <c:crosses val="autoZero"/>
        <c:crossBetween val="between"/>
        <c:majorUnit val="0.5"/>
      </c:valAx>
    </c:plotArea>
    <c:plotVisOnly val="1"/>
    <c:dispBlanksAs val="gap"/>
    <c:showDLblsOverMax val="0"/>
  </c:chart>
  <c:spPr>
    <a:solidFill>
      <a:schemeClr val="bg1"/>
    </a:solidFill>
  </c:spPr>
  <c:txPr>
    <a:bodyPr/>
    <a:lstStyle/>
    <a:p>
      <a:pPr>
        <a:defRPr sz="1100">
          <a:latin typeface="Century Gothic" pitchFamily="34" charset="0"/>
        </a:defRPr>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363652549351262E-2"/>
          <c:y val="5.0935114609914886E-2"/>
          <c:w val="0.94954781563661461"/>
          <c:h val="0.65807856741776061"/>
        </c:manualLayout>
      </c:layout>
      <c:lineChart>
        <c:grouping val="standard"/>
        <c:varyColors val="0"/>
        <c:ser>
          <c:idx val="0"/>
          <c:order val="0"/>
          <c:tx>
            <c:strRef>
              <c:f>Sheet1!$B$1</c:f>
              <c:strCache>
                <c:ptCount val="1"/>
                <c:pt idx="0">
                  <c:v>Overall</c:v>
                </c:pt>
              </c:strCache>
            </c:strRef>
          </c:tx>
          <c:marker>
            <c:symbol val="circle"/>
            <c:size val="6"/>
            <c:spPr>
              <a:ln w="12700">
                <a:solidFill>
                  <a:schemeClr val="bg1"/>
                </a:solidFill>
              </a:ln>
            </c:spPr>
          </c:marker>
          <c:dLbls>
            <c:dLbl>
              <c:idx val="6"/>
              <c:numFmt formatCode="0.0%" sourceLinked="0"/>
              <c:spPr/>
              <c:txPr>
                <a:bodyPr/>
                <a:lstStyle/>
                <a:p>
                  <a:pPr>
                    <a:defRPr sz="800" b="1"/>
                  </a:pPr>
                  <a:endParaRPr lang="en-US"/>
                </a:p>
              </c:txPr>
              <c:dLblPos val="b"/>
              <c:showLegendKey val="0"/>
              <c:showVal val="1"/>
              <c:showCatName val="0"/>
              <c:showSerName val="0"/>
              <c:showPercent val="0"/>
              <c:showBubbleSize val="0"/>
            </c:dLbl>
            <c:dLbl>
              <c:idx val="9"/>
              <c:layout>
                <c:manualLayout>
                  <c:x val="-2.299000000000001E-2"/>
                  <c:y val="0.21892356188601841"/>
                </c:manualLayout>
              </c:layout>
              <c:dLblPos val="r"/>
              <c:showLegendKey val="0"/>
              <c:showVal val="1"/>
              <c:showCatName val="0"/>
              <c:showSerName val="0"/>
              <c:showPercent val="0"/>
              <c:showBubbleSize val="0"/>
            </c:dLbl>
            <c:numFmt formatCode="0.0%" sourceLinked="0"/>
            <c:txPr>
              <a:bodyPr/>
              <a:lstStyle/>
              <a:p>
                <a:pPr>
                  <a:defRPr sz="800"/>
                </a:pPr>
                <a:endParaRPr lang="en-US"/>
              </a:p>
            </c:txPr>
            <c:dLblPos val="b"/>
            <c:showLegendKey val="0"/>
            <c:showVal val="1"/>
            <c:showCatName val="0"/>
            <c:showSerName val="0"/>
            <c:showPercent val="0"/>
            <c:showBubbleSize val="0"/>
            <c:showLeaderLines val="0"/>
          </c:dLbls>
          <c:trendline>
            <c:trendlineType val="linear"/>
            <c:dispRSqr val="0"/>
            <c:dispEq val="0"/>
          </c:trendline>
          <c:cat>
            <c:numRef>
              <c:f>Sheet1!$A$2:$A$8</c:f>
              <c:numCache>
                <c:formatCode>General</c:formatCode>
                <c:ptCount val="7"/>
                <c:pt idx="0">
                  <c:v>2010</c:v>
                </c:pt>
                <c:pt idx="1">
                  <c:v>2011</c:v>
                </c:pt>
                <c:pt idx="2">
                  <c:v>2012</c:v>
                </c:pt>
                <c:pt idx="3">
                  <c:v>2013</c:v>
                </c:pt>
                <c:pt idx="4">
                  <c:v>2014</c:v>
                </c:pt>
                <c:pt idx="5">
                  <c:v>2015</c:v>
                </c:pt>
                <c:pt idx="6">
                  <c:v>2016</c:v>
                </c:pt>
              </c:numCache>
            </c:numRef>
          </c:cat>
          <c:val>
            <c:numRef>
              <c:f>Sheet1!$B$2:$B$8</c:f>
              <c:numCache>
                <c:formatCode>0%</c:formatCode>
                <c:ptCount val="7"/>
                <c:pt idx="0">
                  <c:v>0.16900000000000001</c:v>
                </c:pt>
                <c:pt idx="1">
                  <c:v>0.2490000000000003</c:v>
                </c:pt>
                <c:pt idx="2">
                  <c:v>0.193</c:v>
                </c:pt>
                <c:pt idx="3">
                  <c:v>0.17100000000000001</c:v>
                </c:pt>
                <c:pt idx="4">
                  <c:v>0.21700000000000028</c:v>
                </c:pt>
                <c:pt idx="5">
                  <c:v>0.17800000000000021</c:v>
                </c:pt>
                <c:pt idx="6">
                  <c:v>0.23</c:v>
                </c:pt>
              </c:numCache>
            </c:numRef>
          </c:val>
          <c:smooth val="0"/>
        </c:ser>
        <c:dLbls>
          <c:showLegendKey val="0"/>
          <c:showVal val="0"/>
          <c:showCatName val="0"/>
          <c:showSerName val="0"/>
          <c:showPercent val="0"/>
          <c:showBubbleSize val="0"/>
        </c:dLbls>
        <c:marker val="1"/>
        <c:smooth val="0"/>
        <c:axId val="139143808"/>
        <c:axId val="139153792"/>
      </c:lineChart>
      <c:catAx>
        <c:axId val="139143808"/>
        <c:scaling>
          <c:orientation val="minMax"/>
        </c:scaling>
        <c:delete val="0"/>
        <c:axPos val="b"/>
        <c:numFmt formatCode="General" sourceLinked="1"/>
        <c:majorTickMark val="out"/>
        <c:minorTickMark val="none"/>
        <c:tickLblPos val="nextTo"/>
        <c:txPr>
          <a:bodyPr/>
          <a:lstStyle/>
          <a:p>
            <a:pPr>
              <a:defRPr sz="700"/>
            </a:pPr>
            <a:endParaRPr lang="en-US"/>
          </a:p>
        </c:txPr>
        <c:crossAx val="139153792"/>
        <c:crosses val="autoZero"/>
        <c:auto val="1"/>
        <c:lblAlgn val="ctr"/>
        <c:lblOffset val="100"/>
        <c:noMultiLvlLbl val="0"/>
      </c:catAx>
      <c:valAx>
        <c:axId val="139153792"/>
        <c:scaling>
          <c:orientation val="minMax"/>
        </c:scaling>
        <c:delete val="1"/>
        <c:axPos val="l"/>
        <c:majorGridlines>
          <c:spPr>
            <a:ln>
              <a:solidFill>
                <a:schemeClr val="bg1">
                  <a:lumMod val="75000"/>
                </a:schemeClr>
              </a:solidFill>
            </a:ln>
          </c:spPr>
        </c:majorGridlines>
        <c:numFmt formatCode="#,##0.0" sourceLinked="0"/>
        <c:majorTickMark val="out"/>
        <c:minorTickMark val="none"/>
        <c:tickLblPos val="none"/>
        <c:crossAx val="139143808"/>
        <c:crosses val="autoZero"/>
        <c:crossBetween val="between"/>
        <c:majorUnit val="0.1"/>
      </c:valAx>
    </c:plotArea>
    <c:plotVisOnly val="1"/>
    <c:dispBlanksAs val="gap"/>
    <c:showDLblsOverMax val="0"/>
  </c:chart>
  <c:spPr>
    <a:solidFill>
      <a:schemeClr val="bg1"/>
    </a:solidFill>
  </c:spPr>
  <c:txPr>
    <a:bodyPr/>
    <a:lstStyle/>
    <a:p>
      <a:pPr>
        <a:defRPr sz="1100">
          <a:latin typeface="Century Gothic"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1849171524834688"/>
          <c:y val="9.7640016421114487E-2"/>
          <c:w val="0.48169431866147899"/>
          <c:h val="0.8781959381161728"/>
        </c:manualLayout>
      </c:layout>
      <c:barChart>
        <c:barDir val="bar"/>
        <c:grouping val="clustered"/>
        <c:varyColors val="0"/>
        <c:ser>
          <c:idx val="0"/>
          <c:order val="0"/>
          <c:tx>
            <c:strRef>
              <c:f>Sheet1!$C$1</c:f>
              <c:strCache>
                <c:ptCount val="1"/>
                <c:pt idx="0">
                  <c:v>Series 1</c:v>
                </c:pt>
              </c:strCache>
            </c:strRef>
          </c:tx>
          <c:spPr>
            <a:solidFill>
              <a:srgbClr val="7030A0"/>
            </a:solidFill>
          </c:spPr>
          <c:invertIfNegative val="0"/>
          <c:dPt>
            <c:idx val="1"/>
            <c:invertIfNegative val="0"/>
            <c:bubble3D val="0"/>
            <c:spPr>
              <a:solidFill>
                <a:srgbClr val="4F81BD"/>
              </a:solidFill>
            </c:spPr>
          </c:dPt>
          <c:dPt>
            <c:idx val="4"/>
            <c:invertIfNegative val="0"/>
            <c:bubble3D val="0"/>
            <c:spPr>
              <a:solidFill>
                <a:srgbClr val="4F81BD"/>
              </a:solidFill>
            </c:spPr>
          </c:dPt>
          <c:dPt>
            <c:idx val="7"/>
            <c:invertIfNegative val="0"/>
            <c:bubble3D val="0"/>
            <c:spPr>
              <a:solidFill>
                <a:srgbClr val="4F81BD"/>
              </a:solidFill>
            </c:spPr>
          </c:dPt>
          <c:dPt>
            <c:idx val="8"/>
            <c:invertIfNegative val="0"/>
            <c:bubble3D val="0"/>
            <c:spPr>
              <a:solidFill>
                <a:srgbClr val="4F81BD"/>
              </a:solidFill>
            </c:spPr>
          </c:dPt>
          <c:dPt>
            <c:idx val="11"/>
            <c:invertIfNegative val="0"/>
            <c:bubble3D val="0"/>
            <c:spPr>
              <a:solidFill>
                <a:srgbClr val="4F81BD"/>
              </a:solidFill>
            </c:spPr>
          </c:dPt>
          <c:dPt>
            <c:idx val="12"/>
            <c:invertIfNegative val="0"/>
            <c:bubble3D val="0"/>
            <c:spPr>
              <a:solidFill>
                <a:srgbClr val="4F81BD"/>
              </a:solidFill>
            </c:spPr>
          </c:dPt>
          <c:dLbls>
            <c:numFmt formatCode="#,##0.00" sourceLinked="0"/>
            <c:txPr>
              <a:bodyPr/>
              <a:lstStyle/>
              <a:p>
                <a:pPr>
                  <a:defRPr>
                    <a:solidFill>
                      <a:schemeClr val="bg1"/>
                    </a:solidFill>
                  </a:defRPr>
                </a:pPr>
                <a:endParaRPr lang="en-US"/>
              </a:p>
            </c:txPr>
            <c:dLblPos val="inEnd"/>
            <c:showLegendKey val="0"/>
            <c:showVal val="1"/>
            <c:showCatName val="0"/>
            <c:showSerName val="0"/>
            <c:showPercent val="0"/>
            <c:showBubbleSize val="0"/>
            <c:showLeaderLines val="0"/>
          </c:dLbls>
          <c:cat>
            <c:strRef>
              <c:f>Sheet1!$B$2:$B$26</c:f>
              <c:strCache>
                <c:ptCount val="25"/>
                <c:pt idx="0">
                  <c:v>Product quality</c:v>
                </c:pt>
                <c:pt idx="1">
                  <c:v>Keeping promises &amp; commitments</c:v>
                </c:pt>
                <c:pt idx="2">
                  <c:v>Honesty/openness when things go wrong</c:v>
                </c:pt>
                <c:pt idx="3">
                  <c:v>Product performance</c:v>
                </c:pt>
                <c:pt idx="4">
                  <c:v>Reacting to emergency situations</c:v>
                </c:pt>
                <c:pt idx="5">
                  <c:v>Handling of problems (94)</c:v>
                </c:pt>
                <c:pt idx="6">
                  <c:v>Reliability of delivery</c:v>
                </c:pt>
                <c:pt idx="7">
                  <c:v>Responsiveness of staff</c:v>
                </c:pt>
                <c:pt idx="8">
                  <c:v>Integrity of supplier</c:v>
                </c:pt>
                <c:pt idx="9">
                  <c:v>Expertise of staff</c:v>
                </c:pt>
                <c:pt idx="10">
                  <c:v>Clear points of contact</c:v>
                </c:pt>
                <c:pt idx="11">
                  <c:v>Helpfulness of staff</c:v>
                </c:pt>
                <c:pt idx="12">
                  <c:v>Understanding your business needs</c:v>
                </c:pt>
                <c:pt idx="13">
                  <c:v>Lead time</c:v>
                </c:pt>
                <c:pt idx="14">
                  <c:v>Provision of information on order delivery</c:v>
                </c:pt>
                <c:pt idx="15">
                  <c:v>Value for money</c:v>
                </c:pt>
                <c:pt idx="16">
                  <c:v>Quality Assurance Regimes</c:v>
                </c:pt>
                <c:pt idx="17">
                  <c:v>Quotation</c:v>
                </c:pt>
                <c:pt idx="18">
                  <c:v>Clarity of pricing</c:v>
                </c:pt>
                <c:pt idx="19">
                  <c:v>Ease of ordering</c:v>
                </c:pt>
                <c:pt idx="20">
                  <c:v>Developing a relationship</c:v>
                </c:pt>
                <c:pt idx="21">
                  <c:v>Competitiveness of price</c:v>
                </c:pt>
                <c:pt idx="22">
                  <c:v>Local technical support</c:v>
                </c:pt>
                <c:pt idx="23">
                  <c:v>Pro-activity in cost reduction (346)</c:v>
                </c:pt>
                <c:pt idx="24">
                  <c:v>Packaging &amp; labelling of your products/delivery</c:v>
                </c:pt>
              </c:strCache>
            </c:strRef>
          </c:cat>
          <c:val>
            <c:numRef>
              <c:f>Sheet1!$C$2:$C$26</c:f>
              <c:numCache>
                <c:formatCode>0.00</c:formatCode>
                <c:ptCount val="25"/>
                <c:pt idx="0">
                  <c:v>0.55293633595785441</c:v>
                </c:pt>
                <c:pt idx="1">
                  <c:v>0.74853557171938812</c:v>
                </c:pt>
                <c:pt idx="2">
                  <c:v>0.70253228718180838</c:v>
                </c:pt>
                <c:pt idx="3">
                  <c:v>0.59670724117062957</c:v>
                </c:pt>
                <c:pt idx="4">
                  <c:v>0.74194726690978474</c:v>
                </c:pt>
                <c:pt idx="5">
                  <c:v>0.59428694827721429</c:v>
                </c:pt>
                <c:pt idx="6">
                  <c:v>0.70084986899271462</c:v>
                </c:pt>
                <c:pt idx="7">
                  <c:v>0.73047248310778068</c:v>
                </c:pt>
                <c:pt idx="8">
                  <c:v>0.70867535401035064</c:v>
                </c:pt>
                <c:pt idx="9">
                  <c:v>0.69836691435119003</c:v>
                </c:pt>
                <c:pt idx="10">
                  <c:v>0.62791442423113464</c:v>
                </c:pt>
                <c:pt idx="11">
                  <c:v>0.71895821417169581</c:v>
                </c:pt>
                <c:pt idx="12">
                  <c:v>0.75123988653173202</c:v>
                </c:pt>
                <c:pt idx="13">
                  <c:v>0.64296375607347356</c:v>
                </c:pt>
                <c:pt idx="14">
                  <c:v>0.65309062457363143</c:v>
                </c:pt>
                <c:pt idx="15">
                  <c:v>0.62308304926292946</c:v>
                </c:pt>
                <c:pt idx="16">
                  <c:v>0.54385962142343003</c:v>
                </c:pt>
                <c:pt idx="17">
                  <c:v>0.64047641436802782</c:v>
                </c:pt>
                <c:pt idx="18">
                  <c:v>0.53565936397849812</c:v>
                </c:pt>
                <c:pt idx="19">
                  <c:v>0.62984358950759656</c:v>
                </c:pt>
                <c:pt idx="20">
                  <c:v>0.67834761858695602</c:v>
                </c:pt>
                <c:pt idx="21">
                  <c:v>0.61915724906172387</c:v>
                </c:pt>
                <c:pt idx="22">
                  <c:v>0.62109265428193561</c:v>
                </c:pt>
                <c:pt idx="23">
                  <c:v>0.67721893692115465</c:v>
                </c:pt>
                <c:pt idx="24">
                  <c:v>0.50411309799463599</c:v>
                </c:pt>
              </c:numCache>
            </c:numRef>
          </c:val>
        </c:ser>
        <c:dLbls>
          <c:showLegendKey val="0"/>
          <c:showVal val="0"/>
          <c:showCatName val="0"/>
          <c:showSerName val="0"/>
          <c:showPercent val="0"/>
          <c:showBubbleSize val="0"/>
        </c:dLbls>
        <c:gapWidth val="55"/>
        <c:axId val="91566080"/>
        <c:axId val="91567616"/>
      </c:barChart>
      <c:catAx>
        <c:axId val="91566080"/>
        <c:scaling>
          <c:orientation val="maxMin"/>
        </c:scaling>
        <c:delete val="0"/>
        <c:axPos val="l"/>
        <c:majorTickMark val="out"/>
        <c:minorTickMark val="none"/>
        <c:tickLblPos val="nextTo"/>
        <c:spPr>
          <a:ln>
            <a:noFill/>
          </a:ln>
        </c:spPr>
        <c:crossAx val="91567616"/>
        <c:crosses val="autoZero"/>
        <c:auto val="1"/>
        <c:lblAlgn val="ctr"/>
        <c:lblOffset val="100"/>
        <c:noMultiLvlLbl val="0"/>
      </c:catAx>
      <c:valAx>
        <c:axId val="91567616"/>
        <c:scaling>
          <c:orientation val="minMax"/>
          <c:max val="1"/>
          <c:min val="0"/>
        </c:scaling>
        <c:delete val="0"/>
        <c:axPos val="t"/>
        <c:majorGridlines>
          <c:spPr>
            <a:ln>
              <a:solidFill>
                <a:sysClr val="window" lastClr="FFFFFF">
                  <a:lumMod val="75000"/>
                </a:sysClr>
              </a:solidFill>
              <a:prstDash val="solid"/>
            </a:ln>
          </c:spPr>
        </c:majorGridlines>
        <c:title>
          <c:tx>
            <c:rich>
              <a:bodyPr/>
              <a:lstStyle/>
              <a:p>
                <a:pPr>
                  <a:defRPr/>
                </a:pPr>
                <a:r>
                  <a:rPr lang="en-GB" dirty="0" smtClean="0"/>
                  <a:t>Impact</a:t>
                </a:r>
                <a:r>
                  <a:rPr lang="en-GB" baseline="0" dirty="0" smtClean="0"/>
                  <a:t> score</a:t>
                </a:r>
                <a:endParaRPr lang="en-GB" dirty="0"/>
              </a:p>
            </c:rich>
          </c:tx>
          <c:layout/>
          <c:overlay val="0"/>
        </c:title>
        <c:numFmt formatCode="0.0" sourceLinked="0"/>
        <c:majorTickMark val="out"/>
        <c:minorTickMark val="none"/>
        <c:tickLblPos val="nextTo"/>
        <c:spPr>
          <a:ln>
            <a:noFill/>
          </a:ln>
        </c:spPr>
        <c:crossAx val="91566080"/>
        <c:crosses val="autoZero"/>
        <c:crossBetween val="between"/>
        <c:majorUnit val="0.1"/>
        <c:minorUnit val="0.1"/>
      </c:valAx>
    </c:plotArea>
    <c:plotVisOnly val="1"/>
    <c:dispBlanksAs val="gap"/>
    <c:showDLblsOverMax val="0"/>
  </c:chart>
  <c:spPr>
    <a:noFill/>
    <a:ln>
      <a:noFill/>
    </a:ln>
  </c:spPr>
  <c:txPr>
    <a:bodyPr/>
    <a:lstStyle/>
    <a:p>
      <a:pPr>
        <a:defRPr sz="1000">
          <a:latin typeface="Century Gothic"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1849171524834688"/>
          <c:y val="9.7640016421114487E-2"/>
          <c:w val="0.48169431866147899"/>
          <c:h val="0.87819593811617302"/>
        </c:manualLayout>
      </c:layout>
      <c:barChart>
        <c:barDir val="bar"/>
        <c:grouping val="clustered"/>
        <c:varyColors val="0"/>
        <c:ser>
          <c:idx val="0"/>
          <c:order val="0"/>
          <c:tx>
            <c:strRef>
              <c:f>Sheet1!$C$1</c:f>
              <c:strCache>
                <c:ptCount val="1"/>
                <c:pt idx="0">
                  <c:v>Series 1</c:v>
                </c:pt>
              </c:strCache>
            </c:strRef>
          </c:tx>
          <c:spPr>
            <a:solidFill>
              <a:srgbClr val="7030A0"/>
            </a:solidFill>
          </c:spPr>
          <c:invertIfNegative val="0"/>
          <c:dPt>
            <c:idx val="0"/>
            <c:invertIfNegative val="0"/>
            <c:bubble3D val="0"/>
            <c:spPr>
              <a:solidFill>
                <a:srgbClr val="BF2F38"/>
              </a:solidFill>
            </c:spPr>
          </c:dPt>
          <c:dPt>
            <c:idx val="1"/>
            <c:invertIfNegative val="0"/>
            <c:bubble3D val="0"/>
            <c:spPr>
              <a:solidFill>
                <a:srgbClr val="4F81BD"/>
              </a:solidFill>
            </c:spPr>
          </c:dPt>
          <c:dPt>
            <c:idx val="4"/>
            <c:invertIfNegative val="0"/>
            <c:bubble3D val="0"/>
            <c:spPr>
              <a:solidFill>
                <a:srgbClr val="4F81BD"/>
              </a:solidFill>
            </c:spPr>
          </c:dPt>
          <c:dPt>
            <c:idx val="7"/>
            <c:invertIfNegative val="0"/>
            <c:bubble3D val="0"/>
            <c:spPr>
              <a:solidFill>
                <a:srgbClr val="4F81BD"/>
              </a:solidFill>
            </c:spPr>
          </c:dPt>
          <c:dPt>
            <c:idx val="8"/>
            <c:invertIfNegative val="0"/>
            <c:bubble3D val="0"/>
            <c:spPr>
              <a:solidFill>
                <a:srgbClr val="4F81BD"/>
              </a:solidFill>
            </c:spPr>
          </c:dPt>
          <c:dPt>
            <c:idx val="11"/>
            <c:invertIfNegative val="0"/>
            <c:bubble3D val="0"/>
            <c:spPr>
              <a:solidFill>
                <a:srgbClr val="4F81BD"/>
              </a:solidFill>
            </c:spPr>
          </c:dPt>
          <c:dPt>
            <c:idx val="12"/>
            <c:invertIfNegative val="0"/>
            <c:bubble3D val="0"/>
            <c:spPr>
              <a:solidFill>
                <a:srgbClr val="4F81BD"/>
              </a:solidFill>
            </c:spPr>
          </c:dPt>
          <c:dPt>
            <c:idx val="16"/>
            <c:invertIfNegative val="0"/>
            <c:bubble3D val="0"/>
            <c:spPr>
              <a:solidFill>
                <a:srgbClr val="BF2F38"/>
              </a:solidFill>
            </c:spPr>
          </c:dPt>
          <c:dPt>
            <c:idx val="18"/>
            <c:invertIfNegative val="0"/>
            <c:bubble3D val="0"/>
            <c:spPr>
              <a:solidFill>
                <a:srgbClr val="BF2F38"/>
              </a:solidFill>
            </c:spPr>
          </c:dPt>
          <c:dPt>
            <c:idx val="24"/>
            <c:invertIfNegative val="0"/>
            <c:bubble3D val="0"/>
            <c:spPr>
              <a:solidFill>
                <a:srgbClr val="BF2F38"/>
              </a:solidFill>
            </c:spPr>
          </c:dPt>
          <c:dLbls>
            <c:numFmt formatCode="#,##0.00" sourceLinked="0"/>
            <c:txPr>
              <a:bodyPr/>
              <a:lstStyle/>
              <a:p>
                <a:pPr>
                  <a:defRPr>
                    <a:solidFill>
                      <a:schemeClr val="bg1"/>
                    </a:solidFill>
                  </a:defRPr>
                </a:pPr>
                <a:endParaRPr lang="en-US"/>
              </a:p>
            </c:txPr>
            <c:dLblPos val="inEnd"/>
            <c:showLegendKey val="0"/>
            <c:showVal val="1"/>
            <c:showCatName val="0"/>
            <c:showSerName val="0"/>
            <c:showPercent val="0"/>
            <c:showBubbleSize val="0"/>
            <c:showLeaderLines val="0"/>
          </c:dLbls>
          <c:cat>
            <c:strRef>
              <c:f>Sheet1!$B$2:$B$26</c:f>
              <c:strCache>
                <c:ptCount val="25"/>
                <c:pt idx="0">
                  <c:v>Product quality</c:v>
                </c:pt>
                <c:pt idx="1">
                  <c:v>Keeping promises &amp; commitments</c:v>
                </c:pt>
                <c:pt idx="2">
                  <c:v>Honesty/openness when things go wrong</c:v>
                </c:pt>
                <c:pt idx="3">
                  <c:v>Product performance</c:v>
                </c:pt>
                <c:pt idx="4">
                  <c:v>Reacting to emergency situations</c:v>
                </c:pt>
                <c:pt idx="5">
                  <c:v>Handling of problems (94)</c:v>
                </c:pt>
                <c:pt idx="6">
                  <c:v>Reliability of delivery</c:v>
                </c:pt>
                <c:pt idx="7">
                  <c:v>Responsiveness of staff</c:v>
                </c:pt>
                <c:pt idx="8">
                  <c:v>Integrity of supplier</c:v>
                </c:pt>
                <c:pt idx="9">
                  <c:v>Expertise of staff</c:v>
                </c:pt>
                <c:pt idx="10">
                  <c:v>Clear points of contact</c:v>
                </c:pt>
                <c:pt idx="11">
                  <c:v>Helpfulness of staff</c:v>
                </c:pt>
                <c:pt idx="12">
                  <c:v>Understanding your business needs</c:v>
                </c:pt>
                <c:pt idx="13">
                  <c:v>Lead time</c:v>
                </c:pt>
                <c:pt idx="14">
                  <c:v>Provision of information on order delivery</c:v>
                </c:pt>
                <c:pt idx="15">
                  <c:v>Value for money</c:v>
                </c:pt>
                <c:pt idx="16">
                  <c:v>Quality Assurance Regimes</c:v>
                </c:pt>
                <c:pt idx="17">
                  <c:v>Quotation</c:v>
                </c:pt>
                <c:pt idx="18">
                  <c:v>Clarity of pricing</c:v>
                </c:pt>
                <c:pt idx="19">
                  <c:v>Ease of ordering</c:v>
                </c:pt>
                <c:pt idx="20">
                  <c:v>Developing a relationship</c:v>
                </c:pt>
                <c:pt idx="21">
                  <c:v>Competitiveness of price</c:v>
                </c:pt>
                <c:pt idx="22">
                  <c:v>Local technical support</c:v>
                </c:pt>
                <c:pt idx="23">
                  <c:v>Pro-activity in cost reduction (346)</c:v>
                </c:pt>
                <c:pt idx="24">
                  <c:v>Packaging &amp; labelling of your products/delivery</c:v>
                </c:pt>
              </c:strCache>
            </c:strRef>
          </c:cat>
          <c:val>
            <c:numRef>
              <c:f>Sheet1!$C$2:$C$26</c:f>
              <c:numCache>
                <c:formatCode>0.00</c:formatCode>
                <c:ptCount val="25"/>
                <c:pt idx="0">
                  <c:v>0.5529363359578543</c:v>
                </c:pt>
                <c:pt idx="1">
                  <c:v>0.74853557171938812</c:v>
                </c:pt>
                <c:pt idx="2">
                  <c:v>0.70253228718180838</c:v>
                </c:pt>
                <c:pt idx="3">
                  <c:v>0.59670724117062957</c:v>
                </c:pt>
                <c:pt idx="4">
                  <c:v>0.74194726690978485</c:v>
                </c:pt>
                <c:pt idx="5">
                  <c:v>0.59428694827721407</c:v>
                </c:pt>
                <c:pt idx="6">
                  <c:v>0.70084986899271462</c:v>
                </c:pt>
                <c:pt idx="7">
                  <c:v>0.73047248310778068</c:v>
                </c:pt>
                <c:pt idx="8">
                  <c:v>0.70867535401035064</c:v>
                </c:pt>
                <c:pt idx="9">
                  <c:v>0.69836691435119003</c:v>
                </c:pt>
                <c:pt idx="10">
                  <c:v>0.62791442423113464</c:v>
                </c:pt>
                <c:pt idx="11">
                  <c:v>0.71895821417169592</c:v>
                </c:pt>
                <c:pt idx="12">
                  <c:v>0.75123988653173213</c:v>
                </c:pt>
                <c:pt idx="13">
                  <c:v>0.64296375607347389</c:v>
                </c:pt>
                <c:pt idx="14">
                  <c:v>0.65309062457363165</c:v>
                </c:pt>
                <c:pt idx="15">
                  <c:v>0.62308304926292946</c:v>
                </c:pt>
                <c:pt idx="16">
                  <c:v>0.54385962142343014</c:v>
                </c:pt>
                <c:pt idx="17">
                  <c:v>0.64047641436802794</c:v>
                </c:pt>
                <c:pt idx="18">
                  <c:v>0.53565936397849823</c:v>
                </c:pt>
                <c:pt idx="19">
                  <c:v>0.62984358950759678</c:v>
                </c:pt>
                <c:pt idx="20">
                  <c:v>0.67834761858695614</c:v>
                </c:pt>
                <c:pt idx="21">
                  <c:v>0.61915724906172387</c:v>
                </c:pt>
                <c:pt idx="22">
                  <c:v>0.62109265428193561</c:v>
                </c:pt>
                <c:pt idx="23">
                  <c:v>0.67721893692115465</c:v>
                </c:pt>
                <c:pt idx="24">
                  <c:v>0.50411309799463588</c:v>
                </c:pt>
              </c:numCache>
            </c:numRef>
          </c:val>
        </c:ser>
        <c:dLbls>
          <c:showLegendKey val="0"/>
          <c:showVal val="0"/>
          <c:showCatName val="0"/>
          <c:showSerName val="0"/>
          <c:showPercent val="0"/>
          <c:showBubbleSize val="0"/>
        </c:dLbls>
        <c:gapWidth val="55"/>
        <c:axId val="91731456"/>
        <c:axId val="91732992"/>
      </c:barChart>
      <c:catAx>
        <c:axId val="91731456"/>
        <c:scaling>
          <c:orientation val="maxMin"/>
        </c:scaling>
        <c:delete val="0"/>
        <c:axPos val="l"/>
        <c:majorTickMark val="out"/>
        <c:minorTickMark val="none"/>
        <c:tickLblPos val="nextTo"/>
        <c:spPr>
          <a:ln>
            <a:noFill/>
          </a:ln>
        </c:spPr>
        <c:crossAx val="91732992"/>
        <c:crosses val="autoZero"/>
        <c:auto val="1"/>
        <c:lblAlgn val="ctr"/>
        <c:lblOffset val="100"/>
        <c:noMultiLvlLbl val="0"/>
      </c:catAx>
      <c:valAx>
        <c:axId val="91732992"/>
        <c:scaling>
          <c:orientation val="minMax"/>
          <c:max val="1"/>
          <c:min val="0"/>
        </c:scaling>
        <c:delete val="0"/>
        <c:axPos val="t"/>
        <c:majorGridlines>
          <c:spPr>
            <a:ln>
              <a:solidFill>
                <a:sysClr val="window" lastClr="FFFFFF">
                  <a:lumMod val="75000"/>
                </a:sysClr>
              </a:solidFill>
              <a:prstDash val="solid"/>
            </a:ln>
          </c:spPr>
        </c:majorGridlines>
        <c:title>
          <c:tx>
            <c:rich>
              <a:bodyPr/>
              <a:lstStyle/>
              <a:p>
                <a:pPr>
                  <a:defRPr/>
                </a:pPr>
                <a:r>
                  <a:rPr lang="en-GB" dirty="0" smtClean="0"/>
                  <a:t>Impact</a:t>
                </a:r>
                <a:r>
                  <a:rPr lang="en-GB" baseline="0" dirty="0" smtClean="0"/>
                  <a:t> score</a:t>
                </a:r>
                <a:endParaRPr lang="en-GB" dirty="0"/>
              </a:p>
            </c:rich>
          </c:tx>
          <c:layout/>
          <c:overlay val="0"/>
        </c:title>
        <c:numFmt formatCode="0.0" sourceLinked="0"/>
        <c:majorTickMark val="out"/>
        <c:minorTickMark val="none"/>
        <c:tickLblPos val="nextTo"/>
        <c:spPr>
          <a:ln>
            <a:noFill/>
          </a:ln>
        </c:spPr>
        <c:crossAx val="91731456"/>
        <c:crosses val="autoZero"/>
        <c:crossBetween val="between"/>
        <c:majorUnit val="0.1"/>
        <c:minorUnit val="0.1"/>
      </c:valAx>
    </c:plotArea>
    <c:plotVisOnly val="1"/>
    <c:dispBlanksAs val="gap"/>
    <c:showDLblsOverMax val="0"/>
  </c:chart>
  <c:spPr>
    <a:noFill/>
    <a:ln>
      <a:noFill/>
    </a:ln>
  </c:spPr>
  <c:txPr>
    <a:bodyPr/>
    <a:lstStyle/>
    <a:p>
      <a:pPr>
        <a:defRPr sz="1000">
          <a:latin typeface="Century Gothic" pitchFamily="34"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570789468279227E-2"/>
          <c:y val="7.0329143639653743E-2"/>
          <c:w val="0.89195955487561851"/>
          <c:h val="0.80615953440602561"/>
        </c:manualLayout>
      </c:layout>
      <c:scatterChart>
        <c:scatterStyle val="lineMarker"/>
        <c:varyColors val="0"/>
        <c:ser>
          <c:idx val="0"/>
          <c:order val="0"/>
          <c:tx>
            <c:strRef>
              <c:f>Sheet1!$C$3</c:f>
              <c:strCache>
                <c:ptCount val="1"/>
                <c:pt idx="0">
                  <c:v>Importance</c:v>
                </c:pt>
              </c:strCache>
            </c:strRef>
          </c:tx>
          <c:spPr>
            <a:ln w="28575">
              <a:noFill/>
            </a:ln>
          </c:spPr>
          <c:marker>
            <c:symbol val="circle"/>
            <c:size val="7"/>
            <c:spPr>
              <a:solidFill>
                <a:schemeClr val="bg1"/>
              </a:solidFill>
              <a:ln w="3175">
                <a:solidFill>
                  <a:schemeClr val="tx1"/>
                </a:solidFill>
              </a:ln>
            </c:spPr>
          </c:marker>
          <c:dLbls>
            <c:dLbl>
              <c:idx val="0"/>
              <c:layout/>
              <c:tx>
                <c:strRef>
                  <c:f>Sheet1!$B$4</c:f>
                  <c:strCache>
                    <c:ptCount val="1"/>
                    <c:pt idx="0">
                      <c:v>Product quality</c:v>
                    </c:pt>
                  </c:strCache>
                </c:strRef>
              </c:tx>
              <c:dLblPos val="l"/>
              <c:showLegendKey val="0"/>
              <c:showVal val="1"/>
              <c:showCatName val="0"/>
              <c:showSerName val="0"/>
              <c:showPercent val="0"/>
              <c:showBubbleSize val="0"/>
            </c:dLbl>
            <c:dLbl>
              <c:idx val="1"/>
              <c:layout>
                <c:manualLayout>
                  <c:x val="-1.6120284850433104E-2"/>
                  <c:y val="-2.7329192546583891E-2"/>
                </c:manualLayout>
              </c:layout>
              <c:tx>
                <c:strRef>
                  <c:f>Sheet1!$B$5</c:f>
                  <c:strCache>
                    <c:ptCount val="1"/>
                    <c:pt idx="0">
                      <c:v>Keeping promises &amp; commitments</c:v>
                    </c:pt>
                  </c:strCache>
                </c:strRef>
              </c:tx>
              <c:dLblPos val="r"/>
              <c:showLegendKey val="0"/>
              <c:showVal val="1"/>
              <c:showCatName val="0"/>
              <c:showSerName val="0"/>
              <c:showPercent val="0"/>
              <c:showBubbleSize val="0"/>
            </c:dLbl>
            <c:dLbl>
              <c:idx val="2"/>
              <c:layout>
                <c:manualLayout>
                  <c:x val="-0.13928564917203373"/>
                  <c:y val="-4.7838411502910134E-2"/>
                </c:manualLayout>
              </c:layout>
              <c:tx>
                <c:strRef>
                  <c:f>Sheet1!$B$6</c:f>
                  <c:strCache>
                    <c:ptCount val="1"/>
                    <c:pt idx="0">
                      <c:v>Honesty/openness when things go wrong</c:v>
                    </c:pt>
                  </c:strCache>
                </c:strRef>
              </c:tx>
              <c:dLblPos val="r"/>
              <c:showLegendKey val="0"/>
              <c:showVal val="1"/>
              <c:showCatName val="0"/>
              <c:showSerName val="0"/>
              <c:showPercent val="0"/>
              <c:showBubbleSize val="0"/>
            </c:dLbl>
            <c:dLbl>
              <c:idx val="3"/>
              <c:layout/>
              <c:tx>
                <c:strRef>
                  <c:f>Sheet1!$B$7</c:f>
                  <c:strCache>
                    <c:ptCount val="1"/>
                    <c:pt idx="0">
                      <c:v>Product performance</c:v>
                    </c:pt>
                  </c:strCache>
                </c:strRef>
              </c:tx>
              <c:dLblPos val="l"/>
              <c:showLegendKey val="0"/>
              <c:showVal val="1"/>
              <c:showCatName val="0"/>
              <c:showSerName val="0"/>
              <c:showPercent val="0"/>
              <c:showBubbleSize val="0"/>
            </c:dLbl>
            <c:dLbl>
              <c:idx val="4"/>
              <c:layout/>
              <c:tx>
                <c:strRef>
                  <c:f>Sheet1!$B$8</c:f>
                  <c:strCache>
                    <c:ptCount val="1"/>
                    <c:pt idx="0">
                      <c:v>Reacting to emergency situations</c:v>
                    </c:pt>
                  </c:strCache>
                </c:strRef>
              </c:tx>
              <c:dLblPos val="r"/>
              <c:showLegendKey val="0"/>
              <c:showVal val="1"/>
              <c:showCatName val="0"/>
              <c:showSerName val="0"/>
              <c:showPercent val="0"/>
              <c:showBubbleSize val="0"/>
            </c:dLbl>
            <c:dLbl>
              <c:idx val="5"/>
              <c:layout/>
              <c:tx>
                <c:strRef>
                  <c:f>Sheet1!$B$9</c:f>
                  <c:strCache>
                    <c:ptCount val="1"/>
                    <c:pt idx="0">
                      <c:v>Handling of problems</c:v>
                    </c:pt>
                  </c:strCache>
                </c:strRef>
              </c:tx>
              <c:dLblPos val="l"/>
              <c:showLegendKey val="0"/>
              <c:showVal val="1"/>
              <c:showCatName val="0"/>
              <c:showSerName val="0"/>
              <c:showPercent val="0"/>
              <c:showBubbleSize val="0"/>
            </c:dLbl>
            <c:dLbl>
              <c:idx val="6"/>
              <c:layout>
                <c:manualLayout>
                  <c:x val="-0.10768273198677873"/>
                  <c:y val="-2.2676969726610569E-2"/>
                </c:manualLayout>
              </c:layout>
              <c:tx>
                <c:strRef>
                  <c:f>Sheet1!$B$10</c:f>
                  <c:strCache>
                    <c:ptCount val="1"/>
                    <c:pt idx="0">
                      <c:v>Reliability of delivery</c:v>
                    </c:pt>
                  </c:strCache>
                </c:strRef>
              </c:tx>
              <c:dLblPos val="r"/>
              <c:showLegendKey val="0"/>
              <c:showVal val="1"/>
              <c:showCatName val="0"/>
              <c:showSerName val="0"/>
              <c:showPercent val="0"/>
              <c:showBubbleSize val="0"/>
            </c:dLbl>
            <c:dLbl>
              <c:idx val="7"/>
              <c:layout/>
              <c:tx>
                <c:strRef>
                  <c:f>Sheet1!$B$11</c:f>
                  <c:strCache>
                    <c:ptCount val="1"/>
                    <c:pt idx="0">
                      <c:v>Responsiveness of staff</c:v>
                    </c:pt>
                  </c:strCache>
                </c:strRef>
              </c:tx>
              <c:dLblPos val="r"/>
              <c:showLegendKey val="0"/>
              <c:showVal val="1"/>
              <c:showCatName val="0"/>
              <c:showSerName val="0"/>
              <c:showPercent val="0"/>
              <c:showBubbleSize val="0"/>
            </c:dLbl>
            <c:dLbl>
              <c:idx val="8"/>
              <c:layout>
                <c:manualLayout>
                  <c:x val="-9.2383225700142679E-2"/>
                  <c:y val="-2.5161441776299701E-2"/>
                </c:manualLayout>
              </c:layout>
              <c:tx>
                <c:strRef>
                  <c:f>Sheet1!$B$12</c:f>
                  <c:strCache>
                    <c:ptCount val="1"/>
                    <c:pt idx="0">
                      <c:v>Integrity of supplier</c:v>
                    </c:pt>
                  </c:strCache>
                </c:strRef>
              </c:tx>
              <c:dLblPos val="r"/>
              <c:showLegendKey val="0"/>
              <c:showVal val="1"/>
              <c:showCatName val="0"/>
              <c:showSerName val="0"/>
              <c:showPercent val="0"/>
              <c:showBubbleSize val="0"/>
            </c:dLbl>
            <c:dLbl>
              <c:idx val="9"/>
              <c:layout/>
              <c:tx>
                <c:rich>
                  <a:bodyPr/>
                  <a:lstStyle/>
                  <a:p>
                    <a:r>
                      <a:rPr lang="en-US" dirty="0"/>
                      <a:t>Expertise of </a:t>
                    </a:r>
                    <a:endParaRPr lang="en-US" dirty="0" smtClean="0"/>
                  </a:p>
                  <a:p>
                    <a:r>
                      <a:rPr lang="en-US" dirty="0" smtClean="0"/>
                      <a:t>staff</a:t>
                    </a:r>
                    <a:endParaRPr lang="en-US" dirty="0"/>
                  </a:p>
                </c:rich>
              </c:tx>
              <c:dLblPos val="l"/>
              <c:showLegendKey val="0"/>
              <c:showVal val="1"/>
              <c:showCatName val="0"/>
              <c:showSerName val="0"/>
              <c:showPercent val="0"/>
              <c:showBubbleSize val="0"/>
            </c:dLbl>
            <c:dLbl>
              <c:idx val="10"/>
              <c:layout/>
              <c:tx>
                <c:strRef>
                  <c:f>Sheet1!$B$14</c:f>
                  <c:strCache>
                    <c:ptCount val="1"/>
                    <c:pt idx="0">
                      <c:v>Clear points of contact</c:v>
                    </c:pt>
                  </c:strCache>
                </c:strRef>
              </c:tx>
              <c:dLblPos val="l"/>
              <c:showLegendKey val="0"/>
              <c:showVal val="1"/>
              <c:showCatName val="0"/>
              <c:showSerName val="0"/>
              <c:showPercent val="0"/>
              <c:showBubbleSize val="0"/>
            </c:dLbl>
            <c:dLbl>
              <c:idx val="11"/>
              <c:layout/>
              <c:tx>
                <c:strRef>
                  <c:f>Sheet1!$B$15</c:f>
                  <c:strCache>
                    <c:ptCount val="1"/>
                    <c:pt idx="0">
                      <c:v>Helpfulness of staff</c:v>
                    </c:pt>
                  </c:strCache>
                </c:strRef>
              </c:tx>
              <c:dLblPos val="r"/>
              <c:showLegendKey val="0"/>
              <c:showVal val="1"/>
              <c:showCatName val="0"/>
              <c:showSerName val="0"/>
              <c:showPercent val="0"/>
              <c:showBubbleSize val="0"/>
            </c:dLbl>
            <c:dLbl>
              <c:idx val="12"/>
              <c:layout>
                <c:manualLayout>
                  <c:x val="1.0258289655789957E-2"/>
                  <c:y val="1.4906832298136729E-2"/>
                </c:manualLayout>
              </c:layout>
              <c:tx>
                <c:strRef>
                  <c:f>Sheet1!$B$16</c:f>
                  <c:strCache>
                    <c:ptCount val="1"/>
                    <c:pt idx="0">
                      <c:v>Understanding your business needs</c:v>
                    </c:pt>
                  </c:strCache>
                </c:strRef>
              </c:tx>
              <c:dLblPos val="r"/>
              <c:showLegendKey val="0"/>
              <c:showVal val="1"/>
              <c:showCatName val="0"/>
              <c:showSerName val="0"/>
              <c:showPercent val="0"/>
              <c:showBubbleSize val="0"/>
            </c:dLbl>
            <c:dLbl>
              <c:idx val="13"/>
              <c:layout>
                <c:manualLayout>
                  <c:x val="-2.8137023055881025E-3"/>
                  <c:y val="-1.5223553577541937E-2"/>
                </c:manualLayout>
              </c:layout>
              <c:tx>
                <c:strRef>
                  <c:f>Sheet1!$B$17</c:f>
                  <c:strCache>
                    <c:ptCount val="1"/>
                    <c:pt idx="0">
                      <c:v>Lead time</c:v>
                    </c:pt>
                  </c:strCache>
                </c:strRef>
              </c:tx>
              <c:dLblPos val="r"/>
              <c:showLegendKey val="0"/>
              <c:showVal val="1"/>
              <c:showCatName val="0"/>
              <c:showSerName val="0"/>
              <c:showPercent val="0"/>
              <c:showBubbleSize val="0"/>
            </c:dLbl>
            <c:dLbl>
              <c:idx val="14"/>
              <c:layout/>
              <c:tx>
                <c:rich>
                  <a:bodyPr/>
                  <a:lstStyle/>
                  <a:p>
                    <a:r>
                      <a:rPr lang="en-GB" sz="1000" dirty="0"/>
                      <a:t>P</a:t>
                    </a:r>
                    <a:r>
                      <a:rPr lang="en-GB" dirty="0"/>
                      <a:t>rovision of </a:t>
                    </a:r>
                    <a:r>
                      <a:rPr lang="en-GB" dirty="0" smtClean="0"/>
                      <a:t>information</a:t>
                    </a:r>
                    <a:endParaRPr lang="en-GB" dirty="0"/>
                  </a:p>
                </c:rich>
              </c:tx>
              <c:dLblPos val="r"/>
              <c:showLegendKey val="0"/>
              <c:showVal val="1"/>
              <c:showCatName val="0"/>
              <c:showSerName val="0"/>
              <c:showPercent val="0"/>
              <c:showBubbleSize val="0"/>
            </c:dLbl>
            <c:dLbl>
              <c:idx val="15"/>
              <c:layout/>
              <c:tx>
                <c:rich>
                  <a:bodyPr/>
                  <a:lstStyle/>
                  <a:p>
                    <a:r>
                      <a:rPr lang="en-GB" sz="1000" dirty="0"/>
                      <a:t>V</a:t>
                    </a:r>
                    <a:r>
                      <a:rPr lang="en-GB" dirty="0"/>
                      <a:t>alue for </a:t>
                    </a:r>
                    <a:endParaRPr lang="en-GB" dirty="0" smtClean="0"/>
                  </a:p>
                  <a:p>
                    <a:r>
                      <a:rPr lang="en-GB" dirty="0" smtClean="0"/>
                      <a:t>money</a:t>
                    </a:r>
                    <a:endParaRPr lang="en-GB" dirty="0"/>
                  </a:p>
                </c:rich>
              </c:tx>
              <c:dLblPos val="l"/>
              <c:showLegendKey val="0"/>
              <c:showVal val="1"/>
              <c:showCatName val="0"/>
              <c:showSerName val="0"/>
              <c:showPercent val="0"/>
              <c:showBubbleSize val="0"/>
            </c:dLbl>
            <c:dLbl>
              <c:idx val="16"/>
              <c:layout/>
              <c:tx>
                <c:strRef>
                  <c:f>Sheet1!$B$20</c:f>
                  <c:strCache>
                    <c:ptCount val="1"/>
                    <c:pt idx="0">
                      <c:v>Quality Assurance Regimes</c:v>
                    </c:pt>
                  </c:strCache>
                </c:strRef>
              </c:tx>
              <c:dLblPos val="t"/>
              <c:showLegendKey val="0"/>
              <c:showVal val="1"/>
              <c:showCatName val="0"/>
              <c:showSerName val="0"/>
              <c:showPercent val="0"/>
              <c:showBubbleSize val="0"/>
            </c:dLbl>
            <c:dLbl>
              <c:idx val="17"/>
              <c:layout/>
              <c:tx>
                <c:strRef>
                  <c:f>Sheet1!$B$21</c:f>
                  <c:strCache>
                    <c:ptCount val="1"/>
                    <c:pt idx="0">
                      <c:v>Quotation</c:v>
                    </c:pt>
                  </c:strCache>
                </c:strRef>
              </c:tx>
              <c:showLegendKey val="0"/>
              <c:showVal val="1"/>
              <c:showCatName val="0"/>
              <c:showSerName val="0"/>
              <c:showPercent val="0"/>
              <c:showBubbleSize val="0"/>
            </c:dLbl>
            <c:dLbl>
              <c:idx val="18"/>
              <c:layout/>
              <c:tx>
                <c:strRef>
                  <c:f>Sheet1!$B$22</c:f>
                  <c:strCache>
                    <c:ptCount val="1"/>
                    <c:pt idx="0">
                      <c:v>Clarity of pricing</c:v>
                    </c:pt>
                  </c:strCache>
                </c:strRef>
              </c:tx>
              <c:dLblPos val="l"/>
              <c:showLegendKey val="0"/>
              <c:showVal val="1"/>
              <c:showCatName val="0"/>
              <c:showSerName val="0"/>
              <c:showPercent val="0"/>
              <c:showBubbleSize val="0"/>
            </c:dLbl>
            <c:dLbl>
              <c:idx val="19"/>
              <c:layout/>
              <c:tx>
                <c:strRef>
                  <c:f>Sheet1!$B$23</c:f>
                  <c:strCache>
                    <c:ptCount val="1"/>
                    <c:pt idx="0">
                      <c:v>Ease of ordering</c:v>
                    </c:pt>
                  </c:strCache>
                </c:strRef>
              </c:tx>
              <c:dLblPos val="l"/>
              <c:showLegendKey val="0"/>
              <c:showVal val="1"/>
              <c:showCatName val="0"/>
              <c:showSerName val="0"/>
              <c:showPercent val="0"/>
              <c:showBubbleSize val="0"/>
            </c:dLbl>
            <c:dLbl>
              <c:idx val="20"/>
              <c:layout/>
              <c:tx>
                <c:strRef>
                  <c:f>Sheet1!$B$24</c:f>
                  <c:strCache>
                    <c:ptCount val="1"/>
                    <c:pt idx="0">
                      <c:v>Developing a relationship</c:v>
                    </c:pt>
                  </c:strCache>
                </c:strRef>
              </c:tx>
              <c:dLblPos val="r"/>
              <c:showLegendKey val="0"/>
              <c:showVal val="1"/>
              <c:showCatName val="0"/>
              <c:showSerName val="0"/>
              <c:showPercent val="0"/>
              <c:showBubbleSize val="0"/>
            </c:dLbl>
            <c:dLbl>
              <c:idx val="21"/>
              <c:layout/>
              <c:tx>
                <c:strRef>
                  <c:f>Sheet1!$B$25</c:f>
                  <c:strCache>
                    <c:ptCount val="1"/>
                    <c:pt idx="0">
                      <c:v>Competitiveness of price</c:v>
                    </c:pt>
                  </c:strCache>
                </c:strRef>
              </c:tx>
              <c:dLblPos val="l"/>
              <c:showLegendKey val="0"/>
              <c:showVal val="1"/>
              <c:showCatName val="0"/>
              <c:showSerName val="0"/>
              <c:showPercent val="0"/>
              <c:showBubbleSize val="0"/>
            </c:dLbl>
            <c:dLbl>
              <c:idx val="22"/>
              <c:layout/>
              <c:tx>
                <c:strRef>
                  <c:f>Sheet1!$B$26</c:f>
                  <c:strCache>
                    <c:ptCount val="1"/>
                    <c:pt idx="0">
                      <c:v>Local technical support</c:v>
                    </c:pt>
                  </c:strCache>
                </c:strRef>
              </c:tx>
              <c:dLblPos val="r"/>
              <c:showLegendKey val="0"/>
              <c:showVal val="1"/>
              <c:showCatName val="0"/>
              <c:showSerName val="0"/>
              <c:showPercent val="0"/>
              <c:showBubbleSize val="0"/>
            </c:dLbl>
            <c:dLbl>
              <c:idx val="23"/>
              <c:layout/>
              <c:tx>
                <c:strRef>
                  <c:f>Sheet1!$B$27</c:f>
                  <c:strCache>
                    <c:ptCount val="1"/>
                    <c:pt idx="0">
                      <c:v>Pro-activity in cost reduction</c:v>
                    </c:pt>
                  </c:strCache>
                </c:strRef>
              </c:tx>
              <c:dLblPos val="b"/>
              <c:showLegendKey val="0"/>
              <c:showVal val="1"/>
              <c:showCatName val="0"/>
              <c:showSerName val="0"/>
              <c:showPercent val="0"/>
              <c:showBubbleSize val="0"/>
            </c:dLbl>
            <c:dLbl>
              <c:idx val="24"/>
              <c:layout/>
              <c:tx>
                <c:strRef>
                  <c:f>Sheet1!$B$28</c:f>
                  <c:strCache>
                    <c:ptCount val="1"/>
                    <c:pt idx="0">
                      <c:v>Packaging &amp; labelling of your products/delivery</c:v>
                    </c:pt>
                  </c:strCache>
                </c:strRef>
              </c:tx>
              <c:dLblPos val="l"/>
              <c:showLegendKey val="0"/>
              <c:showVal val="1"/>
              <c:showCatName val="0"/>
              <c:showSerName val="0"/>
              <c:showPercent val="0"/>
              <c:showBubbleSize val="0"/>
            </c:dLbl>
            <c:txPr>
              <a:bodyPr/>
              <a:lstStyle/>
              <a:p>
                <a:pPr>
                  <a:defRPr sz="1000"/>
                </a:pPr>
                <a:endParaRPr lang="en-US"/>
              </a:p>
            </c:txPr>
            <c:showLegendKey val="0"/>
            <c:showVal val="1"/>
            <c:showCatName val="0"/>
            <c:showSerName val="0"/>
            <c:showPercent val="0"/>
            <c:showBubbleSize val="0"/>
            <c:showLeaderLines val="0"/>
          </c:dLbls>
          <c:xVal>
            <c:numRef>
              <c:f>Sheet1!$E$4:$E$28</c:f>
              <c:numCache>
                <c:formatCode>0.00</c:formatCode>
                <c:ptCount val="25"/>
                <c:pt idx="0">
                  <c:v>0.55293633595785463</c:v>
                </c:pt>
                <c:pt idx="1">
                  <c:v>0.74853557171938812</c:v>
                </c:pt>
                <c:pt idx="2">
                  <c:v>0.70253228718180838</c:v>
                </c:pt>
                <c:pt idx="3">
                  <c:v>0.59670724117062957</c:v>
                </c:pt>
                <c:pt idx="4">
                  <c:v>0.74194726690978463</c:v>
                </c:pt>
                <c:pt idx="5">
                  <c:v>0.59428694827721451</c:v>
                </c:pt>
                <c:pt idx="6">
                  <c:v>0.70084986899271462</c:v>
                </c:pt>
                <c:pt idx="7">
                  <c:v>0.73047248310778068</c:v>
                </c:pt>
                <c:pt idx="8">
                  <c:v>0.70867535401035064</c:v>
                </c:pt>
                <c:pt idx="9">
                  <c:v>0.69836691435119003</c:v>
                </c:pt>
                <c:pt idx="10">
                  <c:v>0.62791442423113464</c:v>
                </c:pt>
                <c:pt idx="11">
                  <c:v>0.71895821417169559</c:v>
                </c:pt>
                <c:pt idx="12">
                  <c:v>0.7512398865317319</c:v>
                </c:pt>
                <c:pt idx="13">
                  <c:v>0.64296375607347334</c:v>
                </c:pt>
                <c:pt idx="14">
                  <c:v>0.65309062457363121</c:v>
                </c:pt>
                <c:pt idx="15">
                  <c:v>0.62308304926292946</c:v>
                </c:pt>
                <c:pt idx="16">
                  <c:v>0.54385962142342992</c:v>
                </c:pt>
                <c:pt idx="17">
                  <c:v>0.64047641436802771</c:v>
                </c:pt>
                <c:pt idx="18">
                  <c:v>0.535659363978498</c:v>
                </c:pt>
                <c:pt idx="19">
                  <c:v>0.62984358950759645</c:v>
                </c:pt>
                <c:pt idx="20">
                  <c:v>0.67834761858695591</c:v>
                </c:pt>
                <c:pt idx="21">
                  <c:v>0.61915724906172387</c:v>
                </c:pt>
                <c:pt idx="22">
                  <c:v>0.62109265428193561</c:v>
                </c:pt>
                <c:pt idx="23">
                  <c:v>0.67721893692115465</c:v>
                </c:pt>
                <c:pt idx="24">
                  <c:v>0.50411309799463611</c:v>
                </c:pt>
              </c:numCache>
            </c:numRef>
          </c:xVal>
          <c:yVal>
            <c:numRef>
              <c:f>Sheet1!$C$4:$C$28</c:f>
              <c:numCache>
                <c:formatCode>0.00</c:formatCode>
                <c:ptCount val="25"/>
                <c:pt idx="0">
                  <c:v>9.6181818181818173</c:v>
                </c:pt>
                <c:pt idx="1">
                  <c:v>9.5636363636363768</c:v>
                </c:pt>
                <c:pt idx="2">
                  <c:v>9.5212121212120291</c:v>
                </c:pt>
                <c:pt idx="3">
                  <c:v>9.4989898989899881</c:v>
                </c:pt>
                <c:pt idx="4">
                  <c:v>9.456565656565731</c:v>
                </c:pt>
                <c:pt idx="5">
                  <c:v>9.3676767676767678</c:v>
                </c:pt>
                <c:pt idx="6">
                  <c:v>9.3414141414141412</c:v>
                </c:pt>
                <c:pt idx="7">
                  <c:v>9.2949494949494849</c:v>
                </c:pt>
                <c:pt idx="8">
                  <c:v>9.1595959595960341</c:v>
                </c:pt>
                <c:pt idx="9">
                  <c:v>9.1070707070706689</c:v>
                </c:pt>
                <c:pt idx="10">
                  <c:v>9.0969696969697047</c:v>
                </c:pt>
                <c:pt idx="11">
                  <c:v>9.0666666666667268</c:v>
                </c:pt>
                <c:pt idx="12">
                  <c:v>8.9717171717171684</c:v>
                </c:pt>
                <c:pt idx="13">
                  <c:v>8.9030303030303042</c:v>
                </c:pt>
                <c:pt idx="14">
                  <c:v>8.8747474747474708</c:v>
                </c:pt>
                <c:pt idx="15">
                  <c:v>8.8444444444444468</c:v>
                </c:pt>
                <c:pt idx="16">
                  <c:v>8.8444444444444468</c:v>
                </c:pt>
                <c:pt idx="17">
                  <c:v>8.8141414141414085</c:v>
                </c:pt>
                <c:pt idx="18">
                  <c:v>8.7959595959595944</c:v>
                </c:pt>
                <c:pt idx="19">
                  <c:v>8.6929292929293247</c:v>
                </c:pt>
                <c:pt idx="20">
                  <c:v>8.6646464646464718</c:v>
                </c:pt>
                <c:pt idx="21">
                  <c:v>8.6060606060606073</c:v>
                </c:pt>
                <c:pt idx="22">
                  <c:v>8.5050505050505087</c:v>
                </c:pt>
                <c:pt idx="23">
                  <c:v>8.369696969697058</c:v>
                </c:pt>
                <c:pt idx="24">
                  <c:v>8.3131313131313096</c:v>
                </c:pt>
              </c:numCache>
            </c:numRef>
          </c:yVal>
          <c:smooth val="0"/>
        </c:ser>
        <c:dLbls>
          <c:showLegendKey val="0"/>
          <c:showVal val="0"/>
          <c:showCatName val="0"/>
          <c:showSerName val="0"/>
          <c:showPercent val="0"/>
          <c:showBubbleSize val="0"/>
        </c:dLbls>
        <c:axId val="121189120"/>
        <c:axId val="121191040"/>
      </c:scatterChart>
      <c:valAx>
        <c:axId val="121189120"/>
        <c:scaling>
          <c:orientation val="minMax"/>
          <c:max val="0.9"/>
          <c:min val="0.30000000000000032"/>
        </c:scaling>
        <c:delete val="0"/>
        <c:axPos val="b"/>
        <c:title>
          <c:tx>
            <c:rich>
              <a:bodyPr/>
              <a:lstStyle/>
              <a:p>
                <a:pPr>
                  <a:defRPr sz="1000" b="0"/>
                </a:pPr>
                <a:r>
                  <a:rPr lang="en-GB" sz="1000" b="0" dirty="0" smtClean="0"/>
                  <a:t>Impact on overall satisfaction</a:t>
                </a:r>
                <a:endParaRPr lang="en-GB" sz="1000" b="0" dirty="0"/>
              </a:p>
            </c:rich>
          </c:tx>
          <c:layout/>
          <c:overlay val="0"/>
        </c:title>
        <c:numFmt formatCode="#,##0.00" sourceLinked="0"/>
        <c:majorTickMark val="out"/>
        <c:minorTickMark val="none"/>
        <c:tickLblPos val="nextTo"/>
        <c:spPr>
          <a:ln>
            <a:solidFill>
              <a:srgbClr val="7F7F7F"/>
            </a:solidFill>
          </a:ln>
        </c:spPr>
        <c:txPr>
          <a:bodyPr/>
          <a:lstStyle/>
          <a:p>
            <a:pPr>
              <a:defRPr sz="1000"/>
            </a:pPr>
            <a:endParaRPr lang="en-US"/>
          </a:p>
        </c:txPr>
        <c:crossAx val="121191040"/>
        <c:crosses val="autoZero"/>
        <c:crossBetween val="midCat"/>
        <c:majorUnit val="0.1"/>
      </c:valAx>
      <c:valAx>
        <c:axId val="121191040"/>
        <c:scaling>
          <c:orientation val="minMax"/>
          <c:max val="10"/>
          <c:min val="8"/>
        </c:scaling>
        <c:delete val="0"/>
        <c:axPos val="l"/>
        <c:title>
          <c:tx>
            <c:rich>
              <a:bodyPr rot="-5400000" vert="horz"/>
              <a:lstStyle/>
              <a:p>
                <a:pPr>
                  <a:defRPr sz="1000" b="0"/>
                </a:pPr>
                <a:r>
                  <a:rPr lang="en-GB" sz="1000" b="0" dirty="0" smtClean="0"/>
                  <a:t>Stated Importance</a:t>
                </a:r>
                <a:endParaRPr lang="en-GB" sz="1000" b="0" dirty="0"/>
              </a:p>
            </c:rich>
          </c:tx>
          <c:layout>
            <c:manualLayout>
              <c:xMode val="edge"/>
              <c:yMode val="edge"/>
              <c:x val="1.318922955744423E-2"/>
              <c:y val="0.34950202963759958"/>
            </c:manualLayout>
          </c:layout>
          <c:overlay val="0"/>
        </c:title>
        <c:numFmt formatCode="#,##0.0" sourceLinked="0"/>
        <c:majorTickMark val="out"/>
        <c:minorTickMark val="none"/>
        <c:tickLblPos val="nextTo"/>
        <c:spPr>
          <a:ln>
            <a:solidFill>
              <a:srgbClr val="7F7F7F"/>
            </a:solidFill>
          </a:ln>
        </c:spPr>
        <c:txPr>
          <a:bodyPr/>
          <a:lstStyle/>
          <a:p>
            <a:pPr>
              <a:defRPr sz="1000"/>
            </a:pPr>
            <a:endParaRPr lang="en-US"/>
          </a:p>
        </c:txPr>
        <c:crossAx val="121189120"/>
        <c:crosses val="autoZero"/>
        <c:crossBetween val="midCat"/>
        <c:majorUnit val="0.5"/>
      </c:valAx>
      <c:spPr>
        <a:blipFill dpi="0" rotWithShape="1">
          <a:blip xmlns:r="http://schemas.openxmlformats.org/officeDocument/2006/relationships" r:embed="rId1">
            <a:alphaModFix amt="14000"/>
          </a:blip>
          <a:srcRect/>
          <a:stretch>
            <a:fillRect/>
          </a:stretch>
        </a:blipFill>
        <a:ln w="6350">
          <a:solidFill>
            <a:srgbClr val="7F7F7F"/>
          </a:solidFill>
        </a:ln>
      </c:spPr>
    </c:plotArea>
    <c:plotVisOnly val="1"/>
    <c:dispBlanksAs val="gap"/>
    <c:showDLblsOverMax val="0"/>
  </c:chart>
  <c:txPr>
    <a:bodyPr/>
    <a:lstStyle/>
    <a:p>
      <a:pPr>
        <a:defRPr sz="1100">
          <a:latin typeface="+mn-lt"/>
        </a:defRPr>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8439175739759482"/>
          <c:y val="8.5638969041913246E-2"/>
          <c:w val="0.47441308478644439"/>
          <c:h val="0.89019689930063051"/>
        </c:manualLayout>
      </c:layout>
      <c:barChart>
        <c:barDir val="bar"/>
        <c:grouping val="clustered"/>
        <c:varyColors val="0"/>
        <c:ser>
          <c:idx val="0"/>
          <c:order val="0"/>
          <c:tx>
            <c:strRef>
              <c:f>Sheet1!$C$1</c:f>
              <c:strCache>
                <c:ptCount val="1"/>
                <c:pt idx="0">
                  <c:v>2016</c:v>
                </c:pt>
              </c:strCache>
            </c:strRef>
          </c:tx>
          <c:spPr>
            <a:solidFill>
              <a:srgbClr val="BF2F38"/>
            </a:solidFill>
          </c:spPr>
          <c:invertIfNegative val="0"/>
          <c:dPt>
            <c:idx val="1"/>
            <c:invertIfNegative val="0"/>
            <c:bubble3D val="0"/>
            <c:spPr>
              <a:solidFill>
                <a:srgbClr val="F79646"/>
              </a:solidFill>
            </c:spPr>
          </c:dPt>
          <c:dPt>
            <c:idx val="2"/>
            <c:invertIfNegative val="0"/>
            <c:bubble3D val="0"/>
            <c:spPr>
              <a:solidFill>
                <a:srgbClr val="F79646"/>
              </a:solidFill>
            </c:spPr>
          </c:dPt>
          <c:dPt>
            <c:idx val="4"/>
            <c:invertIfNegative val="0"/>
            <c:bubble3D val="0"/>
            <c:spPr>
              <a:solidFill>
                <a:srgbClr val="F79646"/>
              </a:solidFill>
            </c:spPr>
          </c:dPt>
          <c:dPt>
            <c:idx val="5"/>
            <c:invertIfNegative val="0"/>
            <c:bubble3D val="0"/>
            <c:spPr>
              <a:solidFill>
                <a:srgbClr val="F79646"/>
              </a:solidFill>
            </c:spPr>
          </c:dPt>
          <c:dPt>
            <c:idx val="14"/>
            <c:invertIfNegative val="0"/>
            <c:bubble3D val="0"/>
            <c:spPr>
              <a:solidFill>
                <a:srgbClr val="F79646"/>
              </a:solidFill>
            </c:spPr>
          </c:dPt>
          <c:dLbls>
            <c:numFmt formatCode="#,##0.00" sourceLinked="0"/>
            <c:txPr>
              <a:bodyPr/>
              <a:lstStyle/>
              <a:p>
                <a:pPr>
                  <a:defRPr>
                    <a:solidFill>
                      <a:schemeClr val="bg1"/>
                    </a:solidFill>
                  </a:defRPr>
                </a:pPr>
                <a:endParaRPr lang="en-US"/>
              </a:p>
            </c:txPr>
            <c:dLblPos val="inEnd"/>
            <c:showLegendKey val="0"/>
            <c:showVal val="1"/>
            <c:showCatName val="0"/>
            <c:showSerName val="0"/>
            <c:showPercent val="0"/>
            <c:showBubbleSize val="0"/>
            <c:showLeaderLines val="0"/>
          </c:dLbls>
          <c:cat>
            <c:strRef>
              <c:f>Sheet1!$B$2:$B$26</c:f>
              <c:strCache>
                <c:ptCount val="25"/>
                <c:pt idx="0">
                  <c:v>Product quality</c:v>
                </c:pt>
                <c:pt idx="1">
                  <c:v>Keeping promises &amp; commitments</c:v>
                </c:pt>
                <c:pt idx="2">
                  <c:v>Honesty/openness when things go wrong</c:v>
                </c:pt>
                <c:pt idx="3">
                  <c:v>Product performance</c:v>
                </c:pt>
                <c:pt idx="4">
                  <c:v>Reacting to emergency situations</c:v>
                </c:pt>
                <c:pt idx="5">
                  <c:v>Handling of problems (94)</c:v>
                </c:pt>
                <c:pt idx="6">
                  <c:v>Reliability of delivery</c:v>
                </c:pt>
                <c:pt idx="7">
                  <c:v>Responsiveness of staff</c:v>
                </c:pt>
                <c:pt idx="8">
                  <c:v>Integrity of supplier</c:v>
                </c:pt>
                <c:pt idx="9">
                  <c:v>Expertise of staff</c:v>
                </c:pt>
                <c:pt idx="10">
                  <c:v>Clear points of contact</c:v>
                </c:pt>
                <c:pt idx="11">
                  <c:v>Helpfulness of staff</c:v>
                </c:pt>
                <c:pt idx="12">
                  <c:v>Understanding your business needs</c:v>
                </c:pt>
                <c:pt idx="13">
                  <c:v>Lead time</c:v>
                </c:pt>
                <c:pt idx="14">
                  <c:v>Provision of information on order delivery</c:v>
                </c:pt>
                <c:pt idx="15">
                  <c:v>Value for money</c:v>
                </c:pt>
                <c:pt idx="16">
                  <c:v>Quality Assurance Regimes</c:v>
                </c:pt>
                <c:pt idx="17">
                  <c:v>Quotation</c:v>
                </c:pt>
                <c:pt idx="18">
                  <c:v>Clarity of pricing</c:v>
                </c:pt>
                <c:pt idx="19">
                  <c:v>Ease of ordering</c:v>
                </c:pt>
                <c:pt idx="20">
                  <c:v>Developing a relationship</c:v>
                </c:pt>
                <c:pt idx="21">
                  <c:v>Competitiveness of price</c:v>
                </c:pt>
                <c:pt idx="22">
                  <c:v>Local technical support</c:v>
                </c:pt>
                <c:pt idx="23">
                  <c:v>Pro-activity in cost reduction (346)</c:v>
                </c:pt>
                <c:pt idx="24">
                  <c:v>Packaging &amp; labelling of your products/delivery</c:v>
                </c:pt>
              </c:strCache>
            </c:strRef>
          </c:cat>
          <c:val>
            <c:numRef>
              <c:f>Sheet1!$C$2:$C$26</c:f>
              <c:numCache>
                <c:formatCode>0.00</c:formatCode>
                <c:ptCount val="25"/>
                <c:pt idx="0">
                  <c:v>8.7547568710359567</c:v>
                </c:pt>
                <c:pt idx="1">
                  <c:v>8.3664596273292879</c:v>
                </c:pt>
                <c:pt idx="2">
                  <c:v>8.5057208237986295</c:v>
                </c:pt>
                <c:pt idx="3">
                  <c:v>8.7295454545454554</c:v>
                </c:pt>
                <c:pt idx="4">
                  <c:v>8.3731343283583026</c:v>
                </c:pt>
                <c:pt idx="5">
                  <c:v>6.9042553191489358</c:v>
                </c:pt>
                <c:pt idx="6">
                  <c:v>8.2248394004282641</c:v>
                </c:pt>
                <c:pt idx="7">
                  <c:v>8.6389452332657211</c:v>
                </c:pt>
                <c:pt idx="8">
                  <c:v>8.6342494714587659</c:v>
                </c:pt>
                <c:pt idx="9">
                  <c:v>8.6915113871635459</c:v>
                </c:pt>
                <c:pt idx="10">
                  <c:v>8.7418699186991589</c:v>
                </c:pt>
                <c:pt idx="11">
                  <c:v>8.8757637474541706</c:v>
                </c:pt>
                <c:pt idx="12">
                  <c:v>8.3653444676409734</c:v>
                </c:pt>
                <c:pt idx="13">
                  <c:v>7.5768421052632124</c:v>
                </c:pt>
                <c:pt idx="14">
                  <c:v>7.9780219780219808</c:v>
                </c:pt>
                <c:pt idx="15">
                  <c:v>7.5246636771300395</c:v>
                </c:pt>
                <c:pt idx="16">
                  <c:v>8.7078947368421016</c:v>
                </c:pt>
                <c:pt idx="17">
                  <c:v>8.3755274261603567</c:v>
                </c:pt>
                <c:pt idx="18">
                  <c:v>8.348101265822768</c:v>
                </c:pt>
                <c:pt idx="19">
                  <c:v>8.6394849785408248</c:v>
                </c:pt>
                <c:pt idx="20">
                  <c:v>8.3747412008281525</c:v>
                </c:pt>
                <c:pt idx="21">
                  <c:v>7.138014527844982</c:v>
                </c:pt>
                <c:pt idx="22">
                  <c:v>8.2913752913752639</c:v>
                </c:pt>
                <c:pt idx="23">
                  <c:v>6.6213872832369765</c:v>
                </c:pt>
                <c:pt idx="24">
                  <c:v>8.5599078341014483</c:v>
                </c:pt>
              </c:numCache>
            </c:numRef>
          </c:val>
        </c:ser>
        <c:dLbls>
          <c:showLegendKey val="0"/>
          <c:showVal val="0"/>
          <c:showCatName val="0"/>
          <c:showSerName val="0"/>
          <c:showPercent val="0"/>
          <c:showBubbleSize val="0"/>
        </c:dLbls>
        <c:gapWidth val="55"/>
        <c:axId val="121330688"/>
        <c:axId val="121344768"/>
      </c:barChart>
      <c:catAx>
        <c:axId val="121330688"/>
        <c:scaling>
          <c:orientation val="maxMin"/>
        </c:scaling>
        <c:delete val="0"/>
        <c:axPos val="l"/>
        <c:majorTickMark val="out"/>
        <c:minorTickMark val="none"/>
        <c:tickLblPos val="nextTo"/>
        <c:spPr>
          <a:ln>
            <a:noFill/>
          </a:ln>
        </c:spPr>
        <c:crossAx val="121344768"/>
        <c:crosses val="autoZero"/>
        <c:auto val="1"/>
        <c:lblAlgn val="ctr"/>
        <c:lblOffset val="100"/>
        <c:noMultiLvlLbl val="0"/>
      </c:catAx>
      <c:valAx>
        <c:axId val="121344768"/>
        <c:scaling>
          <c:orientation val="minMax"/>
          <c:max val="10"/>
          <c:min val="5"/>
        </c:scaling>
        <c:delete val="0"/>
        <c:axPos val="t"/>
        <c:majorGridlines>
          <c:spPr>
            <a:ln>
              <a:solidFill>
                <a:sysClr val="window" lastClr="FFFFFF">
                  <a:lumMod val="75000"/>
                </a:sysClr>
              </a:solidFill>
              <a:prstDash val="solid"/>
            </a:ln>
          </c:spPr>
        </c:majorGridlines>
        <c:title>
          <c:tx>
            <c:rich>
              <a:bodyPr/>
              <a:lstStyle/>
              <a:p>
                <a:pPr>
                  <a:defRPr sz="900"/>
                </a:pPr>
                <a:r>
                  <a:rPr lang="en-GB" sz="900" b="1" dirty="0" smtClean="0"/>
                  <a:t>Average satisfaction score</a:t>
                </a:r>
                <a:endParaRPr lang="en-GB" sz="900" b="1" dirty="0"/>
              </a:p>
            </c:rich>
          </c:tx>
          <c:layout>
            <c:manualLayout>
              <c:xMode val="edge"/>
              <c:yMode val="edge"/>
              <c:x val="0.57003642258994092"/>
              <c:y val="5.1280860755673443E-4"/>
            </c:manualLayout>
          </c:layout>
          <c:overlay val="0"/>
        </c:title>
        <c:numFmt formatCode="0" sourceLinked="0"/>
        <c:majorTickMark val="out"/>
        <c:minorTickMark val="none"/>
        <c:tickLblPos val="nextTo"/>
        <c:spPr>
          <a:ln>
            <a:noFill/>
          </a:ln>
        </c:spPr>
        <c:crossAx val="121330688"/>
        <c:crosses val="autoZero"/>
        <c:crossBetween val="between"/>
        <c:majorUnit val="1"/>
        <c:minorUnit val="1"/>
      </c:valAx>
    </c:plotArea>
    <c:plotVisOnly val="1"/>
    <c:dispBlanksAs val="gap"/>
    <c:showDLblsOverMax val="0"/>
  </c:chart>
  <c:spPr>
    <a:noFill/>
    <a:ln>
      <a:noFill/>
    </a:ln>
  </c:spPr>
  <c:txPr>
    <a:bodyPr/>
    <a:lstStyle/>
    <a:p>
      <a:pPr>
        <a:defRPr sz="1000">
          <a:latin typeface="Century Gothic" pitchFamily="34" charset="0"/>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804646144774682"/>
          <c:y val="9.3726313522826274E-2"/>
          <c:w val="0.73329701604240416"/>
          <c:h val="0.90627373819104029"/>
        </c:manualLayout>
      </c:layout>
      <c:barChart>
        <c:barDir val="bar"/>
        <c:grouping val="clustered"/>
        <c:varyColors val="0"/>
        <c:ser>
          <c:idx val="0"/>
          <c:order val="0"/>
          <c:tx>
            <c:strRef>
              <c:f>Sheet1!$C$1</c:f>
              <c:strCache>
                <c:ptCount val="1"/>
                <c:pt idx="0">
                  <c:v>Series 1</c:v>
                </c:pt>
              </c:strCache>
            </c:strRef>
          </c:tx>
          <c:spPr>
            <a:gradFill rotWithShape="0">
              <a:gsLst>
                <a:gs pos="99000">
                  <a:srgbClr val="00B050"/>
                </a:gs>
                <a:gs pos="99000">
                  <a:srgbClr val="BF2F38"/>
                </a:gs>
                <a:gs pos="1000">
                  <a:srgbClr val="00B050"/>
                </a:gs>
                <a:gs pos="1000">
                  <a:srgbClr val="BF2F38"/>
                </a:gs>
              </a:gsLst>
              <a:lin ang="5400000"/>
            </a:gradFill>
            <a:ln w="12700">
              <a:noFill/>
              <a:prstDash val="solid"/>
            </a:ln>
          </c:spPr>
          <c:invertIfNegative val="1"/>
          <c:dLbls>
            <c:numFmt formatCode="#,##0.00" sourceLinked="0"/>
            <c:dLblPos val="outEnd"/>
            <c:showLegendKey val="0"/>
            <c:showVal val="1"/>
            <c:showCatName val="0"/>
            <c:showSerName val="0"/>
            <c:showPercent val="0"/>
            <c:showBubbleSize val="0"/>
            <c:showLeaderLines val="0"/>
          </c:dLbls>
          <c:cat>
            <c:numRef>
              <c:f>Sheet1!$B$2:$B$26</c:f>
              <c:numCache>
                <c:formatCode>General</c:formatCode>
                <c:ptCount val="25"/>
              </c:numCache>
            </c:numRef>
          </c:cat>
          <c:val>
            <c:numRef>
              <c:f>Sheet1!$C$2:$C$26</c:f>
              <c:numCache>
                <c:formatCode>0.00</c:formatCode>
                <c:ptCount val="25"/>
                <c:pt idx="0">
                  <c:v>3.3732612275818155E-2</c:v>
                </c:pt>
                <c:pt idx="1">
                  <c:v>4.8812568505653083E-2</c:v>
                </c:pt>
                <c:pt idx="2">
                  <c:v>-1.5016503390315437E-2</c:v>
                </c:pt>
                <c:pt idx="3">
                  <c:v>1.8060860707908792E-2</c:v>
                </c:pt>
                <c:pt idx="4">
                  <c:v>0.1956882255389818</c:v>
                </c:pt>
                <c:pt idx="5">
                  <c:v>-0.56530989824236855</c:v>
                </c:pt>
                <c:pt idx="6">
                  <c:v>9.1506067094934848E-2</c:v>
                </c:pt>
                <c:pt idx="7">
                  <c:v>8.5698480018981713E-2</c:v>
                </c:pt>
                <c:pt idx="8">
                  <c:v>-1.1527095298719349E-2</c:v>
                </c:pt>
                <c:pt idx="9">
                  <c:v>5.4414612970009019E-2</c:v>
                </c:pt>
                <c:pt idx="10">
                  <c:v>2.7769013136444091E-2</c:v>
                </c:pt>
                <c:pt idx="11">
                  <c:v>8.6426946413851666E-2</c:v>
                </c:pt>
                <c:pt idx="12">
                  <c:v>1.8877076336554669E-2</c:v>
                </c:pt>
                <c:pt idx="13">
                  <c:v>0.25207891175842168</c:v>
                </c:pt>
                <c:pt idx="14">
                  <c:v>9.2514731645165119E-2</c:v>
                </c:pt>
                <c:pt idx="15">
                  <c:v>-7.0810155967555119E-2</c:v>
                </c:pt>
                <c:pt idx="16">
                  <c:v>8.9376218323579365E-2</c:v>
                </c:pt>
                <c:pt idx="17">
                  <c:v>4.4926333264157854E-2</c:v>
                </c:pt>
                <c:pt idx="18">
                  <c:v>1.9429937151459242E-2</c:v>
                </c:pt>
                <c:pt idx="19">
                  <c:v>5.7188989605794674E-2</c:v>
                </c:pt>
                <c:pt idx="20">
                  <c:v>4.8624827350478107E-2</c:v>
                </c:pt>
                <c:pt idx="21">
                  <c:v>-6.8334678504171339E-2</c:v>
                </c:pt>
                <c:pt idx="23">
                  <c:v>-0.31494230477798824</c:v>
                </c:pt>
                <c:pt idx="24">
                  <c:v>6.6574500768053685E-2</c:v>
                </c:pt>
              </c:numCache>
            </c:numRef>
          </c:val>
        </c:ser>
        <c:dLbls>
          <c:showLegendKey val="0"/>
          <c:showVal val="0"/>
          <c:showCatName val="0"/>
          <c:showSerName val="0"/>
          <c:showPercent val="0"/>
          <c:showBubbleSize val="0"/>
        </c:dLbls>
        <c:gapWidth val="55"/>
        <c:axId val="121410304"/>
        <c:axId val="121411840"/>
      </c:barChart>
      <c:catAx>
        <c:axId val="121410304"/>
        <c:scaling>
          <c:orientation val="maxMin"/>
        </c:scaling>
        <c:delete val="1"/>
        <c:axPos val="l"/>
        <c:numFmt formatCode="General" sourceLinked="1"/>
        <c:majorTickMark val="out"/>
        <c:minorTickMark val="none"/>
        <c:tickLblPos val="none"/>
        <c:crossAx val="121411840"/>
        <c:crosses val="autoZero"/>
        <c:auto val="1"/>
        <c:lblAlgn val="ctr"/>
        <c:lblOffset val="100"/>
        <c:tickLblSkip val="1"/>
        <c:tickMarkSkip val="1"/>
        <c:noMultiLvlLbl val="0"/>
      </c:catAx>
      <c:valAx>
        <c:axId val="121411840"/>
        <c:scaling>
          <c:orientation val="minMax"/>
          <c:max val="1"/>
          <c:min val="-1"/>
        </c:scaling>
        <c:delete val="0"/>
        <c:axPos val="t"/>
        <c:majorGridlines>
          <c:spPr>
            <a:ln w="3175">
              <a:solidFill>
                <a:srgbClr val="C0C0C0"/>
              </a:solidFill>
              <a:prstDash val="solid"/>
            </a:ln>
          </c:spPr>
        </c:majorGridlines>
        <c:numFmt formatCode="0" sourceLinked="0"/>
        <c:majorTickMark val="out"/>
        <c:minorTickMark val="none"/>
        <c:tickLblPos val="nextTo"/>
        <c:spPr>
          <a:ln w="3175">
            <a:noFill/>
            <a:prstDash val="solid"/>
          </a:ln>
        </c:spPr>
        <c:txPr>
          <a:bodyPr rot="0" vert="horz"/>
          <a:lstStyle/>
          <a:p>
            <a:pPr>
              <a:defRPr/>
            </a:pPr>
            <a:endParaRPr lang="en-US"/>
          </a:p>
        </c:txPr>
        <c:crossAx val="121410304"/>
        <c:crosses val="autoZero"/>
        <c:crossBetween val="between"/>
        <c:majorUnit val="1"/>
        <c:minorUnit val="1"/>
      </c:valAx>
      <c:spPr>
        <a:noFill/>
        <a:ln w="12700">
          <a:no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Century Gothic" pitchFamily="34" charset="0"/>
          <a:ea typeface="Arial"/>
          <a:cs typeface="Arial"/>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7855155001671629"/>
          <c:y val="0.101010873742548"/>
          <c:w val="0.42151354799537338"/>
          <c:h val="0.86012148481439865"/>
        </c:manualLayout>
      </c:layout>
      <c:barChart>
        <c:barDir val="bar"/>
        <c:grouping val="percentStacked"/>
        <c:varyColors val="0"/>
        <c:ser>
          <c:idx val="0"/>
          <c:order val="0"/>
          <c:tx>
            <c:strRef>
              <c:f>Sheet1!$C$1</c:f>
              <c:strCache>
                <c:ptCount val="1"/>
                <c:pt idx="0">
                  <c:v>1</c:v>
                </c:pt>
              </c:strCache>
            </c:strRef>
          </c:tx>
          <c:spPr>
            <a:solidFill>
              <a:srgbClr val="BF2F38">
                <a:lumMod val="50000"/>
              </a:srgbClr>
            </a:solidFill>
            <a:ln>
              <a:noFill/>
            </a:ln>
          </c:spPr>
          <c:invertIfNegative val="0"/>
          <c:cat>
            <c:strRef>
              <c:f>Sheet1!$B$2:$B$26</c:f>
              <c:strCache>
                <c:ptCount val="25"/>
                <c:pt idx="0">
                  <c:v>Pro-activity in cost reduction (346)</c:v>
                </c:pt>
                <c:pt idx="1">
                  <c:v>Handling of problems (94)</c:v>
                </c:pt>
                <c:pt idx="2">
                  <c:v>Competitiveness of price</c:v>
                </c:pt>
                <c:pt idx="3">
                  <c:v>Value for money</c:v>
                </c:pt>
                <c:pt idx="4">
                  <c:v>Lead time</c:v>
                </c:pt>
                <c:pt idx="5">
                  <c:v>Provision of information on order delivery</c:v>
                </c:pt>
                <c:pt idx="6">
                  <c:v>Local technical support</c:v>
                </c:pt>
                <c:pt idx="7">
                  <c:v>Reacting to emergency situations</c:v>
                </c:pt>
                <c:pt idx="8">
                  <c:v>Clarity of pricing</c:v>
                </c:pt>
                <c:pt idx="9">
                  <c:v>Reliability of delivery</c:v>
                </c:pt>
                <c:pt idx="10">
                  <c:v>Developing a relationship</c:v>
                </c:pt>
                <c:pt idx="11">
                  <c:v>Understanding your business needs</c:v>
                </c:pt>
                <c:pt idx="12">
                  <c:v>Quotation</c:v>
                </c:pt>
                <c:pt idx="13">
                  <c:v>Keeping promises &amp; commitments</c:v>
                </c:pt>
                <c:pt idx="14">
                  <c:v>Honesty/openness when things go wrong</c:v>
                </c:pt>
                <c:pt idx="15">
                  <c:v>Packaging &amp; labelling of your products/delivery</c:v>
                </c:pt>
                <c:pt idx="16">
                  <c:v>Integrity of supplier</c:v>
                </c:pt>
                <c:pt idx="17">
                  <c:v>Responsiveness of staff</c:v>
                </c:pt>
                <c:pt idx="18">
                  <c:v>Ease of ordering</c:v>
                </c:pt>
                <c:pt idx="19">
                  <c:v>Clear points of contact</c:v>
                </c:pt>
                <c:pt idx="20">
                  <c:v>Quality Assurance Regimes</c:v>
                </c:pt>
                <c:pt idx="21">
                  <c:v>Expertise of staff</c:v>
                </c:pt>
                <c:pt idx="22">
                  <c:v>Helpfulness of staff</c:v>
                </c:pt>
                <c:pt idx="23">
                  <c:v>Product performance</c:v>
                </c:pt>
                <c:pt idx="24">
                  <c:v>Product quality</c:v>
                </c:pt>
              </c:strCache>
            </c:strRef>
          </c:cat>
          <c:val>
            <c:numRef>
              <c:f>Sheet1!$C$2:$C$26</c:f>
              <c:numCache>
                <c:formatCode>0.0%</c:formatCode>
                <c:ptCount val="25"/>
                <c:pt idx="0">
                  <c:v>2.8901734104046239E-2</c:v>
                </c:pt>
                <c:pt idx="1">
                  <c:v>1.0638297872340396E-2</c:v>
                </c:pt>
                <c:pt idx="2">
                  <c:v>9.6852300242130894E-3</c:v>
                </c:pt>
                <c:pt idx="3">
                  <c:v>4.4843049327354294E-3</c:v>
                </c:pt>
                <c:pt idx="4">
                  <c:v>6.3157894736842104E-3</c:v>
                </c:pt>
                <c:pt idx="5">
                  <c:v>1.0989010989010993E-2</c:v>
                </c:pt>
                <c:pt idx="6">
                  <c:v>1.1655011655011661E-2</c:v>
                </c:pt>
                <c:pt idx="7">
                  <c:v>2.4875621890547272E-3</c:v>
                </c:pt>
                <c:pt idx="8">
                  <c:v>6.3291139240506398E-3</c:v>
                </c:pt>
                <c:pt idx="9">
                  <c:v>2.1413276231263424E-3</c:v>
                </c:pt>
                <c:pt idx="10">
                  <c:v>2.0703933747412044E-3</c:v>
                </c:pt>
                <c:pt idx="11">
                  <c:v>0</c:v>
                </c:pt>
                <c:pt idx="12">
                  <c:v>2.109704641350216E-3</c:v>
                </c:pt>
                <c:pt idx="13">
                  <c:v>4.140786749482402E-3</c:v>
                </c:pt>
                <c:pt idx="14">
                  <c:v>4.5766590389016149E-3</c:v>
                </c:pt>
                <c:pt idx="15">
                  <c:v>2.304147465437788E-3</c:v>
                </c:pt>
                <c:pt idx="16">
                  <c:v>0</c:v>
                </c:pt>
                <c:pt idx="17">
                  <c:v>2.0283975659229304E-3</c:v>
                </c:pt>
                <c:pt idx="18">
                  <c:v>0</c:v>
                </c:pt>
                <c:pt idx="19">
                  <c:v>2.0325203252032522E-3</c:v>
                </c:pt>
                <c:pt idx="20">
                  <c:v>2.6315789473684245E-3</c:v>
                </c:pt>
                <c:pt idx="21">
                  <c:v>2.0703933747412044E-3</c:v>
                </c:pt>
                <c:pt idx="22">
                  <c:v>0</c:v>
                </c:pt>
                <c:pt idx="23">
                  <c:v>0</c:v>
                </c:pt>
                <c:pt idx="24">
                  <c:v>0</c:v>
                </c:pt>
              </c:numCache>
            </c:numRef>
          </c:val>
        </c:ser>
        <c:ser>
          <c:idx val="1"/>
          <c:order val="1"/>
          <c:tx>
            <c:strRef>
              <c:f>Sheet1!$D$1</c:f>
              <c:strCache>
                <c:ptCount val="1"/>
                <c:pt idx="0">
                  <c:v>2</c:v>
                </c:pt>
              </c:strCache>
            </c:strRef>
          </c:tx>
          <c:spPr>
            <a:solidFill>
              <a:srgbClr val="BF2F38"/>
            </a:solidFill>
            <a:ln>
              <a:noFill/>
            </a:ln>
          </c:spPr>
          <c:invertIfNegative val="0"/>
          <c:cat>
            <c:strRef>
              <c:f>Sheet1!$B$2:$B$26</c:f>
              <c:strCache>
                <c:ptCount val="25"/>
                <c:pt idx="0">
                  <c:v>Pro-activity in cost reduction (346)</c:v>
                </c:pt>
                <c:pt idx="1">
                  <c:v>Handling of problems (94)</c:v>
                </c:pt>
                <c:pt idx="2">
                  <c:v>Competitiveness of price</c:v>
                </c:pt>
                <c:pt idx="3">
                  <c:v>Value for money</c:v>
                </c:pt>
                <c:pt idx="4">
                  <c:v>Lead time</c:v>
                </c:pt>
                <c:pt idx="5">
                  <c:v>Provision of information on order delivery</c:v>
                </c:pt>
                <c:pt idx="6">
                  <c:v>Local technical support</c:v>
                </c:pt>
                <c:pt idx="7">
                  <c:v>Reacting to emergency situations</c:v>
                </c:pt>
                <c:pt idx="8">
                  <c:v>Clarity of pricing</c:v>
                </c:pt>
                <c:pt idx="9">
                  <c:v>Reliability of delivery</c:v>
                </c:pt>
                <c:pt idx="10">
                  <c:v>Developing a relationship</c:v>
                </c:pt>
                <c:pt idx="11">
                  <c:v>Understanding your business needs</c:v>
                </c:pt>
                <c:pt idx="12">
                  <c:v>Quotation</c:v>
                </c:pt>
                <c:pt idx="13">
                  <c:v>Keeping promises &amp; commitments</c:v>
                </c:pt>
                <c:pt idx="14">
                  <c:v>Honesty/openness when things go wrong</c:v>
                </c:pt>
                <c:pt idx="15">
                  <c:v>Packaging &amp; labelling of your products/delivery</c:v>
                </c:pt>
                <c:pt idx="16">
                  <c:v>Integrity of supplier</c:v>
                </c:pt>
                <c:pt idx="17">
                  <c:v>Responsiveness of staff</c:v>
                </c:pt>
                <c:pt idx="18">
                  <c:v>Ease of ordering</c:v>
                </c:pt>
                <c:pt idx="19">
                  <c:v>Clear points of contact</c:v>
                </c:pt>
                <c:pt idx="20">
                  <c:v>Quality Assurance Regimes</c:v>
                </c:pt>
                <c:pt idx="21">
                  <c:v>Expertise of staff</c:v>
                </c:pt>
                <c:pt idx="22">
                  <c:v>Helpfulness of staff</c:v>
                </c:pt>
                <c:pt idx="23">
                  <c:v>Product performance</c:v>
                </c:pt>
                <c:pt idx="24">
                  <c:v>Product quality</c:v>
                </c:pt>
              </c:strCache>
            </c:strRef>
          </c:cat>
          <c:val>
            <c:numRef>
              <c:f>Sheet1!$D$2:$D$26</c:f>
              <c:numCache>
                <c:formatCode>0.0%</c:formatCode>
                <c:ptCount val="25"/>
                <c:pt idx="0">
                  <c:v>2.8901734104046239E-2</c:v>
                </c:pt>
                <c:pt idx="1">
                  <c:v>1.0638297872340396E-2</c:v>
                </c:pt>
                <c:pt idx="2">
                  <c:v>7.2639225181598084E-3</c:v>
                </c:pt>
                <c:pt idx="3">
                  <c:v>2.2421524663677186E-3</c:v>
                </c:pt>
                <c:pt idx="4">
                  <c:v>1.4736842105263159E-2</c:v>
                </c:pt>
                <c:pt idx="5">
                  <c:v>1.0989010989010993E-2</c:v>
                </c:pt>
                <c:pt idx="6">
                  <c:v>4.662004662004662E-3</c:v>
                </c:pt>
                <c:pt idx="7">
                  <c:v>4.9751243781094526E-3</c:v>
                </c:pt>
                <c:pt idx="8">
                  <c:v>4.2194092827004311E-3</c:v>
                </c:pt>
                <c:pt idx="9">
                  <c:v>6.4239828693790149E-3</c:v>
                </c:pt>
                <c:pt idx="10">
                  <c:v>4.140786749482402E-3</c:v>
                </c:pt>
                <c:pt idx="11">
                  <c:v>2.0876826722338211E-3</c:v>
                </c:pt>
                <c:pt idx="12">
                  <c:v>0</c:v>
                </c:pt>
                <c:pt idx="13">
                  <c:v>6.2111801242236142E-3</c:v>
                </c:pt>
                <c:pt idx="14">
                  <c:v>6.8649885583523954E-3</c:v>
                </c:pt>
                <c:pt idx="15">
                  <c:v>4.608294930875576E-3</c:v>
                </c:pt>
                <c:pt idx="16">
                  <c:v>4.2283298097251665E-3</c:v>
                </c:pt>
                <c:pt idx="17">
                  <c:v>2.0283975659229304E-3</c:v>
                </c:pt>
                <c:pt idx="18">
                  <c:v>2.1459227467811241E-3</c:v>
                </c:pt>
                <c:pt idx="19">
                  <c:v>0</c:v>
                </c:pt>
                <c:pt idx="20">
                  <c:v>0</c:v>
                </c:pt>
                <c:pt idx="21">
                  <c:v>0</c:v>
                </c:pt>
                <c:pt idx="22">
                  <c:v>0</c:v>
                </c:pt>
                <c:pt idx="23">
                  <c:v>0</c:v>
                </c:pt>
                <c:pt idx="24">
                  <c:v>0</c:v>
                </c:pt>
              </c:numCache>
            </c:numRef>
          </c:val>
        </c:ser>
        <c:ser>
          <c:idx val="2"/>
          <c:order val="2"/>
          <c:tx>
            <c:strRef>
              <c:f>Sheet1!$E$1</c:f>
              <c:strCache>
                <c:ptCount val="1"/>
                <c:pt idx="0">
                  <c:v>3</c:v>
                </c:pt>
              </c:strCache>
            </c:strRef>
          </c:tx>
          <c:spPr>
            <a:solidFill>
              <a:srgbClr val="BF2F38">
                <a:lumMod val="60000"/>
                <a:lumOff val="40000"/>
              </a:srgbClr>
            </a:solidFill>
            <a:ln>
              <a:noFill/>
            </a:ln>
          </c:spPr>
          <c:invertIfNegative val="0"/>
          <c:cat>
            <c:strRef>
              <c:f>Sheet1!$B$2:$B$26</c:f>
              <c:strCache>
                <c:ptCount val="25"/>
                <c:pt idx="0">
                  <c:v>Pro-activity in cost reduction (346)</c:v>
                </c:pt>
                <c:pt idx="1">
                  <c:v>Handling of problems (94)</c:v>
                </c:pt>
                <c:pt idx="2">
                  <c:v>Competitiveness of price</c:v>
                </c:pt>
                <c:pt idx="3">
                  <c:v>Value for money</c:v>
                </c:pt>
                <c:pt idx="4">
                  <c:v>Lead time</c:v>
                </c:pt>
                <c:pt idx="5">
                  <c:v>Provision of information on order delivery</c:v>
                </c:pt>
                <c:pt idx="6">
                  <c:v>Local technical support</c:v>
                </c:pt>
                <c:pt idx="7">
                  <c:v>Reacting to emergency situations</c:v>
                </c:pt>
                <c:pt idx="8">
                  <c:v>Clarity of pricing</c:v>
                </c:pt>
                <c:pt idx="9">
                  <c:v>Reliability of delivery</c:v>
                </c:pt>
                <c:pt idx="10">
                  <c:v>Developing a relationship</c:v>
                </c:pt>
                <c:pt idx="11">
                  <c:v>Understanding your business needs</c:v>
                </c:pt>
                <c:pt idx="12">
                  <c:v>Quotation</c:v>
                </c:pt>
                <c:pt idx="13">
                  <c:v>Keeping promises &amp; commitments</c:v>
                </c:pt>
                <c:pt idx="14">
                  <c:v>Honesty/openness when things go wrong</c:v>
                </c:pt>
                <c:pt idx="15">
                  <c:v>Packaging &amp; labelling of your products/delivery</c:v>
                </c:pt>
                <c:pt idx="16">
                  <c:v>Integrity of supplier</c:v>
                </c:pt>
                <c:pt idx="17">
                  <c:v>Responsiveness of staff</c:v>
                </c:pt>
                <c:pt idx="18">
                  <c:v>Ease of ordering</c:v>
                </c:pt>
                <c:pt idx="19">
                  <c:v>Clear points of contact</c:v>
                </c:pt>
                <c:pt idx="20">
                  <c:v>Quality Assurance Regimes</c:v>
                </c:pt>
                <c:pt idx="21">
                  <c:v>Expertise of staff</c:v>
                </c:pt>
                <c:pt idx="22">
                  <c:v>Helpfulness of staff</c:v>
                </c:pt>
                <c:pt idx="23">
                  <c:v>Product performance</c:v>
                </c:pt>
                <c:pt idx="24">
                  <c:v>Product quality</c:v>
                </c:pt>
              </c:strCache>
            </c:strRef>
          </c:cat>
          <c:val>
            <c:numRef>
              <c:f>Sheet1!$E$2:$E$26</c:f>
              <c:numCache>
                <c:formatCode>0.0%</c:formatCode>
                <c:ptCount val="25"/>
                <c:pt idx="0">
                  <c:v>1.7341040462427744E-2</c:v>
                </c:pt>
                <c:pt idx="1">
                  <c:v>6.3829787234042562E-2</c:v>
                </c:pt>
                <c:pt idx="2">
                  <c:v>2.4213075060532691E-2</c:v>
                </c:pt>
                <c:pt idx="3">
                  <c:v>1.7937219730941704E-2</c:v>
                </c:pt>
                <c:pt idx="4">
                  <c:v>1.4736842105263159E-2</c:v>
                </c:pt>
                <c:pt idx="5">
                  <c:v>8.7912087912087912E-3</c:v>
                </c:pt>
                <c:pt idx="6">
                  <c:v>1.3986013986013989E-2</c:v>
                </c:pt>
                <c:pt idx="7">
                  <c:v>7.4626865671641824E-3</c:v>
                </c:pt>
                <c:pt idx="8">
                  <c:v>4.2194092827004311E-3</c:v>
                </c:pt>
                <c:pt idx="9">
                  <c:v>1.2847965738758045E-2</c:v>
                </c:pt>
                <c:pt idx="10">
                  <c:v>8.2815734989648056E-3</c:v>
                </c:pt>
                <c:pt idx="11">
                  <c:v>8.3507306889353105E-3</c:v>
                </c:pt>
                <c:pt idx="12">
                  <c:v>4.2194092827004311E-3</c:v>
                </c:pt>
                <c:pt idx="13">
                  <c:v>8.2815734989648056E-3</c:v>
                </c:pt>
                <c:pt idx="14">
                  <c:v>2.2883295194508044E-3</c:v>
                </c:pt>
                <c:pt idx="15">
                  <c:v>4.608294930875576E-3</c:v>
                </c:pt>
                <c:pt idx="16">
                  <c:v>2.1141649048625846E-3</c:v>
                </c:pt>
                <c:pt idx="17">
                  <c:v>0</c:v>
                </c:pt>
                <c:pt idx="18">
                  <c:v>4.2918454935622482E-3</c:v>
                </c:pt>
                <c:pt idx="19">
                  <c:v>2.0325203252032522E-3</c:v>
                </c:pt>
                <c:pt idx="20">
                  <c:v>0</c:v>
                </c:pt>
                <c:pt idx="21">
                  <c:v>0</c:v>
                </c:pt>
                <c:pt idx="22">
                  <c:v>0</c:v>
                </c:pt>
                <c:pt idx="23">
                  <c:v>0</c:v>
                </c:pt>
                <c:pt idx="24">
                  <c:v>2.1141649048625846E-3</c:v>
                </c:pt>
              </c:numCache>
            </c:numRef>
          </c:val>
        </c:ser>
        <c:ser>
          <c:idx val="3"/>
          <c:order val="3"/>
          <c:tx>
            <c:strRef>
              <c:f>Sheet1!$F$1</c:f>
              <c:strCache>
                <c:ptCount val="1"/>
                <c:pt idx="0">
                  <c:v>4</c:v>
                </c:pt>
              </c:strCache>
            </c:strRef>
          </c:tx>
          <c:spPr>
            <a:solidFill>
              <a:srgbClr val="BF2F38">
                <a:lumMod val="40000"/>
                <a:lumOff val="60000"/>
              </a:srgbClr>
            </a:solidFill>
            <a:ln>
              <a:noFill/>
            </a:ln>
          </c:spPr>
          <c:invertIfNegative val="0"/>
          <c:cat>
            <c:strRef>
              <c:f>Sheet1!$B$2:$B$26</c:f>
              <c:strCache>
                <c:ptCount val="25"/>
                <c:pt idx="0">
                  <c:v>Pro-activity in cost reduction (346)</c:v>
                </c:pt>
                <c:pt idx="1">
                  <c:v>Handling of problems (94)</c:v>
                </c:pt>
                <c:pt idx="2">
                  <c:v>Competitiveness of price</c:v>
                </c:pt>
                <c:pt idx="3">
                  <c:v>Value for money</c:v>
                </c:pt>
                <c:pt idx="4">
                  <c:v>Lead time</c:v>
                </c:pt>
                <c:pt idx="5">
                  <c:v>Provision of information on order delivery</c:v>
                </c:pt>
                <c:pt idx="6">
                  <c:v>Local technical support</c:v>
                </c:pt>
                <c:pt idx="7">
                  <c:v>Reacting to emergency situations</c:v>
                </c:pt>
                <c:pt idx="8">
                  <c:v>Clarity of pricing</c:v>
                </c:pt>
                <c:pt idx="9">
                  <c:v>Reliability of delivery</c:v>
                </c:pt>
                <c:pt idx="10">
                  <c:v>Developing a relationship</c:v>
                </c:pt>
                <c:pt idx="11">
                  <c:v>Understanding your business needs</c:v>
                </c:pt>
                <c:pt idx="12">
                  <c:v>Quotation</c:v>
                </c:pt>
                <c:pt idx="13">
                  <c:v>Keeping promises &amp; commitments</c:v>
                </c:pt>
                <c:pt idx="14">
                  <c:v>Honesty/openness when things go wrong</c:v>
                </c:pt>
                <c:pt idx="15">
                  <c:v>Packaging &amp; labelling of your products/delivery</c:v>
                </c:pt>
                <c:pt idx="16">
                  <c:v>Integrity of supplier</c:v>
                </c:pt>
                <c:pt idx="17">
                  <c:v>Responsiveness of staff</c:v>
                </c:pt>
                <c:pt idx="18">
                  <c:v>Ease of ordering</c:v>
                </c:pt>
                <c:pt idx="19">
                  <c:v>Clear points of contact</c:v>
                </c:pt>
                <c:pt idx="20">
                  <c:v>Quality Assurance Regimes</c:v>
                </c:pt>
                <c:pt idx="21">
                  <c:v>Expertise of staff</c:v>
                </c:pt>
                <c:pt idx="22">
                  <c:v>Helpfulness of staff</c:v>
                </c:pt>
                <c:pt idx="23">
                  <c:v>Product performance</c:v>
                </c:pt>
                <c:pt idx="24">
                  <c:v>Product quality</c:v>
                </c:pt>
              </c:strCache>
            </c:strRef>
          </c:cat>
          <c:val>
            <c:numRef>
              <c:f>Sheet1!$F$2:$F$26</c:f>
              <c:numCache>
                <c:formatCode>0.0%</c:formatCode>
                <c:ptCount val="25"/>
                <c:pt idx="0">
                  <c:v>5.2023121387283315E-2</c:v>
                </c:pt>
                <c:pt idx="1">
                  <c:v>4.2553191489361722E-2</c:v>
                </c:pt>
                <c:pt idx="2">
                  <c:v>3.1476997578692566E-2</c:v>
                </c:pt>
                <c:pt idx="3">
                  <c:v>1.7937219730941704E-2</c:v>
                </c:pt>
                <c:pt idx="4">
                  <c:v>1.894736842105264E-2</c:v>
                </c:pt>
                <c:pt idx="5">
                  <c:v>1.3186813186813201E-2</c:v>
                </c:pt>
                <c:pt idx="6">
                  <c:v>9.3240093240093379E-3</c:v>
                </c:pt>
                <c:pt idx="7">
                  <c:v>1.4925373134328361E-2</c:v>
                </c:pt>
                <c:pt idx="8">
                  <c:v>8.4388185654008432E-3</c:v>
                </c:pt>
                <c:pt idx="9">
                  <c:v>1.2847965738758045E-2</c:v>
                </c:pt>
                <c:pt idx="10">
                  <c:v>1.6563146997929608E-2</c:v>
                </c:pt>
                <c:pt idx="11">
                  <c:v>1.0438413361169102E-2</c:v>
                </c:pt>
                <c:pt idx="12">
                  <c:v>1.0548523206751075E-2</c:v>
                </c:pt>
                <c:pt idx="13">
                  <c:v>6.2111801242236142E-3</c:v>
                </c:pt>
                <c:pt idx="14">
                  <c:v>2.2883295194508044E-3</c:v>
                </c:pt>
                <c:pt idx="15">
                  <c:v>2.304147465437788E-3</c:v>
                </c:pt>
                <c:pt idx="16">
                  <c:v>6.3424947145877394E-3</c:v>
                </c:pt>
                <c:pt idx="17">
                  <c:v>4.0567951318458478E-3</c:v>
                </c:pt>
                <c:pt idx="18">
                  <c:v>4.2918454935622482E-3</c:v>
                </c:pt>
                <c:pt idx="19">
                  <c:v>1.0162601626016277E-2</c:v>
                </c:pt>
                <c:pt idx="20">
                  <c:v>0</c:v>
                </c:pt>
                <c:pt idx="21">
                  <c:v>2.0703933747412044E-3</c:v>
                </c:pt>
                <c:pt idx="22">
                  <c:v>4.0733197556008273E-3</c:v>
                </c:pt>
                <c:pt idx="23">
                  <c:v>2.2727272727272809E-3</c:v>
                </c:pt>
                <c:pt idx="24">
                  <c:v>0</c:v>
                </c:pt>
              </c:numCache>
            </c:numRef>
          </c:val>
        </c:ser>
        <c:ser>
          <c:idx val="4"/>
          <c:order val="4"/>
          <c:tx>
            <c:strRef>
              <c:f>Sheet1!$G$1</c:f>
              <c:strCache>
                <c:ptCount val="1"/>
                <c:pt idx="0">
                  <c:v>5</c:v>
                </c:pt>
              </c:strCache>
            </c:strRef>
          </c:tx>
          <c:spPr>
            <a:solidFill>
              <a:srgbClr val="F2CACD"/>
            </a:solidFill>
            <a:ln>
              <a:noFill/>
            </a:ln>
          </c:spPr>
          <c:invertIfNegative val="0"/>
          <c:cat>
            <c:strRef>
              <c:f>Sheet1!$B$2:$B$26</c:f>
              <c:strCache>
                <c:ptCount val="25"/>
                <c:pt idx="0">
                  <c:v>Pro-activity in cost reduction (346)</c:v>
                </c:pt>
                <c:pt idx="1">
                  <c:v>Handling of problems (94)</c:v>
                </c:pt>
                <c:pt idx="2">
                  <c:v>Competitiveness of price</c:v>
                </c:pt>
                <c:pt idx="3">
                  <c:v>Value for money</c:v>
                </c:pt>
                <c:pt idx="4">
                  <c:v>Lead time</c:v>
                </c:pt>
                <c:pt idx="5">
                  <c:v>Provision of information on order delivery</c:v>
                </c:pt>
                <c:pt idx="6">
                  <c:v>Local technical support</c:v>
                </c:pt>
                <c:pt idx="7">
                  <c:v>Reacting to emergency situations</c:v>
                </c:pt>
                <c:pt idx="8">
                  <c:v>Clarity of pricing</c:v>
                </c:pt>
                <c:pt idx="9">
                  <c:v>Reliability of delivery</c:v>
                </c:pt>
                <c:pt idx="10">
                  <c:v>Developing a relationship</c:v>
                </c:pt>
                <c:pt idx="11">
                  <c:v>Understanding your business needs</c:v>
                </c:pt>
                <c:pt idx="12">
                  <c:v>Quotation</c:v>
                </c:pt>
                <c:pt idx="13">
                  <c:v>Keeping promises &amp; commitments</c:v>
                </c:pt>
                <c:pt idx="14">
                  <c:v>Honesty/openness when things go wrong</c:v>
                </c:pt>
                <c:pt idx="15">
                  <c:v>Packaging &amp; labelling of your products/delivery</c:v>
                </c:pt>
                <c:pt idx="16">
                  <c:v>Integrity of supplier</c:v>
                </c:pt>
                <c:pt idx="17">
                  <c:v>Responsiveness of staff</c:v>
                </c:pt>
                <c:pt idx="18">
                  <c:v>Ease of ordering</c:v>
                </c:pt>
                <c:pt idx="19">
                  <c:v>Clear points of contact</c:v>
                </c:pt>
                <c:pt idx="20">
                  <c:v>Quality Assurance Regimes</c:v>
                </c:pt>
                <c:pt idx="21">
                  <c:v>Expertise of staff</c:v>
                </c:pt>
                <c:pt idx="22">
                  <c:v>Helpfulness of staff</c:v>
                </c:pt>
                <c:pt idx="23">
                  <c:v>Product performance</c:v>
                </c:pt>
                <c:pt idx="24">
                  <c:v>Product quality</c:v>
                </c:pt>
              </c:strCache>
            </c:strRef>
          </c:cat>
          <c:val>
            <c:numRef>
              <c:f>Sheet1!$G$2:$G$26</c:f>
              <c:numCache>
                <c:formatCode>0.0%</c:formatCode>
                <c:ptCount val="25"/>
                <c:pt idx="0">
                  <c:v>0.15606936416185008</c:v>
                </c:pt>
                <c:pt idx="1">
                  <c:v>0.14893617021276617</c:v>
                </c:pt>
                <c:pt idx="2">
                  <c:v>9.4430992736077718E-2</c:v>
                </c:pt>
                <c:pt idx="3">
                  <c:v>6.2780269058296104E-2</c:v>
                </c:pt>
                <c:pt idx="4">
                  <c:v>6.526315789473694E-2</c:v>
                </c:pt>
                <c:pt idx="5">
                  <c:v>6.3736263736263829E-2</c:v>
                </c:pt>
                <c:pt idx="6">
                  <c:v>5.128205128205128E-2</c:v>
                </c:pt>
                <c:pt idx="7">
                  <c:v>3.233830845771149E-2</c:v>
                </c:pt>
                <c:pt idx="8">
                  <c:v>2.9535864978902981E-2</c:v>
                </c:pt>
                <c:pt idx="9">
                  <c:v>2.5695931477516122E-2</c:v>
                </c:pt>
                <c:pt idx="10">
                  <c:v>3.9337474120082809E-2</c:v>
                </c:pt>
                <c:pt idx="11">
                  <c:v>2.0876826722338204E-2</c:v>
                </c:pt>
                <c:pt idx="12">
                  <c:v>3.1645569620253229E-2</c:v>
                </c:pt>
                <c:pt idx="13">
                  <c:v>1.8633540372670808E-2</c:v>
                </c:pt>
                <c:pt idx="14">
                  <c:v>3.2036613272311262E-2</c:v>
                </c:pt>
                <c:pt idx="15">
                  <c:v>1.6129032258064523E-2</c:v>
                </c:pt>
                <c:pt idx="16">
                  <c:v>1.9027484143763249E-2</c:v>
                </c:pt>
                <c:pt idx="17">
                  <c:v>1.4198782961460436E-2</c:v>
                </c:pt>
                <c:pt idx="18">
                  <c:v>1.7167381974248924E-2</c:v>
                </c:pt>
                <c:pt idx="19">
                  <c:v>6.0975609756097563E-3</c:v>
                </c:pt>
                <c:pt idx="20">
                  <c:v>1.3157894736842111E-2</c:v>
                </c:pt>
                <c:pt idx="21">
                  <c:v>6.2111801242236142E-3</c:v>
                </c:pt>
                <c:pt idx="22">
                  <c:v>6.1099796334012331E-3</c:v>
                </c:pt>
                <c:pt idx="23">
                  <c:v>6.8181818181818179E-3</c:v>
                </c:pt>
                <c:pt idx="24">
                  <c:v>6.3424947145877394E-3</c:v>
                </c:pt>
              </c:numCache>
            </c:numRef>
          </c:val>
        </c:ser>
        <c:ser>
          <c:idx val="5"/>
          <c:order val="5"/>
          <c:tx>
            <c:strRef>
              <c:f>Sheet1!$H$1</c:f>
              <c:strCache>
                <c:ptCount val="1"/>
                <c:pt idx="0">
                  <c:v>6</c:v>
                </c:pt>
              </c:strCache>
            </c:strRef>
          </c:tx>
          <c:spPr>
            <a:solidFill>
              <a:srgbClr val="F7DDDF"/>
            </a:solidFill>
            <a:ln>
              <a:noFill/>
            </a:ln>
          </c:spPr>
          <c:invertIfNegative val="0"/>
          <c:cat>
            <c:strRef>
              <c:f>Sheet1!$B$2:$B$26</c:f>
              <c:strCache>
                <c:ptCount val="25"/>
                <c:pt idx="0">
                  <c:v>Pro-activity in cost reduction (346)</c:v>
                </c:pt>
                <c:pt idx="1">
                  <c:v>Handling of problems (94)</c:v>
                </c:pt>
                <c:pt idx="2">
                  <c:v>Competitiveness of price</c:v>
                </c:pt>
                <c:pt idx="3">
                  <c:v>Value for money</c:v>
                </c:pt>
                <c:pt idx="4">
                  <c:v>Lead time</c:v>
                </c:pt>
                <c:pt idx="5">
                  <c:v>Provision of information on order delivery</c:v>
                </c:pt>
                <c:pt idx="6">
                  <c:v>Local technical support</c:v>
                </c:pt>
                <c:pt idx="7">
                  <c:v>Reacting to emergency situations</c:v>
                </c:pt>
                <c:pt idx="8">
                  <c:v>Clarity of pricing</c:v>
                </c:pt>
                <c:pt idx="9">
                  <c:v>Reliability of delivery</c:v>
                </c:pt>
                <c:pt idx="10">
                  <c:v>Developing a relationship</c:v>
                </c:pt>
                <c:pt idx="11">
                  <c:v>Understanding your business needs</c:v>
                </c:pt>
                <c:pt idx="12">
                  <c:v>Quotation</c:v>
                </c:pt>
                <c:pt idx="13">
                  <c:v>Keeping promises &amp; commitments</c:v>
                </c:pt>
                <c:pt idx="14">
                  <c:v>Honesty/openness when things go wrong</c:v>
                </c:pt>
                <c:pt idx="15">
                  <c:v>Packaging &amp; labelling of your products/delivery</c:v>
                </c:pt>
                <c:pt idx="16">
                  <c:v>Integrity of supplier</c:v>
                </c:pt>
                <c:pt idx="17">
                  <c:v>Responsiveness of staff</c:v>
                </c:pt>
                <c:pt idx="18">
                  <c:v>Ease of ordering</c:v>
                </c:pt>
                <c:pt idx="19">
                  <c:v>Clear points of contact</c:v>
                </c:pt>
                <c:pt idx="20">
                  <c:v>Quality Assurance Regimes</c:v>
                </c:pt>
                <c:pt idx="21">
                  <c:v>Expertise of staff</c:v>
                </c:pt>
                <c:pt idx="22">
                  <c:v>Helpfulness of staff</c:v>
                </c:pt>
                <c:pt idx="23">
                  <c:v>Product performance</c:v>
                </c:pt>
                <c:pt idx="24">
                  <c:v>Product quality</c:v>
                </c:pt>
              </c:strCache>
            </c:strRef>
          </c:cat>
          <c:val>
            <c:numRef>
              <c:f>Sheet1!$H$2:$H$26</c:f>
              <c:numCache>
                <c:formatCode>0.0%</c:formatCode>
                <c:ptCount val="25"/>
                <c:pt idx="0">
                  <c:v>0.14161849710982694</c:v>
                </c:pt>
                <c:pt idx="1">
                  <c:v>0.11702127659574468</c:v>
                </c:pt>
                <c:pt idx="2">
                  <c:v>0.14527845036319637</c:v>
                </c:pt>
                <c:pt idx="3">
                  <c:v>0.10538116591928252</c:v>
                </c:pt>
                <c:pt idx="4">
                  <c:v>9.0526315789474052E-2</c:v>
                </c:pt>
                <c:pt idx="5">
                  <c:v>5.9340659340659338E-2</c:v>
                </c:pt>
                <c:pt idx="6">
                  <c:v>3.7296037296037296E-2</c:v>
                </c:pt>
                <c:pt idx="7">
                  <c:v>4.726368159203987E-2</c:v>
                </c:pt>
                <c:pt idx="8">
                  <c:v>4.6413502109704664E-2</c:v>
                </c:pt>
                <c:pt idx="9">
                  <c:v>3.8543897216274159E-2</c:v>
                </c:pt>
                <c:pt idx="10">
                  <c:v>2.4844720496894412E-2</c:v>
                </c:pt>
                <c:pt idx="11">
                  <c:v>4.8016701461377882E-2</c:v>
                </c:pt>
                <c:pt idx="12">
                  <c:v>4.0084388185653956E-2</c:v>
                </c:pt>
                <c:pt idx="13">
                  <c:v>4.1407867494824016E-2</c:v>
                </c:pt>
                <c:pt idx="14">
                  <c:v>1.8306636155606407E-2</c:v>
                </c:pt>
                <c:pt idx="15">
                  <c:v>2.9953917050691281E-2</c:v>
                </c:pt>
                <c:pt idx="16">
                  <c:v>2.1141649048625828E-2</c:v>
                </c:pt>
                <c:pt idx="17">
                  <c:v>2.8397565922920889E-2</c:v>
                </c:pt>
                <c:pt idx="18">
                  <c:v>1.9313304721030065E-2</c:v>
                </c:pt>
                <c:pt idx="19">
                  <c:v>2.4390243902439025E-2</c:v>
                </c:pt>
                <c:pt idx="20">
                  <c:v>2.3684210526315849E-2</c:v>
                </c:pt>
                <c:pt idx="21">
                  <c:v>2.4844720496894412E-2</c:v>
                </c:pt>
                <c:pt idx="22">
                  <c:v>2.4439918533604953E-2</c:v>
                </c:pt>
                <c:pt idx="23">
                  <c:v>2.0454545454545482E-2</c:v>
                </c:pt>
                <c:pt idx="24">
                  <c:v>1.2684989429175481E-2</c:v>
                </c:pt>
              </c:numCache>
            </c:numRef>
          </c:val>
        </c:ser>
        <c:ser>
          <c:idx val="6"/>
          <c:order val="6"/>
          <c:tx>
            <c:strRef>
              <c:f>Sheet1!$I$1</c:f>
              <c:strCache>
                <c:ptCount val="1"/>
                <c:pt idx="0">
                  <c:v>7</c:v>
                </c:pt>
              </c:strCache>
            </c:strRef>
          </c:tx>
          <c:spPr>
            <a:noFill/>
            <a:ln>
              <a:noFill/>
            </a:ln>
          </c:spPr>
          <c:invertIfNegative val="0"/>
          <c:dLbls>
            <c:dLbl>
              <c:idx val="0"/>
              <c:layout/>
              <c:tx>
                <c:strRef>
                  <c:f>Sheet1!$N$2</c:f>
                  <c:strCache>
                    <c:ptCount val="1"/>
                    <c:pt idx="0">
                      <c:v>42.5%</c:v>
                    </c:pt>
                  </c:strCache>
                </c:strRef>
              </c:tx>
              <c:dLblPos val="inBase"/>
              <c:showLegendKey val="0"/>
              <c:showVal val="1"/>
              <c:showCatName val="0"/>
              <c:showSerName val="0"/>
              <c:showPercent val="0"/>
              <c:showBubbleSize val="0"/>
            </c:dLbl>
            <c:dLbl>
              <c:idx val="1"/>
              <c:layout/>
              <c:tx>
                <c:strRef>
                  <c:f>Sheet1!$N$3</c:f>
                  <c:strCache>
                    <c:ptCount val="1"/>
                    <c:pt idx="0">
                      <c:v>39.4%</c:v>
                    </c:pt>
                  </c:strCache>
                </c:strRef>
              </c:tx>
              <c:dLblPos val="inBase"/>
              <c:showLegendKey val="0"/>
              <c:showVal val="1"/>
              <c:showCatName val="0"/>
              <c:showSerName val="0"/>
              <c:showPercent val="0"/>
              <c:showBubbleSize val="0"/>
            </c:dLbl>
            <c:dLbl>
              <c:idx val="2"/>
              <c:layout/>
              <c:tx>
                <c:strRef>
                  <c:f>Sheet1!$N$4</c:f>
                  <c:strCache>
                    <c:ptCount val="1"/>
                    <c:pt idx="0">
                      <c:v>31.2%</c:v>
                    </c:pt>
                  </c:strCache>
                </c:strRef>
              </c:tx>
              <c:dLblPos val="inBase"/>
              <c:showLegendKey val="0"/>
              <c:showVal val="1"/>
              <c:showCatName val="0"/>
              <c:showSerName val="0"/>
              <c:showPercent val="0"/>
              <c:showBubbleSize val="0"/>
            </c:dLbl>
            <c:dLbl>
              <c:idx val="3"/>
              <c:layout/>
              <c:tx>
                <c:strRef>
                  <c:f>Sheet1!$N$5</c:f>
                  <c:strCache>
                    <c:ptCount val="1"/>
                    <c:pt idx="0">
                      <c:v>21.1%</c:v>
                    </c:pt>
                  </c:strCache>
                </c:strRef>
              </c:tx>
              <c:dLblPos val="inBase"/>
              <c:showLegendKey val="0"/>
              <c:showVal val="1"/>
              <c:showCatName val="0"/>
              <c:showSerName val="0"/>
              <c:showPercent val="0"/>
              <c:showBubbleSize val="0"/>
            </c:dLbl>
            <c:dLbl>
              <c:idx val="4"/>
              <c:layout/>
              <c:tx>
                <c:strRef>
                  <c:f>Sheet1!$N$6</c:f>
                  <c:strCache>
                    <c:ptCount val="1"/>
                    <c:pt idx="0">
                      <c:v>21.1%</c:v>
                    </c:pt>
                  </c:strCache>
                </c:strRef>
              </c:tx>
              <c:dLblPos val="inBase"/>
              <c:showLegendKey val="0"/>
              <c:showVal val="1"/>
              <c:showCatName val="0"/>
              <c:showSerName val="0"/>
              <c:showPercent val="0"/>
              <c:showBubbleSize val="0"/>
            </c:dLbl>
            <c:dLbl>
              <c:idx val="5"/>
              <c:layout/>
              <c:tx>
                <c:strRef>
                  <c:f>Sheet1!$N$7</c:f>
                  <c:strCache>
                    <c:ptCount val="1"/>
                    <c:pt idx="0">
                      <c:v>16.7%</c:v>
                    </c:pt>
                  </c:strCache>
                </c:strRef>
              </c:tx>
              <c:dLblPos val="inBase"/>
              <c:showLegendKey val="0"/>
              <c:showVal val="1"/>
              <c:showCatName val="0"/>
              <c:showSerName val="0"/>
              <c:showPercent val="0"/>
              <c:showBubbleSize val="0"/>
            </c:dLbl>
            <c:dLbl>
              <c:idx val="6"/>
              <c:layout/>
              <c:tx>
                <c:strRef>
                  <c:f>Sheet1!$N$8</c:f>
                  <c:strCache>
                    <c:ptCount val="1"/>
                    <c:pt idx="0">
                      <c:v>12.8%</c:v>
                    </c:pt>
                  </c:strCache>
                </c:strRef>
              </c:tx>
              <c:dLblPos val="inBase"/>
              <c:showLegendKey val="0"/>
              <c:showVal val="1"/>
              <c:showCatName val="0"/>
              <c:showSerName val="0"/>
              <c:showPercent val="0"/>
              <c:showBubbleSize val="0"/>
            </c:dLbl>
            <c:dLbl>
              <c:idx val="7"/>
              <c:layout/>
              <c:tx>
                <c:strRef>
                  <c:f>Sheet1!$N$9</c:f>
                  <c:strCache>
                    <c:ptCount val="1"/>
                    <c:pt idx="0">
                      <c:v>10.9%</c:v>
                    </c:pt>
                  </c:strCache>
                </c:strRef>
              </c:tx>
              <c:dLblPos val="inBase"/>
              <c:showLegendKey val="0"/>
              <c:showVal val="1"/>
              <c:showCatName val="0"/>
              <c:showSerName val="0"/>
              <c:showPercent val="0"/>
              <c:showBubbleSize val="0"/>
            </c:dLbl>
            <c:dLbl>
              <c:idx val="8"/>
              <c:layout/>
              <c:tx>
                <c:strRef>
                  <c:f>Sheet1!$N$10</c:f>
                  <c:strCache>
                    <c:ptCount val="1"/>
                    <c:pt idx="0">
                      <c:v>9.9%</c:v>
                    </c:pt>
                  </c:strCache>
                </c:strRef>
              </c:tx>
              <c:dLblPos val="inBase"/>
              <c:showLegendKey val="0"/>
              <c:showVal val="1"/>
              <c:showCatName val="0"/>
              <c:showSerName val="0"/>
              <c:showPercent val="0"/>
              <c:showBubbleSize val="0"/>
            </c:dLbl>
            <c:dLbl>
              <c:idx val="9"/>
              <c:layout/>
              <c:tx>
                <c:strRef>
                  <c:f>Sheet1!$N$11</c:f>
                  <c:strCache>
                    <c:ptCount val="1"/>
                    <c:pt idx="0">
                      <c:v>9.9%</c:v>
                    </c:pt>
                  </c:strCache>
                </c:strRef>
              </c:tx>
              <c:dLblPos val="inBase"/>
              <c:showLegendKey val="0"/>
              <c:showVal val="1"/>
              <c:showCatName val="0"/>
              <c:showSerName val="0"/>
              <c:showPercent val="0"/>
              <c:showBubbleSize val="0"/>
            </c:dLbl>
            <c:dLbl>
              <c:idx val="10"/>
              <c:layout/>
              <c:tx>
                <c:strRef>
                  <c:f>Sheet1!$N$12</c:f>
                  <c:strCache>
                    <c:ptCount val="1"/>
                    <c:pt idx="0">
                      <c:v>9.5%</c:v>
                    </c:pt>
                  </c:strCache>
                </c:strRef>
              </c:tx>
              <c:dLblPos val="inBase"/>
              <c:showLegendKey val="0"/>
              <c:showVal val="1"/>
              <c:showCatName val="0"/>
              <c:showSerName val="0"/>
              <c:showPercent val="0"/>
              <c:showBubbleSize val="0"/>
            </c:dLbl>
            <c:dLbl>
              <c:idx val="11"/>
              <c:layout/>
              <c:tx>
                <c:strRef>
                  <c:f>Sheet1!$N$13</c:f>
                  <c:strCache>
                    <c:ptCount val="1"/>
                    <c:pt idx="0">
                      <c:v>9.0%</c:v>
                    </c:pt>
                  </c:strCache>
                </c:strRef>
              </c:tx>
              <c:dLblPos val="inBase"/>
              <c:showLegendKey val="0"/>
              <c:showVal val="1"/>
              <c:showCatName val="0"/>
              <c:showSerName val="0"/>
              <c:showPercent val="0"/>
              <c:showBubbleSize val="0"/>
            </c:dLbl>
            <c:dLbl>
              <c:idx val="12"/>
              <c:layout/>
              <c:tx>
                <c:strRef>
                  <c:f>Sheet1!$N$14</c:f>
                  <c:strCache>
                    <c:ptCount val="1"/>
                    <c:pt idx="0">
                      <c:v>8.9%</c:v>
                    </c:pt>
                  </c:strCache>
                </c:strRef>
              </c:tx>
              <c:dLblPos val="inBase"/>
              <c:showLegendKey val="0"/>
              <c:showVal val="1"/>
              <c:showCatName val="0"/>
              <c:showSerName val="0"/>
              <c:showPercent val="0"/>
              <c:showBubbleSize val="0"/>
            </c:dLbl>
            <c:dLbl>
              <c:idx val="13"/>
              <c:layout/>
              <c:tx>
                <c:strRef>
                  <c:f>Sheet1!$N$15</c:f>
                  <c:strCache>
                    <c:ptCount val="1"/>
                    <c:pt idx="0">
                      <c:v>8.5%</c:v>
                    </c:pt>
                  </c:strCache>
                </c:strRef>
              </c:tx>
              <c:dLblPos val="inBase"/>
              <c:showLegendKey val="0"/>
              <c:showVal val="1"/>
              <c:showCatName val="0"/>
              <c:showSerName val="0"/>
              <c:showPercent val="0"/>
              <c:showBubbleSize val="0"/>
            </c:dLbl>
            <c:dLbl>
              <c:idx val="14"/>
              <c:layout/>
              <c:tx>
                <c:strRef>
                  <c:f>Sheet1!$N$16</c:f>
                  <c:strCache>
                    <c:ptCount val="1"/>
                    <c:pt idx="0">
                      <c:v>6.6%</c:v>
                    </c:pt>
                  </c:strCache>
                </c:strRef>
              </c:tx>
              <c:dLblPos val="inBase"/>
              <c:showLegendKey val="0"/>
              <c:showVal val="1"/>
              <c:showCatName val="0"/>
              <c:showSerName val="0"/>
              <c:showPercent val="0"/>
              <c:showBubbleSize val="0"/>
            </c:dLbl>
            <c:dLbl>
              <c:idx val="15"/>
              <c:layout/>
              <c:tx>
                <c:strRef>
                  <c:f>Sheet1!$N$17</c:f>
                  <c:strCache>
                    <c:ptCount val="1"/>
                    <c:pt idx="0">
                      <c:v>6.0%</c:v>
                    </c:pt>
                  </c:strCache>
                </c:strRef>
              </c:tx>
              <c:dLblPos val="inBase"/>
              <c:showLegendKey val="0"/>
              <c:showVal val="1"/>
              <c:showCatName val="0"/>
              <c:showSerName val="0"/>
              <c:showPercent val="0"/>
              <c:showBubbleSize val="0"/>
            </c:dLbl>
            <c:dLbl>
              <c:idx val="16"/>
              <c:layout/>
              <c:tx>
                <c:strRef>
                  <c:f>Sheet1!$N$18</c:f>
                  <c:strCache>
                    <c:ptCount val="1"/>
                    <c:pt idx="0">
                      <c:v>5.3%</c:v>
                    </c:pt>
                  </c:strCache>
                </c:strRef>
              </c:tx>
              <c:dLblPos val="inBase"/>
              <c:showLegendKey val="0"/>
              <c:showVal val="1"/>
              <c:showCatName val="0"/>
              <c:showSerName val="0"/>
              <c:showPercent val="0"/>
              <c:showBubbleSize val="0"/>
            </c:dLbl>
            <c:dLbl>
              <c:idx val="17"/>
              <c:layout/>
              <c:tx>
                <c:strRef>
                  <c:f>Sheet1!$N$19</c:f>
                  <c:strCache>
                    <c:ptCount val="1"/>
                    <c:pt idx="0">
                      <c:v>5.1%</c:v>
                    </c:pt>
                  </c:strCache>
                </c:strRef>
              </c:tx>
              <c:dLblPos val="inBase"/>
              <c:showLegendKey val="0"/>
              <c:showVal val="1"/>
              <c:showCatName val="0"/>
              <c:showSerName val="0"/>
              <c:showPercent val="0"/>
              <c:showBubbleSize val="0"/>
            </c:dLbl>
            <c:dLbl>
              <c:idx val="18"/>
              <c:layout/>
              <c:tx>
                <c:strRef>
                  <c:f>Sheet1!$N$20</c:f>
                  <c:strCache>
                    <c:ptCount val="1"/>
                    <c:pt idx="0">
                      <c:v>4.7%</c:v>
                    </c:pt>
                  </c:strCache>
                </c:strRef>
              </c:tx>
              <c:dLblPos val="inBase"/>
              <c:showLegendKey val="0"/>
              <c:showVal val="1"/>
              <c:showCatName val="0"/>
              <c:showSerName val="0"/>
              <c:showPercent val="0"/>
              <c:showBubbleSize val="0"/>
            </c:dLbl>
            <c:dLbl>
              <c:idx val="19"/>
              <c:layout/>
              <c:tx>
                <c:strRef>
                  <c:f>Sheet1!$N$21</c:f>
                  <c:strCache>
                    <c:ptCount val="1"/>
                    <c:pt idx="0">
                      <c:v>4.5%</c:v>
                    </c:pt>
                  </c:strCache>
                </c:strRef>
              </c:tx>
              <c:dLblPos val="inBase"/>
              <c:showLegendKey val="0"/>
              <c:showVal val="1"/>
              <c:showCatName val="0"/>
              <c:showSerName val="0"/>
              <c:showPercent val="0"/>
              <c:showBubbleSize val="0"/>
            </c:dLbl>
            <c:dLbl>
              <c:idx val="20"/>
              <c:layout/>
              <c:tx>
                <c:strRef>
                  <c:f>Sheet1!$N$22</c:f>
                  <c:strCache>
                    <c:ptCount val="1"/>
                    <c:pt idx="0">
                      <c:v>3.9%</c:v>
                    </c:pt>
                  </c:strCache>
                </c:strRef>
              </c:tx>
              <c:dLblPos val="inBase"/>
              <c:showLegendKey val="0"/>
              <c:showVal val="1"/>
              <c:showCatName val="0"/>
              <c:showSerName val="0"/>
              <c:showPercent val="0"/>
              <c:showBubbleSize val="0"/>
            </c:dLbl>
            <c:dLbl>
              <c:idx val="21"/>
              <c:layout/>
              <c:tx>
                <c:strRef>
                  <c:f>Sheet1!$N$23</c:f>
                  <c:strCache>
                    <c:ptCount val="1"/>
                    <c:pt idx="0">
                      <c:v>3.5%</c:v>
                    </c:pt>
                  </c:strCache>
                </c:strRef>
              </c:tx>
              <c:dLblPos val="inBase"/>
              <c:showLegendKey val="0"/>
              <c:showVal val="1"/>
              <c:showCatName val="0"/>
              <c:showSerName val="0"/>
              <c:showPercent val="0"/>
              <c:showBubbleSize val="0"/>
            </c:dLbl>
            <c:dLbl>
              <c:idx val="22"/>
              <c:layout/>
              <c:tx>
                <c:strRef>
                  <c:f>Sheet1!$N$24</c:f>
                  <c:strCache>
                    <c:ptCount val="1"/>
                    <c:pt idx="0">
                      <c:v>3.5%</c:v>
                    </c:pt>
                  </c:strCache>
                </c:strRef>
              </c:tx>
              <c:dLblPos val="inBase"/>
              <c:showLegendKey val="0"/>
              <c:showVal val="1"/>
              <c:showCatName val="0"/>
              <c:showSerName val="0"/>
              <c:showPercent val="0"/>
              <c:showBubbleSize val="0"/>
            </c:dLbl>
            <c:dLbl>
              <c:idx val="23"/>
              <c:layout/>
              <c:tx>
                <c:strRef>
                  <c:f>Sheet1!$N$25</c:f>
                  <c:strCache>
                    <c:ptCount val="1"/>
                    <c:pt idx="0">
                      <c:v>3.0%</c:v>
                    </c:pt>
                  </c:strCache>
                </c:strRef>
              </c:tx>
              <c:dLblPos val="inBase"/>
              <c:showLegendKey val="0"/>
              <c:showVal val="1"/>
              <c:showCatName val="0"/>
              <c:showSerName val="0"/>
              <c:showPercent val="0"/>
              <c:showBubbleSize val="0"/>
            </c:dLbl>
            <c:dLbl>
              <c:idx val="24"/>
              <c:layout/>
              <c:tx>
                <c:strRef>
                  <c:f>Sheet1!$N$26</c:f>
                  <c:strCache>
                    <c:ptCount val="1"/>
                    <c:pt idx="0">
                      <c:v>2.1%</c:v>
                    </c:pt>
                  </c:strCache>
                </c:strRef>
              </c:tx>
              <c:dLblPos val="inBase"/>
              <c:showLegendKey val="0"/>
              <c:showVal val="1"/>
              <c:showCatName val="0"/>
              <c:showSerName val="0"/>
              <c:showPercent val="0"/>
              <c:showBubbleSize val="0"/>
            </c:dLbl>
            <c:dLblPos val="inBase"/>
            <c:showLegendKey val="0"/>
            <c:showVal val="1"/>
            <c:showCatName val="0"/>
            <c:showSerName val="0"/>
            <c:showPercent val="0"/>
            <c:showBubbleSize val="0"/>
            <c:showLeaderLines val="0"/>
          </c:dLbls>
          <c:cat>
            <c:strRef>
              <c:f>Sheet1!$B$2:$B$26</c:f>
              <c:strCache>
                <c:ptCount val="25"/>
                <c:pt idx="0">
                  <c:v>Pro-activity in cost reduction (346)</c:v>
                </c:pt>
                <c:pt idx="1">
                  <c:v>Handling of problems (94)</c:v>
                </c:pt>
                <c:pt idx="2">
                  <c:v>Competitiveness of price</c:v>
                </c:pt>
                <c:pt idx="3">
                  <c:v>Value for money</c:v>
                </c:pt>
                <c:pt idx="4">
                  <c:v>Lead time</c:v>
                </c:pt>
                <c:pt idx="5">
                  <c:v>Provision of information on order delivery</c:v>
                </c:pt>
                <c:pt idx="6">
                  <c:v>Local technical support</c:v>
                </c:pt>
                <c:pt idx="7">
                  <c:v>Reacting to emergency situations</c:v>
                </c:pt>
                <c:pt idx="8">
                  <c:v>Clarity of pricing</c:v>
                </c:pt>
                <c:pt idx="9">
                  <c:v>Reliability of delivery</c:v>
                </c:pt>
                <c:pt idx="10">
                  <c:v>Developing a relationship</c:v>
                </c:pt>
                <c:pt idx="11">
                  <c:v>Understanding your business needs</c:v>
                </c:pt>
                <c:pt idx="12">
                  <c:v>Quotation</c:v>
                </c:pt>
                <c:pt idx="13">
                  <c:v>Keeping promises &amp; commitments</c:v>
                </c:pt>
                <c:pt idx="14">
                  <c:v>Honesty/openness when things go wrong</c:v>
                </c:pt>
                <c:pt idx="15">
                  <c:v>Packaging &amp; labelling of your products/delivery</c:v>
                </c:pt>
                <c:pt idx="16">
                  <c:v>Integrity of supplier</c:v>
                </c:pt>
                <c:pt idx="17">
                  <c:v>Responsiveness of staff</c:v>
                </c:pt>
                <c:pt idx="18">
                  <c:v>Ease of ordering</c:v>
                </c:pt>
                <c:pt idx="19">
                  <c:v>Clear points of contact</c:v>
                </c:pt>
                <c:pt idx="20">
                  <c:v>Quality Assurance Regimes</c:v>
                </c:pt>
                <c:pt idx="21">
                  <c:v>Expertise of staff</c:v>
                </c:pt>
                <c:pt idx="22">
                  <c:v>Helpfulness of staff</c:v>
                </c:pt>
                <c:pt idx="23">
                  <c:v>Product performance</c:v>
                </c:pt>
                <c:pt idx="24">
                  <c:v>Product quality</c:v>
                </c:pt>
              </c:strCache>
            </c:strRef>
          </c:cat>
          <c:val>
            <c:numRef>
              <c:f>Sheet1!$I$2:$I$26</c:f>
              <c:numCache>
                <c:formatCode>0.0%</c:formatCode>
                <c:ptCount val="25"/>
                <c:pt idx="0">
                  <c:v>0.2080924855491334</c:v>
                </c:pt>
                <c:pt idx="1">
                  <c:v>0.14893617021276617</c:v>
                </c:pt>
                <c:pt idx="2">
                  <c:v>0.23002421307506071</c:v>
                </c:pt>
                <c:pt idx="3">
                  <c:v>0.24663677130044842</c:v>
                </c:pt>
                <c:pt idx="4">
                  <c:v>0.20421052631578937</c:v>
                </c:pt>
                <c:pt idx="5">
                  <c:v>0.12527472527472508</c:v>
                </c:pt>
                <c:pt idx="6">
                  <c:v>9.3240093240093413E-2</c:v>
                </c:pt>
                <c:pt idx="7">
                  <c:v>0.11691542288557213</c:v>
                </c:pt>
                <c:pt idx="8">
                  <c:v>0.11814345991561201</c:v>
                </c:pt>
                <c:pt idx="9">
                  <c:v>0.16059957173447539</c:v>
                </c:pt>
                <c:pt idx="10">
                  <c:v>0.11801242236024846</c:v>
                </c:pt>
                <c:pt idx="11">
                  <c:v>0.10855949895615867</c:v>
                </c:pt>
                <c:pt idx="12">
                  <c:v>0.1308016877637129</c:v>
                </c:pt>
                <c:pt idx="13">
                  <c:v>0.12008281573498966</c:v>
                </c:pt>
                <c:pt idx="14">
                  <c:v>0.10068649885583524</c:v>
                </c:pt>
                <c:pt idx="15">
                  <c:v>0.11290322580645162</c:v>
                </c:pt>
                <c:pt idx="16">
                  <c:v>9.3023255813953501E-2</c:v>
                </c:pt>
                <c:pt idx="17">
                  <c:v>0.10344827586206895</c:v>
                </c:pt>
                <c:pt idx="18">
                  <c:v>0.10085836909871225</c:v>
                </c:pt>
                <c:pt idx="19">
                  <c:v>0.10569105691056928</c:v>
                </c:pt>
                <c:pt idx="20">
                  <c:v>8.4210526315789527E-2</c:v>
                </c:pt>
                <c:pt idx="21">
                  <c:v>0.10766045548654266</c:v>
                </c:pt>
                <c:pt idx="22">
                  <c:v>6.5173116089613028E-2</c:v>
                </c:pt>
                <c:pt idx="23">
                  <c:v>8.409090909090923E-2</c:v>
                </c:pt>
                <c:pt idx="24">
                  <c:v>6.9767441860465212E-2</c:v>
                </c:pt>
              </c:numCache>
            </c:numRef>
          </c:val>
        </c:ser>
        <c:ser>
          <c:idx val="7"/>
          <c:order val="7"/>
          <c:tx>
            <c:strRef>
              <c:f>Sheet1!$J$1</c:f>
              <c:strCache>
                <c:ptCount val="1"/>
                <c:pt idx="0">
                  <c:v>8</c:v>
                </c:pt>
              </c:strCache>
            </c:strRef>
          </c:tx>
          <c:spPr>
            <a:noFill/>
            <a:ln>
              <a:noFill/>
            </a:ln>
          </c:spPr>
          <c:invertIfNegative val="0"/>
          <c:cat>
            <c:strRef>
              <c:f>Sheet1!$B$2:$B$26</c:f>
              <c:strCache>
                <c:ptCount val="25"/>
                <c:pt idx="0">
                  <c:v>Pro-activity in cost reduction (346)</c:v>
                </c:pt>
                <c:pt idx="1">
                  <c:v>Handling of problems (94)</c:v>
                </c:pt>
                <c:pt idx="2">
                  <c:v>Competitiveness of price</c:v>
                </c:pt>
                <c:pt idx="3">
                  <c:v>Value for money</c:v>
                </c:pt>
                <c:pt idx="4">
                  <c:v>Lead time</c:v>
                </c:pt>
                <c:pt idx="5">
                  <c:v>Provision of information on order delivery</c:v>
                </c:pt>
                <c:pt idx="6">
                  <c:v>Local technical support</c:v>
                </c:pt>
                <c:pt idx="7">
                  <c:v>Reacting to emergency situations</c:v>
                </c:pt>
                <c:pt idx="8">
                  <c:v>Clarity of pricing</c:v>
                </c:pt>
                <c:pt idx="9">
                  <c:v>Reliability of delivery</c:v>
                </c:pt>
                <c:pt idx="10">
                  <c:v>Developing a relationship</c:v>
                </c:pt>
                <c:pt idx="11">
                  <c:v>Understanding your business needs</c:v>
                </c:pt>
                <c:pt idx="12">
                  <c:v>Quotation</c:v>
                </c:pt>
                <c:pt idx="13">
                  <c:v>Keeping promises &amp; commitments</c:v>
                </c:pt>
                <c:pt idx="14">
                  <c:v>Honesty/openness when things go wrong</c:v>
                </c:pt>
                <c:pt idx="15">
                  <c:v>Packaging &amp; labelling of your products/delivery</c:v>
                </c:pt>
                <c:pt idx="16">
                  <c:v>Integrity of supplier</c:v>
                </c:pt>
                <c:pt idx="17">
                  <c:v>Responsiveness of staff</c:v>
                </c:pt>
                <c:pt idx="18">
                  <c:v>Ease of ordering</c:v>
                </c:pt>
                <c:pt idx="19">
                  <c:v>Clear points of contact</c:v>
                </c:pt>
                <c:pt idx="20">
                  <c:v>Quality Assurance Regimes</c:v>
                </c:pt>
                <c:pt idx="21">
                  <c:v>Expertise of staff</c:v>
                </c:pt>
                <c:pt idx="22">
                  <c:v>Helpfulness of staff</c:v>
                </c:pt>
                <c:pt idx="23">
                  <c:v>Product performance</c:v>
                </c:pt>
                <c:pt idx="24">
                  <c:v>Product quality</c:v>
                </c:pt>
              </c:strCache>
            </c:strRef>
          </c:cat>
          <c:val>
            <c:numRef>
              <c:f>Sheet1!$J$2:$J$26</c:f>
              <c:numCache>
                <c:formatCode>0.0%</c:formatCode>
                <c:ptCount val="25"/>
                <c:pt idx="0">
                  <c:v>0.19075144508670538</c:v>
                </c:pt>
                <c:pt idx="1">
                  <c:v>0.20212765957446821</c:v>
                </c:pt>
                <c:pt idx="2">
                  <c:v>0.2493946731234867</c:v>
                </c:pt>
                <c:pt idx="3">
                  <c:v>0.27578475336322911</c:v>
                </c:pt>
                <c:pt idx="4">
                  <c:v>0.28421052631578947</c:v>
                </c:pt>
                <c:pt idx="5">
                  <c:v>0.28791208791208867</c:v>
                </c:pt>
                <c:pt idx="6">
                  <c:v>0.24708624708624743</c:v>
                </c:pt>
                <c:pt idx="7">
                  <c:v>0.22885572139303467</c:v>
                </c:pt>
                <c:pt idx="8">
                  <c:v>0.2679324894514768</c:v>
                </c:pt>
                <c:pt idx="9">
                  <c:v>0.27408993576017132</c:v>
                </c:pt>
                <c:pt idx="10">
                  <c:v>0.26086956521739174</c:v>
                </c:pt>
                <c:pt idx="11">
                  <c:v>0.29018789144050144</c:v>
                </c:pt>
                <c:pt idx="12">
                  <c:v>0.27426160337552741</c:v>
                </c:pt>
                <c:pt idx="13">
                  <c:v>0.2774327122153209</c:v>
                </c:pt>
                <c:pt idx="14">
                  <c:v>0.28146453089244927</c:v>
                </c:pt>
                <c:pt idx="15">
                  <c:v>0.26497695852534581</c:v>
                </c:pt>
                <c:pt idx="16">
                  <c:v>0.26849894291754794</c:v>
                </c:pt>
                <c:pt idx="17">
                  <c:v>0.25557809330628845</c:v>
                </c:pt>
                <c:pt idx="18">
                  <c:v>0.26180257510729688</c:v>
                </c:pt>
                <c:pt idx="19">
                  <c:v>0.23780487804878037</c:v>
                </c:pt>
                <c:pt idx="20">
                  <c:v>0.28947368421052638</c:v>
                </c:pt>
                <c:pt idx="21">
                  <c:v>0.27950310559006208</c:v>
                </c:pt>
                <c:pt idx="22">
                  <c:v>0.23828920570264789</c:v>
                </c:pt>
                <c:pt idx="23">
                  <c:v>0.30681818181818243</c:v>
                </c:pt>
                <c:pt idx="24">
                  <c:v>0.33403805496828781</c:v>
                </c:pt>
              </c:numCache>
            </c:numRef>
          </c:val>
        </c:ser>
        <c:ser>
          <c:idx val="8"/>
          <c:order val="8"/>
          <c:tx>
            <c:strRef>
              <c:f>Sheet1!$K$1</c:f>
              <c:strCache>
                <c:ptCount val="1"/>
                <c:pt idx="0">
                  <c:v>9</c:v>
                </c:pt>
              </c:strCache>
            </c:strRef>
          </c:tx>
          <c:spPr>
            <a:noFill/>
            <a:ln>
              <a:noFill/>
            </a:ln>
          </c:spPr>
          <c:invertIfNegative val="0"/>
          <c:cat>
            <c:strRef>
              <c:f>Sheet1!$B$2:$B$26</c:f>
              <c:strCache>
                <c:ptCount val="25"/>
                <c:pt idx="0">
                  <c:v>Pro-activity in cost reduction (346)</c:v>
                </c:pt>
                <c:pt idx="1">
                  <c:v>Handling of problems (94)</c:v>
                </c:pt>
                <c:pt idx="2">
                  <c:v>Competitiveness of price</c:v>
                </c:pt>
                <c:pt idx="3">
                  <c:v>Value for money</c:v>
                </c:pt>
                <c:pt idx="4">
                  <c:v>Lead time</c:v>
                </c:pt>
                <c:pt idx="5">
                  <c:v>Provision of information on order delivery</c:v>
                </c:pt>
                <c:pt idx="6">
                  <c:v>Local technical support</c:v>
                </c:pt>
                <c:pt idx="7">
                  <c:v>Reacting to emergency situations</c:v>
                </c:pt>
                <c:pt idx="8">
                  <c:v>Clarity of pricing</c:v>
                </c:pt>
                <c:pt idx="9">
                  <c:v>Reliability of delivery</c:v>
                </c:pt>
                <c:pt idx="10">
                  <c:v>Developing a relationship</c:v>
                </c:pt>
                <c:pt idx="11">
                  <c:v>Understanding your business needs</c:v>
                </c:pt>
                <c:pt idx="12">
                  <c:v>Quotation</c:v>
                </c:pt>
                <c:pt idx="13">
                  <c:v>Keeping promises &amp; commitments</c:v>
                </c:pt>
                <c:pt idx="14">
                  <c:v>Honesty/openness when things go wrong</c:v>
                </c:pt>
                <c:pt idx="15">
                  <c:v>Packaging &amp; labelling of your products/delivery</c:v>
                </c:pt>
                <c:pt idx="16">
                  <c:v>Integrity of supplier</c:v>
                </c:pt>
                <c:pt idx="17">
                  <c:v>Responsiveness of staff</c:v>
                </c:pt>
                <c:pt idx="18">
                  <c:v>Ease of ordering</c:v>
                </c:pt>
                <c:pt idx="19">
                  <c:v>Clear points of contact</c:v>
                </c:pt>
                <c:pt idx="20">
                  <c:v>Quality Assurance Regimes</c:v>
                </c:pt>
                <c:pt idx="21">
                  <c:v>Expertise of staff</c:v>
                </c:pt>
                <c:pt idx="22">
                  <c:v>Helpfulness of staff</c:v>
                </c:pt>
                <c:pt idx="23">
                  <c:v>Product performance</c:v>
                </c:pt>
                <c:pt idx="24">
                  <c:v>Product quality</c:v>
                </c:pt>
              </c:strCache>
            </c:strRef>
          </c:cat>
          <c:val>
            <c:numRef>
              <c:f>Sheet1!$K$2:$K$26</c:f>
              <c:numCache>
                <c:formatCode>0.0%</c:formatCode>
                <c:ptCount val="25"/>
                <c:pt idx="0">
                  <c:v>0.10115606936416185</c:v>
                </c:pt>
                <c:pt idx="1">
                  <c:v>0.14893617021276617</c:v>
                </c:pt>
                <c:pt idx="2">
                  <c:v>0.11622276029055705</c:v>
                </c:pt>
                <c:pt idx="3">
                  <c:v>0.15695067264573992</c:v>
                </c:pt>
                <c:pt idx="4">
                  <c:v>0.16210526315789492</c:v>
                </c:pt>
                <c:pt idx="5">
                  <c:v>0.18681318681318707</c:v>
                </c:pt>
                <c:pt idx="6">
                  <c:v>0.23310023310023334</c:v>
                </c:pt>
                <c:pt idx="7">
                  <c:v>0.26368159203980152</c:v>
                </c:pt>
                <c:pt idx="8">
                  <c:v>0.25738396624472643</c:v>
                </c:pt>
                <c:pt idx="9">
                  <c:v>0.22483940042826575</c:v>
                </c:pt>
                <c:pt idx="10">
                  <c:v>0.24430641821946189</c:v>
                </c:pt>
                <c:pt idx="11">
                  <c:v>0.29436325678496905</c:v>
                </c:pt>
                <c:pt idx="12">
                  <c:v>0.25316455696202533</c:v>
                </c:pt>
                <c:pt idx="13">
                  <c:v>0.2774327122153209</c:v>
                </c:pt>
                <c:pt idx="14">
                  <c:v>0.27002288329519514</c:v>
                </c:pt>
                <c:pt idx="15">
                  <c:v>0.26728110599078342</c:v>
                </c:pt>
                <c:pt idx="16">
                  <c:v>0.28329809725158561</c:v>
                </c:pt>
                <c:pt idx="17">
                  <c:v>0.29614604462474647</c:v>
                </c:pt>
                <c:pt idx="18">
                  <c:v>0.29828326180257564</c:v>
                </c:pt>
                <c:pt idx="19">
                  <c:v>0.24390243902439068</c:v>
                </c:pt>
                <c:pt idx="20">
                  <c:v>0.27631578947368474</c:v>
                </c:pt>
                <c:pt idx="21">
                  <c:v>0.26501035196687417</c:v>
                </c:pt>
                <c:pt idx="22">
                  <c:v>0.29938900203666036</c:v>
                </c:pt>
                <c:pt idx="23">
                  <c:v>0.27500000000000002</c:v>
                </c:pt>
                <c:pt idx="24">
                  <c:v>0.27061310782241038</c:v>
                </c:pt>
              </c:numCache>
            </c:numRef>
          </c:val>
        </c:ser>
        <c:ser>
          <c:idx val="9"/>
          <c:order val="9"/>
          <c:tx>
            <c:strRef>
              <c:f>Sheet1!$L$1</c:f>
              <c:strCache>
                <c:ptCount val="1"/>
                <c:pt idx="0">
                  <c:v>10</c:v>
                </c:pt>
              </c:strCache>
            </c:strRef>
          </c:tx>
          <c:spPr>
            <a:noFill/>
            <a:ln>
              <a:noFill/>
            </a:ln>
          </c:spPr>
          <c:invertIfNegative val="0"/>
          <c:cat>
            <c:strRef>
              <c:f>Sheet1!$B$2:$B$26</c:f>
              <c:strCache>
                <c:ptCount val="25"/>
                <c:pt idx="0">
                  <c:v>Pro-activity in cost reduction (346)</c:v>
                </c:pt>
                <c:pt idx="1">
                  <c:v>Handling of problems (94)</c:v>
                </c:pt>
                <c:pt idx="2">
                  <c:v>Competitiveness of price</c:v>
                </c:pt>
                <c:pt idx="3">
                  <c:v>Value for money</c:v>
                </c:pt>
                <c:pt idx="4">
                  <c:v>Lead time</c:v>
                </c:pt>
                <c:pt idx="5">
                  <c:v>Provision of information on order delivery</c:v>
                </c:pt>
                <c:pt idx="6">
                  <c:v>Local technical support</c:v>
                </c:pt>
                <c:pt idx="7">
                  <c:v>Reacting to emergency situations</c:v>
                </c:pt>
                <c:pt idx="8">
                  <c:v>Clarity of pricing</c:v>
                </c:pt>
                <c:pt idx="9">
                  <c:v>Reliability of delivery</c:v>
                </c:pt>
                <c:pt idx="10">
                  <c:v>Developing a relationship</c:v>
                </c:pt>
                <c:pt idx="11">
                  <c:v>Understanding your business needs</c:v>
                </c:pt>
                <c:pt idx="12">
                  <c:v>Quotation</c:v>
                </c:pt>
                <c:pt idx="13">
                  <c:v>Keeping promises &amp; commitments</c:v>
                </c:pt>
                <c:pt idx="14">
                  <c:v>Honesty/openness when things go wrong</c:v>
                </c:pt>
                <c:pt idx="15">
                  <c:v>Packaging &amp; labelling of your products/delivery</c:v>
                </c:pt>
                <c:pt idx="16">
                  <c:v>Integrity of supplier</c:v>
                </c:pt>
                <c:pt idx="17">
                  <c:v>Responsiveness of staff</c:v>
                </c:pt>
                <c:pt idx="18">
                  <c:v>Ease of ordering</c:v>
                </c:pt>
                <c:pt idx="19">
                  <c:v>Clear points of contact</c:v>
                </c:pt>
                <c:pt idx="20">
                  <c:v>Quality Assurance Regimes</c:v>
                </c:pt>
                <c:pt idx="21">
                  <c:v>Expertise of staff</c:v>
                </c:pt>
                <c:pt idx="22">
                  <c:v>Helpfulness of staff</c:v>
                </c:pt>
                <c:pt idx="23">
                  <c:v>Product performance</c:v>
                </c:pt>
                <c:pt idx="24">
                  <c:v>Product quality</c:v>
                </c:pt>
              </c:strCache>
            </c:strRef>
          </c:cat>
          <c:val>
            <c:numRef>
              <c:f>Sheet1!$L$2:$L$26</c:f>
              <c:numCache>
                <c:formatCode>0.0%</c:formatCode>
                <c:ptCount val="25"/>
                <c:pt idx="0">
                  <c:v>7.5144508670520235E-2</c:v>
                </c:pt>
                <c:pt idx="1">
                  <c:v>0.10638297872340426</c:v>
                </c:pt>
                <c:pt idx="2">
                  <c:v>9.2009685230024188E-2</c:v>
                </c:pt>
                <c:pt idx="3">
                  <c:v>0.10986547085201807</c:v>
                </c:pt>
                <c:pt idx="4">
                  <c:v>0.13894736842105293</c:v>
                </c:pt>
                <c:pt idx="5">
                  <c:v>0.23296703296703336</c:v>
                </c:pt>
                <c:pt idx="6">
                  <c:v>0.29836829836829892</c:v>
                </c:pt>
                <c:pt idx="7">
                  <c:v>0.28109452736318408</c:v>
                </c:pt>
                <c:pt idx="8">
                  <c:v>0.25738396624472643</c:v>
                </c:pt>
                <c:pt idx="9">
                  <c:v>0.24197002141327623</c:v>
                </c:pt>
                <c:pt idx="10">
                  <c:v>0.28157349896480405</c:v>
                </c:pt>
                <c:pt idx="11">
                  <c:v>0.21711899791231756</c:v>
                </c:pt>
                <c:pt idx="12">
                  <c:v>0.25316455696202533</c:v>
                </c:pt>
                <c:pt idx="13">
                  <c:v>0.24016563146997941</c:v>
                </c:pt>
                <c:pt idx="14">
                  <c:v>0.28146453089244927</c:v>
                </c:pt>
                <c:pt idx="15">
                  <c:v>0.29493087557603687</c:v>
                </c:pt>
                <c:pt idx="16">
                  <c:v>0.30232558139534993</c:v>
                </c:pt>
                <c:pt idx="17">
                  <c:v>0.29411764705882382</c:v>
                </c:pt>
                <c:pt idx="18">
                  <c:v>0.29184549356223188</c:v>
                </c:pt>
                <c:pt idx="19">
                  <c:v>0.36788617886178926</c:v>
                </c:pt>
                <c:pt idx="20">
                  <c:v>0.31052631578947476</c:v>
                </c:pt>
                <c:pt idx="21">
                  <c:v>0.31262939958592173</c:v>
                </c:pt>
                <c:pt idx="22">
                  <c:v>0.36252545824847282</c:v>
                </c:pt>
                <c:pt idx="23">
                  <c:v>0.30454545454545456</c:v>
                </c:pt>
                <c:pt idx="24">
                  <c:v>0.30443974630021142</c:v>
                </c:pt>
              </c:numCache>
            </c:numRef>
          </c:val>
        </c:ser>
        <c:dLbls>
          <c:showLegendKey val="0"/>
          <c:showVal val="0"/>
          <c:showCatName val="0"/>
          <c:showSerName val="0"/>
          <c:showPercent val="0"/>
          <c:showBubbleSize val="0"/>
        </c:dLbls>
        <c:gapWidth val="55"/>
        <c:overlap val="100"/>
        <c:axId val="121567104"/>
        <c:axId val="121568640"/>
      </c:barChart>
      <c:catAx>
        <c:axId val="121567104"/>
        <c:scaling>
          <c:orientation val="maxMin"/>
        </c:scaling>
        <c:delete val="0"/>
        <c:axPos val="l"/>
        <c:numFmt formatCode="General" sourceLinked="1"/>
        <c:majorTickMark val="out"/>
        <c:minorTickMark val="none"/>
        <c:tickLblPos val="nextTo"/>
        <c:spPr>
          <a:ln>
            <a:noFill/>
          </a:ln>
        </c:spPr>
        <c:crossAx val="121568640"/>
        <c:crosses val="autoZero"/>
        <c:auto val="1"/>
        <c:lblAlgn val="ctr"/>
        <c:lblOffset val="100"/>
        <c:noMultiLvlLbl val="0"/>
      </c:catAx>
      <c:valAx>
        <c:axId val="121568640"/>
        <c:scaling>
          <c:orientation val="minMax"/>
          <c:max val="0.5"/>
          <c:min val="0"/>
        </c:scaling>
        <c:delete val="0"/>
        <c:axPos val="t"/>
        <c:majorGridlines>
          <c:spPr>
            <a:ln>
              <a:solidFill>
                <a:srgbClr val="FFFFFF">
                  <a:lumMod val="75000"/>
                </a:srgbClr>
              </a:solidFill>
            </a:ln>
          </c:spPr>
        </c:majorGridlines>
        <c:title>
          <c:tx>
            <c:rich>
              <a:bodyPr/>
              <a:lstStyle/>
              <a:p>
                <a:pPr>
                  <a:defRPr sz="900"/>
                </a:pPr>
                <a:r>
                  <a:rPr lang="en-GB" sz="900" dirty="0" smtClean="0"/>
                  <a:t>Percentage of dissatisfied customers</a:t>
                </a:r>
                <a:endParaRPr lang="en-GB" sz="900" dirty="0"/>
              </a:p>
            </c:rich>
          </c:tx>
          <c:layout/>
          <c:overlay val="0"/>
        </c:title>
        <c:numFmt formatCode="0%" sourceLinked="1"/>
        <c:majorTickMark val="out"/>
        <c:minorTickMark val="none"/>
        <c:tickLblPos val="nextTo"/>
        <c:spPr>
          <a:ln>
            <a:noFill/>
          </a:ln>
        </c:spPr>
        <c:crossAx val="121567104"/>
        <c:crosses val="autoZero"/>
        <c:crossBetween val="between"/>
        <c:majorUnit val="0.1"/>
      </c:valAx>
    </c:plotArea>
    <c:legend>
      <c:legendPos val="t"/>
      <c:legendEntry>
        <c:idx val="6"/>
        <c:delete val="1"/>
      </c:legendEntry>
      <c:legendEntry>
        <c:idx val="7"/>
        <c:delete val="1"/>
      </c:legendEntry>
      <c:legendEntry>
        <c:idx val="8"/>
        <c:delete val="1"/>
      </c:legendEntry>
      <c:legendEntry>
        <c:idx val="9"/>
        <c:delete val="1"/>
      </c:legendEntry>
      <c:layout>
        <c:manualLayout>
          <c:xMode val="edge"/>
          <c:yMode val="edge"/>
          <c:x val="0.53342540820757656"/>
          <c:y val="0.96884946638235903"/>
          <c:w val="0.33199525022768972"/>
          <c:h val="3.1042321656530258E-2"/>
        </c:manualLayout>
      </c:layout>
      <c:overlay val="0"/>
    </c:legend>
    <c:plotVisOnly val="1"/>
    <c:dispBlanksAs val="gap"/>
    <c:showDLblsOverMax val="0"/>
  </c:chart>
  <c:spPr>
    <a:noFill/>
    <a:ln>
      <a:noFill/>
    </a:ln>
  </c:spPr>
  <c:txPr>
    <a:bodyPr/>
    <a:lstStyle/>
    <a:p>
      <a:pPr>
        <a:defRPr sz="1000">
          <a:latin typeface="Century Gothic" pitchFamily="34" charset="0"/>
          <a:cs typeface="Arial" pitchFamily="34" charset="0"/>
        </a:defRPr>
      </a:pPr>
      <a:endParaRPr lang="en-US"/>
    </a:p>
  </c:tx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D2F3DD-CEA3-41FE-B14E-6D7131409086}" type="doc">
      <dgm:prSet loTypeId="urn:microsoft.com/office/officeart/2005/8/layout/hProcess7#1" loCatId="process" qsTypeId="urn:microsoft.com/office/officeart/2005/8/quickstyle/simple1" qsCatId="simple" csTypeId="urn:microsoft.com/office/officeart/2005/8/colors/accent1_2" csCatId="accent1" phldr="1"/>
      <dgm:spPr/>
      <dgm:t>
        <a:bodyPr/>
        <a:lstStyle/>
        <a:p>
          <a:endParaRPr lang="en-GB"/>
        </a:p>
      </dgm:t>
    </dgm:pt>
    <dgm:pt modelId="{1AD14C35-F8FF-4C5C-8718-0E0AC01A4347}">
      <dgm:prSet phldrT="[Text]" custT="1"/>
      <dgm:spPr>
        <a:solidFill>
          <a:srgbClr val="BF2F38"/>
        </a:solidFill>
      </dgm:spPr>
      <dgm:t>
        <a:bodyPr vert="wordArtVert"/>
        <a:lstStyle/>
        <a:p>
          <a:endParaRPr lang="en-GB" sz="1600" dirty="0"/>
        </a:p>
      </dgm:t>
    </dgm:pt>
    <dgm:pt modelId="{015844DC-6F3B-4E87-8799-28C562925902}" type="parTrans" cxnId="{C1C3F7F2-0CB2-414F-9C42-D0749DFCE3F4}">
      <dgm:prSet/>
      <dgm:spPr/>
      <dgm:t>
        <a:bodyPr/>
        <a:lstStyle/>
        <a:p>
          <a:endParaRPr lang="en-GB"/>
        </a:p>
      </dgm:t>
    </dgm:pt>
    <dgm:pt modelId="{CB6A677D-B5A2-4F39-A0C9-0307D1C153A2}" type="sibTrans" cxnId="{C1C3F7F2-0CB2-414F-9C42-D0749DFCE3F4}">
      <dgm:prSet/>
      <dgm:spPr/>
      <dgm:t>
        <a:bodyPr/>
        <a:lstStyle/>
        <a:p>
          <a:endParaRPr lang="en-GB"/>
        </a:p>
      </dgm:t>
    </dgm:pt>
    <dgm:pt modelId="{C28B50BB-9E1C-4106-873D-9E4442F2341C}">
      <dgm:prSet phldrT="[Text]"/>
      <dgm:spPr>
        <a:solidFill>
          <a:srgbClr val="BF2F38"/>
        </a:solidFill>
      </dgm:spPr>
      <dgm:t>
        <a:bodyPr/>
        <a:lstStyle/>
        <a:p>
          <a:endParaRPr lang="en-GB" dirty="0"/>
        </a:p>
      </dgm:t>
    </dgm:pt>
    <dgm:pt modelId="{C95485C4-AFD5-4B5A-AC49-AF0CE0C3D554}" type="parTrans" cxnId="{04194F7B-7AB8-4A21-92F4-0F3814BCBB9C}">
      <dgm:prSet/>
      <dgm:spPr/>
      <dgm:t>
        <a:bodyPr/>
        <a:lstStyle/>
        <a:p>
          <a:endParaRPr lang="en-GB"/>
        </a:p>
      </dgm:t>
    </dgm:pt>
    <dgm:pt modelId="{B252C186-C24D-44B4-AB98-8971392561B0}" type="sibTrans" cxnId="{04194F7B-7AB8-4A21-92F4-0F3814BCBB9C}">
      <dgm:prSet/>
      <dgm:spPr/>
      <dgm:t>
        <a:bodyPr/>
        <a:lstStyle/>
        <a:p>
          <a:endParaRPr lang="en-GB"/>
        </a:p>
      </dgm:t>
    </dgm:pt>
    <dgm:pt modelId="{EB81804F-9FF5-481A-86ED-C8748CFA9863}">
      <dgm:prSet phldrT="[Text]"/>
      <dgm:spPr>
        <a:solidFill>
          <a:srgbClr val="BF2F38"/>
        </a:solidFill>
      </dgm:spPr>
      <dgm:t>
        <a:bodyPr/>
        <a:lstStyle/>
        <a:p>
          <a:endParaRPr lang="en-GB" dirty="0"/>
        </a:p>
      </dgm:t>
    </dgm:pt>
    <dgm:pt modelId="{D82A89B6-BE3C-4881-B898-DB5B0312FA88}" type="parTrans" cxnId="{0FA5E7A5-095D-4D33-A1DA-44BDC069EF0C}">
      <dgm:prSet/>
      <dgm:spPr/>
      <dgm:t>
        <a:bodyPr/>
        <a:lstStyle/>
        <a:p>
          <a:endParaRPr lang="en-GB"/>
        </a:p>
      </dgm:t>
    </dgm:pt>
    <dgm:pt modelId="{12FB5B8F-D88D-4848-8A94-68276AFFB7E6}" type="sibTrans" cxnId="{0FA5E7A5-095D-4D33-A1DA-44BDC069EF0C}">
      <dgm:prSet/>
      <dgm:spPr/>
      <dgm:t>
        <a:bodyPr/>
        <a:lstStyle/>
        <a:p>
          <a:endParaRPr lang="en-GB"/>
        </a:p>
      </dgm:t>
    </dgm:pt>
    <dgm:pt modelId="{EB788013-E0C8-4F9C-B05A-992F9E66E80D}">
      <dgm:prSet phldrT="[Text]"/>
      <dgm:spPr>
        <a:solidFill>
          <a:srgbClr val="BF2F38"/>
        </a:solidFill>
      </dgm:spPr>
      <dgm:t>
        <a:bodyPr/>
        <a:lstStyle/>
        <a:p>
          <a:endParaRPr lang="en-GB" dirty="0"/>
        </a:p>
      </dgm:t>
    </dgm:pt>
    <dgm:pt modelId="{A7161720-213B-44E1-914C-C0B41B7E3ADA}" type="parTrans" cxnId="{11CD7FEA-B979-496E-97CE-CB7DD20E2300}">
      <dgm:prSet/>
      <dgm:spPr/>
      <dgm:t>
        <a:bodyPr/>
        <a:lstStyle/>
        <a:p>
          <a:endParaRPr lang="en-GB"/>
        </a:p>
      </dgm:t>
    </dgm:pt>
    <dgm:pt modelId="{F8B6163C-723A-4C87-A40F-EF50FBDD3ED8}" type="sibTrans" cxnId="{11CD7FEA-B979-496E-97CE-CB7DD20E2300}">
      <dgm:prSet/>
      <dgm:spPr/>
      <dgm:t>
        <a:bodyPr/>
        <a:lstStyle/>
        <a:p>
          <a:endParaRPr lang="en-GB"/>
        </a:p>
      </dgm:t>
    </dgm:pt>
    <dgm:pt modelId="{CF148AC1-0BE9-4ECF-89AE-C4771B318034}" type="pres">
      <dgm:prSet presAssocID="{82D2F3DD-CEA3-41FE-B14E-6D7131409086}" presName="Name0" presStyleCnt="0">
        <dgm:presLayoutVars>
          <dgm:dir/>
          <dgm:animLvl val="lvl"/>
          <dgm:resizeHandles val="exact"/>
        </dgm:presLayoutVars>
      </dgm:prSet>
      <dgm:spPr/>
      <dgm:t>
        <a:bodyPr/>
        <a:lstStyle/>
        <a:p>
          <a:endParaRPr lang="en-GB"/>
        </a:p>
      </dgm:t>
    </dgm:pt>
    <dgm:pt modelId="{938DE5BC-2C5B-4496-900F-193BA27781D0}" type="pres">
      <dgm:prSet presAssocID="{1AD14C35-F8FF-4C5C-8718-0E0AC01A4347}" presName="compositeNode" presStyleCnt="0">
        <dgm:presLayoutVars>
          <dgm:bulletEnabled val="1"/>
        </dgm:presLayoutVars>
      </dgm:prSet>
      <dgm:spPr/>
    </dgm:pt>
    <dgm:pt modelId="{086CA6A0-9710-42AC-B266-8182DBBC7795}" type="pres">
      <dgm:prSet presAssocID="{1AD14C35-F8FF-4C5C-8718-0E0AC01A4347}" presName="bgRect" presStyleLbl="node1" presStyleIdx="0" presStyleCnt="4" custScaleY="185211" custLinFactNeighborX="-166" custLinFactNeighborY="0"/>
      <dgm:spPr/>
      <dgm:t>
        <a:bodyPr/>
        <a:lstStyle/>
        <a:p>
          <a:endParaRPr lang="en-GB"/>
        </a:p>
      </dgm:t>
    </dgm:pt>
    <dgm:pt modelId="{5FEA8D6C-DBCA-43AB-9328-12A18DA6B603}" type="pres">
      <dgm:prSet presAssocID="{1AD14C35-F8FF-4C5C-8718-0E0AC01A4347}" presName="parentNode" presStyleLbl="node1" presStyleIdx="0" presStyleCnt="4">
        <dgm:presLayoutVars>
          <dgm:chMax val="0"/>
          <dgm:bulletEnabled val="1"/>
        </dgm:presLayoutVars>
      </dgm:prSet>
      <dgm:spPr/>
      <dgm:t>
        <a:bodyPr/>
        <a:lstStyle/>
        <a:p>
          <a:endParaRPr lang="en-GB"/>
        </a:p>
      </dgm:t>
    </dgm:pt>
    <dgm:pt modelId="{10E983A2-B57E-414A-A0E7-3663CD4F3585}" type="pres">
      <dgm:prSet presAssocID="{CB6A677D-B5A2-4F39-A0C9-0307D1C153A2}" presName="hSp" presStyleCnt="0"/>
      <dgm:spPr/>
    </dgm:pt>
    <dgm:pt modelId="{43311D31-192E-464C-B18C-5CD2D6B5D81D}" type="pres">
      <dgm:prSet presAssocID="{CB6A677D-B5A2-4F39-A0C9-0307D1C153A2}" presName="vProcSp" presStyleCnt="0"/>
      <dgm:spPr/>
    </dgm:pt>
    <dgm:pt modelId="{4DBBBBCD-861B-4D57-A994-2952934A9B35}" type="pres">
      <dgm:prSet presAssocID="{CB6A677D-B5A2-4F39-A0C9-0307D1C153A2}" presName="vSp1" presStyleCnt="0"/>
      <dgm:spPr/>
    </dgm:pt>
    <dgm:pt modelId="{B4B105C7-27A9-4A9F-BDEF-7B873A817A0C}" type="pres">
      <dgm:prSet presAssocID="{CB6A677D-B5A2-4F39-A0C9-0307D1C153A2}" presName="simulatedConn" presStyleLbl="solidFgAcc1" presStyleIdx="0" presStyleCnt="3" custAng="13397335" custScaleY="272718" custLinFactY="397509" custLinFactNeighborX="-10244" custLinFactNeighborY="400000"/>
      <dgm:spPr>
        <a:prstGeom prst="rightArrow">
          <a:avLst/>
        </a:prstGeom>
        <a:solidFill>
          <a:schemeClr val="accent1">
            <a:lumMod val="60000"/>
            <a:lumOff val="40000"/>
          </a:schemeClr>
        </a:solidFill>
      </dgm:spPr>
      <dgm:t>
        <a:bodyPr/>
        <a:lstStyle/>
        <a:p>
          <a:endParaRPr lang="en-GB"/>
        </a:p>
      </dgm:t>
    </dgm:pt>
    <dgm:pt modelId="{284EEE9F-C7FE-4729-9B71-9611B209CD7A}" type="pres">
      <dgm:prSet presAssocID="{CB6A677D-B5A2-4F39-A0C9-0307D1C153A2}" presName="vSp2" presStyleCnt="0"/>
      <dgm:spPr/>
    </dgm:pt>
    <dgm:pt modelId="{05F4D8A4-D176-47E6-B155-EB08DED77A68}" type="pres">
      <dgm:prSet presAssocID="{CB6A677D-B5A2-4F39-A0C9-0307D1C153A2}" presName="sibTrans" presStyleCnt="0"/>
      <dgm:spPr/>
    </dgm:pt>
    <dgm:pt modelId="{DA97CB07-EE50-4254-B1F7-A54108887ACD}" type="pres">
      <dgm:prSet presAssocID="{EB788013-E0C8-4F9C-B05A-992F9E66E80D}" presName="compositeNode" presStyleCnt="0">
        <dgm:presLayoutVars>
          <dgm:bulletEnabled val="1"/>
        </dgm:presLayoutVars>
      </dgm:prSet>
      <dgm:spPr/>
    </dgm:pt>
    <dgm:pt modelId="{8F905896-3C66-40EF-93EE-A3C5B778E1DB}" type="pres">
      <dgm:prSet presAssocID="{EB788013-E0C8-4F9C-B05A-992F9E66E80D}" presName="bgRect" presStyleLbl="node1" presStyleIdx="1" presStyleCnt="4" custScaleY="185211"/>
      <dgm:spPr/>
      <dgm:t>
        <a:bodyPr/>
        <a:lstStyle/>
        <a:p>
          <a:endParaRPr lang="en-GB"/>
        </a:p>
      </dgm:t>
    </dgm:pt>
    <dgm:pt modelId="{DB6963B0-459D-4FC9-97B9-F19D48F5ACA1}" type="pres">
      <dgm:prSet presAssocID="{EB788013-E0C8-4F9C-B05A-992F9E66E80D}" presName="parentNode" presStyleLbl="node1" presStyleIdx="1" presStyleCnt="4">
        <dgm:presLayoutVars>
          <dgm:chMax val="0"/>
          <dgm:bulletEnabled val="1"/>
        </dgm:presLayoutVars>
      </dgm:prSet>
      <dgm:spPr/>
      <dgm:t>
        <a:bodyPr/>
        <a:lstStyle/>
        <a:p>
          <a:endParaRPr lang="en-GB"/>
        </a:p>
      </dgm:t>
    </dgm:pt>
    <dgm:pt modelId="{9E793FE6-6AFF-4991-9183-B6E203852101}" type="pres">
      <dgm:prSet presAssocID="{F8B6163C-723A-4C87-A40F-EF50FBDD3ED8}" presName="hSp" presStyleCnt="0"/>
      <dgm:spPr/>
    </dgm:pt>
    <dgm:pt modelId="{9C0B7A39-C48E-4D15-A154-A8CA2274E7BF}" type="pres">
      <dgm:prSet presAssocID="{F8B6163C-723A-4C87-A40F-EF50FBDD3ED8}" presName="vProcSp" presStyleCnt="0"/>
      <dgm:spPr/>
    </dgm:pt>
    <dgm:pt modelId="{190B2032-2DCF-4E34-9CB5-CF1E000EF1E2}" type="pres">
      <dgm:prSet presAssocID="{F8B6163C-723A-4C87-A40F-EF50FBDD3ED8}" presName="vSp1" presStyleCnt="0"/>
      <dgm:spPr/>
    </dgm:pt>
    <dgm:pt modelId="{D5FFC2AE-7F38-49F4-A7B6-C43FDDA6A5BD}" type="pres">
      <dgm:prSet presAssocID="{F8B6163C-723A-4C87-A40F-EF50FBDD3ED8}" presName="simulatedConn" presStyleLbl="solidFgAcc1" presStyleIdx="1" presStyleCnt="3" custAng="5400000" custFlipHor="1" custScaleX="100001" custScaleY="179421" custLinFactY="-38678" custLinFactNeighborX="-19690" custLinFactNeighborY="-100000"/>
      <dgm:spPr>
        <a:prstGeom prst="rightArrow">
          <a:avLst/>
        </a:prstGeom>
        <a:solidFill>
          <a:srgbClr val="00B050"/>
        </a:solidFill>
      </dgm:spPr>
      <dgm:t>
        <a:bodyPr/>
        <a:lstStyle/>
        <a:p>
          <a:endParaRPr lang="en-GB"/>
        </a:p>
      </dgm:t>
    </dgm:pt>
    <dgm:pt modelId="{87EA777D-D1A7-4274-8601-632EE4ABAF9A}" type="pres">
      <dgm:prSet presAssocID="{F8B6163C-723A-4C87-A40F-EF50FBDD3ED8}" presName="vSp2" presStyleCnt="0"/>
      <dgm:spPr/>
    </dgm:pt>
    <dgm:pt modelId="{27C229D8-F3FC-4AF9-8D03-B52EE7FA884E}" type="pres">
      <dgm:prSet presAssocID="{F8B6163C-723A-4C87-A40F-EF50FBDD3ED8}" presName="sibTrans" presStyleCnt="0"/>
      <dgm:spPr/>
    </dgm:pt>
    <dgm:pt modelId="{C13A9178-5B05-471F-95C9-4127F438EFD1}" type="pres">
      <dgm:prSet presAssocID="{EB81804F-9FF5-481A-86ED-C8748CFA9863}" presName="compositeNode" presStyleCnt="0">
        <dgm:presLayoutVars>
          <dgm:bulletEnabled val="1"/>
        </dgm:presLayoutVars>
      </dgm:prSet>
      <dgm:spPr/>
    </dgm:pt>
    <dgm:pt modelId="{F72951A8-4760-4357-B449-6977C225C0A3}" type="pres">
      <dgm:prSet presAssocID="{EB81804F-9FF5-481A-86ED-C8748CFA9863}" presName="bgRect" presStyleLbl="node1" presStyleIdx="2" presStyleCnt="4" custScaleY="185211"/>
      <dgm:spPr/>
      <dgm:t>
        <a:bodyPr/>
        <a:lstStyle/>
        <a:p>
          <a:endParaRPr lang="en-GB"/>
        </a:p>
      </dgm:t>
    </dgm:pt>
    <dgm:pt modelId="{FDF5B436-C014-46C8-9B11-7CBC1556C976}" type="pres">
      <dgm:prSet presAssocID="{EB81804F-9FF5-481A-86ED-C8748CFA9863}" presName="parentNode" presStyleLbl="node1" presStyleIdx="2" presStyleCnt="4">
        <dgm:presLayoutVars>
          <dgm:chMax val="0"/>
          <dgm:bulletEnabled val="1"/>
        </dgm:presLayoutVars>
      </dgm:prSet>
      <dgm:spPr/>
      <dgm:t>
        <a:bodyPr/>
        <a:lstStyle/>
        <a:p>
          <a:endParaRPr lang="en-GB"/>
        </a:p>
      </dgm:t>
    </dgm:pt>
    <dgm:pt modelId="{029A3D20-5093-40B8-A792-D4CFE9016E26}" type="pres">
      <dgm:prSet presAssocID="{12FB5B8F-D88D-4848-8A94-68276AFFB7E6}" presName="hSp" presStyleCnt="0"/>
      <dgm:spPr/>
    </dgm:pt>
    <dgm:pt modelId="{6EF89266-0A61-4486-A739-C2A92236B56A}" type="pres">
      <dgm:prSet presAssocID="{12FB5B8F-D88D-4848-8A94-68276AFFB7E6}" presName="vProcSp" presStyleCnt="0"/>
      <dgm:spPr/>
    </dgm:pt>
    <dgm:pt modelId="{A6FE33B2-CA5E-4E97-967A-FD082F2BCE7E}" type="pres">
      <dgm:prSet presAssocID="{12FB5B8F-D88D-4848-8A94-68276AFFB7E6}" presName="vSp1" presStyleCnt="0"/>
      <dgm:spPr/>
    </dgm:pt>
    <dgm:pt modelId="{119C9916-756E-4D8F-8729-0A929D0E8C28}" type="pres">
      <dgm:prSet presAssocID="{12FB5B8F-D88D-4848-8A94-68276AFFB7E6}" presName="simulatedConn" presStyleLbl="solidFgAcc1" presStyleIdx="2" presStyleCnt="3" custAng="16200000" custScaleY="189324" custLinFactY="-200000" custLinFactNeighborX="-17609" custLinFactNeighborY="-258409"/>
      <dgm:spPr>
        <a:prstGeom prst="rightArrow">
          <a:avLst/>
        </a:prstGeom>
      </dgm:spPr>
    </dgm:pt>
    <dgm:pt modelId="{E6D656DB-2457-4021-96D2-49EF109FE47E}" type="pres">
      <dgm:prSet presAssocID="{12FB5B8F-D88D-4848-8A94-68276AFFB7E6}" presName="vSp2" presStyleCnt="0"/>
      <dgm:spPr/>
    </dgm:pt>
    <dgm:pt modelId="{55C094A2-2ABB-4739-BF97-07B1DA071D8E}" type="pres">
      <dgm:prSet presAssocID="{12FB5B8F-D88D-4848-8A94-68276AFFB7E6}" presName="sibTrans" presStyleCnt="0"/>
      <dgm:spPr/>
    </dgm:pt>
    <dgm:pt modelId="{E4DA3F90-803F-44E3-A8D2-93786E042C8D}" type="pres">
      <dgm:prSet presAssocID="{C28B50BB-9E1C-4106-873D-9E4442F2341C}" presName="compositeNode" presStyleCnt="0">
        <dgm:presLayoutVars>
          <dgm:bulletEnabled val="1"/>
        </dgm:presLayoutVars>
      </dgm:prSet>
      <dgm:spPr/>
    </dgm:pt>
    <dgm:pt modelId="{75958B63-3976-4A28-B69B-D5B5F4699850}" type="pres">
      <dgm:prSet presAssocID="{C28B50BB-9E1C-4106-873D-9E4442F2341C}" presName="bgRect" presStyleLbl="node1" presStyleIdx="3" presStyleCnt="4" custScaleY="185211"/>
      <dgm:spPr/>
      <dgm:t>
        <a:bodyPr/>
        <a:lstStyle/>
        <a:p>
          <a:endParaRPr lang="en-GB"/>
        </a:p>
      </dgm:t>
    </dgm:pt>
    <dgm:pt modelId="{19EABEAB-C8E7-4223-AF87-2099AE997151}" type="pres">
      <dgm:prSet presAssocID="{C28B50BB-9E1C-4106-873D-9E4442F2341C}" presName="parentNode" presStyleLbl="node1" presStyleIdx="3" presStyleCnt="4">
        <dgm:presLayoutVars>
          <dgm:chMax val="0"/>
          <dgm:bulletEnabled val="1"/>
        </dgm:presLayoutVars>
      </dgm:prSet>
      <dgm:spPr/>
      <dgm:t>
        <a:bodyPr/>
        <a:lstStyle/>
        <a:p>
          <a:endParaRPr lang="en-GB"/>
        </a:p>
      </dgm:t>
    </dgm:pt>
  </dgm:ptLst>
  <dgm:cxnLst>
    <dgm:cxn modelId="{FD9D85A0-5F3D-41C8-8883-2E334FAFC778}" type="presOf" srcId="{EB81804F-9FF5-481A-86ED-C8748CFA9863}" destId="{F72951A8-4760-4357-B449-6977C225C0A3}" srcOrd="0" destOrd="0" presId="urn:microsoft.com/office/officeart/2005/8/layout/hProcess7#1"/>
    <dgm:cxn modelId="{F1FCF985-10C3-4F33-89EA-2711D5F5B96E}" type="presOf" srcId="{1AD14C35-F8FF-4C5C-8718-0E0AC01A4347}" destId="{5FEA8D6C-DBCA-43AB-9328-12A18DA6B603}" srcOrd="1" destOrd="0" presId="urn:microsoft.com/office/officeart/2005/8/layout/hProcess7#1"/>
    <dgm:cxn modelId="{0FA5E7A5-095D-4D33-A1DA-44BDC069EF0C}" srcId="{82D2F3DD-CEA3-41FE-B14E-6D7131409086}" destId="{EB81804F-9FF5-481A-86ED-C8748CFA9863}" srcOrd="2" destOrd="0" parTransId="{D82A89B6-BE3C-4881-B898-DB5B0312FA88}" sibTransId="{12FB5B8F-D88D-4848-8A94-68276AFFB7E6}"/>
    <dgm:cxn modelId="{4AA647DA-D07C-450D-B8FB-157176239F61}" type="presOf" srcId="{1AD14C35-F8FF-4C5C-8718-0E0AC01A4347}" destId="{086CA6A0-9710-42AC-B266-8182DBBC7795}" srcOrd="0" destOrd="0" presId="urn:microsoft.com/office/officeart/2005/8/layout/hProcess7#1"/>
    <dgm:cxn modelId="{2FC619BC-25D9-43FD-901B-BF782C2D7815}" type="presOf" srcId="{82D2F3DD-CEA3-41FE-B14E-6D7131409086}" destId="{CF148AC1-0BE9-4ECF-89AE-C4771B318034}" srcOrd="0" destOrd="0" presId="urn:microsoft.com/office/officeart/2005/8/layout/hProcess7#1"/>
    <dgm:cxn modelId="{9ACF7BB6-8A5B-4042-BC82-52EB37DD7107}" type="presOf" srcId="{EB81804F-9FF5-481A-86ED-C8748CFA9863}" destId="{FDF5B436-C014-46C8-9B11-7CBC1556C976}" srcOrd="1" destOrd="0" presId="urn:microsoft.com/office/officeart/2005/8/layout/hProcess7#1"/>
    <dgm:cxn modelId="{11CD7FEA-B979-496E-97CE-CB7DD20E2300}" srcId="{82D2F3DD-CEA3-41FE-B14E-6D7131409086}" destId="{EB788013-E0C8-4F9C-B05A-992F9E66E80D}" srcOrd="1" destOrd="0" parTransId="{A7161720-213B-44E1-914C-C0B41B7E3ADA}" sibTransId="{F8B6163C-723A-4C87-A40F-EF50FBDD3ED8}"/>
    <dgm:cxn modelId="{6487393E-6E35-4281-95DF-D59EF1483873}" type="presOf" srcId="{EB788013-E0C8-4F9C-B05A-992F9E66E80D}" destId="{DB6963B0-459D-4FC9-97B9-F19D48F5ACA1}" srcOrd="1" destOrd="0" presId="urn:microsoft.com/office/officeart/2005/8/layout/hProcess7#1"/>
    <dgm:cxn modelId="{3C327467-0AEE-4A01-9843-C63E0671F459}" type="presOf" srcId="{EB788013-E0C8-4F9C-B05A-992F9E66E80D}" destId="{8F905896-3C66-40EF-93EE-A3C5B778E1DB}" srcOrd="0" destOrd="0" presId="urn:microsoft.com/office/officeart/2005/8/layout/hProcess7#1"/>
    <dgm:cxn modelId="{08A959A0-2695-4DD7-A6B6-2A8070EA4F63}" type="presOf" srcId="{C28B50BB-9E1C-4106-873D-9E4442F2341C}" destId="{75958B63-3976-4A28-B69B-D5B5F4699850}" srcOrd="0" destOrd="0" presId="urn:microsoft.com/office/officeart/2005/8/layout/hProcess7#1"/>
    <dgm:cxn modelId="{C1C3F7F2-0CB2-414F-9C42-D0749DFCE3F4}" srcId="{82D2F3DD-CEA3-41FE-B14E-6D7131409086}" destId="{1AD14C35-F8FF-4C5C-8718-0E0AC01A4347}" srcOrd="0" destOrd="0" parTransId="{015844DC-6F3B-4E87-8799-28C562925902}" sibTransId="{CB6A677D-B5A2-4F39-A0C9-0307D1C153A2}"/>
    <dgm:cxn modelId="{04194F7B-7AB8-4A21-92F4-0F3814BCBB9C}" srcId="{82D2F3DD-CEA3-41FE-B14E-6D7131409086}" destId="{C28B50BB-9E1C-4106-873D-9E4442F2341C}" srcOrd="3" destOrd="0" parTransId="{C95485C4-AFD5-4B5A-AC49-AF0CE0C3D554}" sibTransId="{B252C186-C24D-44B4-AB98-8971392561B0}"/>
    <dgm:cxn modelId="{9D3AFEF4-3E8D-4A71-B29E-45C1D739FFF9}" type="presOf" srcId="{C28B50BB-9E1C-4106-873D-9E4442F2341C}" destId="{19EABEAB-C8E7-4223-AF87-2099AE997151}" srcOrd="1" destOrd="0" presId="urn:microsoft.com/office/officeart/2005/8/layout/hProcess7#1"/>
    <dgm:cxn modelId="{87AA1C59-CD19-4E91-8BD6-46692CCC1830}" type="presParOf" srcId="{CF148AC1-0BE9-4ECF-89AE-C4771B318034}" destId="{938DE5BC-2C5B-4496-900F-193BA27781D0}" srcOrd="0" destOrd="0" presId="urn:microsoft.com/office/officeart/2005/8/layout/hProcess7#1"/>
    <dgm:cxn modelId="{498B4A51-371A-428A-8D4A-7B9CB21EE5B6}" type="presParOf" srcId="{938DE5BC-2C5B-4496-900F-193BA27781D0}" destId="{086CA6A0-9710-42AC-B266-8182DBBC7795}" srcOrd="0" destOrd="0" presId="urn:microsoft.com/office/officeart/2005/8/layout/hProcess7#1"/>
    <dgm:cxn modelId="{F30C331E-0453-4E0C-B0EB-CF8DD56464F1}" type="presParOf" srcId="{938DE5BC-2C5B-4496-900F-193BA27781D0}" destId="{5FEA8D6C-DBCA-43AB-9328-12A18DA6B603}" srcOrd="1" destOrd="0" presId="urn:microsoft.com/office/officeart/2005/8/layout/hProcess7#1"/>
    <dgm:cxn modelId="{7C193022-C715-446C-B35A-DBE505B89DFC}" type="presParOf" srcId="{CF148AC1-0BE9-4ECF-89AE-C4771B318034}" destId="{10E983A2-B57E-414A-A0E7-3663CD4F3585}" srcOrd="1" destOrd="0" presId="urn:microsoft.com/office/officeart/2005/8/layout/hProcess7#1"/>
    <dgm:cxn modelId="{462B71DE-0A9F-47E5-9B4A-05696DD7196D}" type="presParOf" srcId="{CF148AC1-0BE9-4ECF-89AE-C4771B318034}" destId="{43311D31-192E-464C-B18C-5CD2D6B5D81D}" srcOrd="2" destOrd="0" presId="urn:microsoft.com/office/officeart/2005/8/layout/hProcess7#1"/>
    <dgm:cxn modelId="{D8575C51-4D3C-4141-9030-FD33496C2500}" type="presParOf" srcId="{43311D31-192E-464C-B18C-5CD2D6B5D81D}" destId="{4DBBBBCD-861B-4D57-A994-2952934A9B35}" srcOrd="0" destOrd="0" presId="urn:microsoft.com/office/officeart/2005/8/layout/hProcess7#1"/>
    <dgm:cxn modelId="{24DE4848-9E9C-4846-A340-7AE019380FF1}" type="presParOf" srcId="{43311D31-192E-464C-B18C-5CD2D6B5D81D}" destId="{B4B105C7-27A9-4A9F-BDEF-7B873A817A0C}" srcOrd="1" destOrd="0" presId="urn:microsoft.com/office/officeart/2005/8/layout/hProcess7#1"/>
    <dgm:cxn modelId="{EBDD0AC6-D204-4A35-A09D-6CB21D795476}" type="presParOf" srcId="{43311D31-192E-464C-B18C-5CD2D6B5D81D}" destId="{284EEE9F-C7FE-4729-9B71-9611B209CD7A}" srcOrd="2" destOrd="0" presId="urn:microsoft.com/office/officeart/2005/8/layout/hProcess7#1"/>
    <dgm:cxn modelId="{17295BE9-59AA-4E57-AC28-7C2D5C9E35AB}" type="presParOf" srcId="{CF148AC1-0BE9-4ECF-89AE-C4771B318034}" destId="{05F4D8A4-D176-47E6-B155-EB08DED77A68}" srcOrd="3" destOrd="0" presId="urn:microsoft.com/office/officeart/2005/8/layout/hProcess7#1"/>
    <dgm:cxn modelId="{72A648BB-7A40-4BE6-BA79-57C0D96B3B70}" type="presParOf" srcId="{CF148AC1-0BE9-4ECF-89AE-C4771B318034}" destId="{DA97CB07-EE50-4254-B1F7-A54108887ACD}" srcOrd="4" destOrd="0" presId="urn:microsoft.com/office/officeart/2005/8/layout/hProcess7#1"/>
    <dgm:cxn modelId="{A19751FC-253C-4716-82B8-F839A6AE2D50}" type="presParOf" srcId="{DA97CB07-EE50-4254-B1F7-A54108887ACD}" destId="{8F905896-3C66-40EF-93EE-A3C5B778E1DB}" srcOrd="0" destOrd="0" presId="urn:microsoft.com/office/officeart/2005/8/layout/hProcess7#1"/>
    <dgm:cxn modelId="{68A418F6-DE5C-4DBA-82E6-ECD2151B9245}" type="presParOf" srcId="{DA97CB07-EE50-4254-B1F7-A54108887ACD}" destId="{DB6963B0-459D-4FC9-97B9-F19D48F5ACA1}" srcOrd="1" destOrd="0" presId="urn:microsoft.com/office/officeart/2005/8/layout/hProcess7#1"/>
    <dgm:cxn modelId="{3921214E-536C-4191-A1C8-DAFB1F2C3E6A}" type="presParOf" srcId="{CF148AC1-0BE9-4ECF-89AE-C4771B318034}" destId="{9E793FE6-6AFF-4991-9183-B6E203852101}" srcOrd="5" destOrd="0" presId="urn:microsoft.com/office/officeart/2005/8/layout/hProcess7#1"/>
    <dgm:cxn modelId="{EF6F0784-2448-4F94-A006-91F4D9727AF1}" type="presParOf" srcId="{CF148AC1-0BE9-4ECF-89AE-C4771B318034}" destId="{9C0B7A39-C48E-4D15-A154-A8CA2274E7BF}" srcOrd="6" destOrd="0" presId="urn:microsoft.com/office/officeart/2005/8/layout/hProcess7#1"/>
    <dgm:cxn modelId="{49741CAD-297B-4500-9574-21AECF1F4705}" type="presParOf" srcId="{9C0B7A39-C48E-4D15-A154-A8CA2274E7BF}" destId="{190B2032-2DCF-4E34-9CB5-CF1E000EF1E2}" srcOrd="0" destOrd="0" presId="urn:microsoft.com/office/officeart/2005/8/layout/hProcess7#1"/>
    <dgm:cxn modelId="{BF0976E4-5F34-404D-9A77-5BB3D355EF17}" type="presParOf" srcId="{9C0B7A39-C48E-4D15-A154-A8CA2274E7BF}" destId="{D5FFC2AE-7F38-49F4-A7B6-C43FDDA6A5BD}" srcOrd="1" destOrd="0" presId="urn:microsoft.com/office/officeart/2005/8/layout/hProcess7#1"/>
    <dgm:cxn modelId="{8C83DBA3-0625-4D95-9D77-A7F5EE508217}" type="presParOf" srcId="{9C0B7A39-C48E-4D15-A154-A8CA2274E7BF}" destId="{87EA777D-D1A7-4274-8601-632EE4ABAF9A}" srcOrd="2" destOrd="0" presId="urn:microsoft.com/office/officeart/2005/8/layout/hProcess7#1"/>
    <dgm:cxn modelId="{17D32ABF-DF79-4E3B-A160-AB984383E469}" type="presParOf" srcId="{CF148AC1-0BE9-4ECF-89AE-C4771B318034}" destId="{27C229D8-F3FC-4AF9-8D03-B52EE7FA884E}" srcOrd="7" destOrd="0" presId="urn:microsoft.com/office/officeart/2005/8/layout/hProcess7#1"/>
    <dgm:cxn modelId="{3F91BECA-48B2-4386-A5D4-0257288BCC40}" type="presParOf" srcId="{CF148AC1-0BE9-4ECF-89AE-C4771B318034}" destId="{C13A9178-5B05-471F-95C9-4127F438EFD1}" srcOrd="8" destOrd="0" presId="urn:microsoft.com/office/officeart/2005/8/layout/hProcess7#1"/>
    <dgm:cxn modelId="{CB02EEE5-FCDC-4C6F-A7D7-8681FCC4B8F0}" type="presParOf" srcId="{C13A9178-5B05-471F-95C9-4127F438EFD1}" destId="{F72951A8-4760-4357-B449-6977C225C0A3}" srcOrd="0" destOrd="0" presId="urn:microsoft.com/office/officeart/2005/8/layout/hProcess7#1"/>
    <dgm:cxn modelId="{71CD9AFB-E71F-4972-B9A5-F3E0BF53909D}" type="presParOf" srcId="{C13A9178-5B05-471F-95C9-4127F438EFD1}" destId="{FDF5B436-C014-46C8-9B11-7CBC1556C976}" srcOrd="1" destOrd="0" presId="urn:microsoft.com/office/officeart/2005/8/layout/hProcess7#1"/>
    <dgm:cxn modelId="{13E4D734-E1B9-42AD-8A6B-A743F9761BE6}" type="presParOf" srcId="{CF148AC1-0BE9-4ECF-89AE-C4771B318034}" destId="{029A3D20-5093-40B8-A792-D4CFE9016E26}" srcOrd="9" destOrd="0" presId="urn:microsoft.com/office/officeart/2005/8/layout/hProcess7#1"/>
    <dgm:cxn modelId="{E78687EB-CE94-4ABE-AA47-D4CB6FA0F815}" type="presParOf" srcId="{CF148AC1-0BE9-4ECF-89AE-C4771B318034}" destId="{6EF89266-0A61-4486-A739-C2A92236B56A}" srcOrd="10" destOrd="0" presId="urn:microsoft.com/office/officeart/2005/8/layout/hProcess7#1"/>
    <dgm:cxn modelId="{1E06F81F-A423-41EA-8A37-A284BCBA22CE}" type="presParOf" srcId="{6EF89266-0A61-4486-A739-C2A92236B56A}" destId="{A6FE33B2-CA5E-4E97-967A-FD082F2BCE7E}" srcOrd="0" destOrd="0" presId="urn:microsoft.com/office/officeart/2005/8/layout/hProcess7#1"/>
    <dgm:cxn modelId="{F25B7349-559A-4750-ACB9-90F93262A4B7}" type="presParOf" srcId="{6EF89266-0A61-4486-A739-C2A92236B56A}" destId="{119C9916-756E-4D8F-8729-0A929D0E8C28}" srcOrd="1" destOrd="0" presId="urn:microsoft.com/office/officeart/2005/8/layout/hProcess7#1"/>
    <dgm:cxn modelId="{4CDAC989-BB0D-4800-A943-F7D9CD3C85A4}" type="presParOf" srcId="{6EF89266-0A61-4486-A739-C2A92236B56A}" destId="{E6D656DB-2457-4021-96D2-49EF109FE47E}" srcOrd="2" destOrd="0" presId="urn:microsoft.com/office/officeart/2005/8/layout/hProcess7#1"/>
    <dgm:cxn modelId="{26BB3D87-D773-45A4-9622-89C09EDA7250}" type="presParOf" srcId="{CF148AC1-0BE9-4ECF-89AE-C4771B318034}" destId="{55C094A2-2ABB-4739-BF97-07B1DA071D8E}" srcOrd="11" destOrd="0" presId="urn:microsoft.com/office/officeart/2005/8/layout/hProcess7#1"/>
    <dgm:cxn modelId="{575DD96A-E59E-482C-ACD9-30665CB13E15}" type="presParOf" srcId="{CF148AC1-0BE9-4ECF-89AE-C4771B318034}" destId="{E4DA3F90-803F-44E3-A8D2-93786E042C8D}" srcOrd="12" destOrd="0" presId="urn:microsoft.com/office/officeart/2005/8/layout/hProcess7#1"/>
    <dgm:cxn modelId="{FC351E4D-4467-408F-B030-CED65A85E54C}" type="presParOf" srcId="{E4DA3F90-803F-44E3-A8D2-93786E042C8D}" destId="{75958B63-3976-4A28-B69B-D5B5F4699850}" srcOrd="0" destOrd="0" presId="urn:microsoft.com/office/officeart/2005/8/layout/hProcess7#1"/>
    <dgm:cxn modelId="{CAD960CC-33F6-4644-B403-3D20C4BE609F}" type="presParOf" srcId="{E4DA3F90-803F-44E3-A8D2-93786E042C8D}" destId="{19EABEAB-C8E7-4223-AF87-2099AE997151}" srcOrd="1" destOrd="0" presId="urn:microsoft.com/office/officeart/2005/8/layout/hProcess7#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028907-1ADA-457E-8E27-446C15926862}" type="doc">
      <dgm:prSet loTypeId="urn:microsoft.com/office/officeart/2005/8/layout/list1" loCatId="list" qsTypeId="urn:microsoft.com/office/officeart/2005/8/quickstyle/3d3" qsCatId="3D" csTypeId="urn:microsoft.com/office/officeart/2005/8/colors/accent1_2" csCatId="accent1" phldr="1"/>
      <dgm:spPr/>
      <dgm:t>
        <a:bodyPr/>
        <a:lstStyle/>
        <a:p>
          <a:endParaRPr lang="en-GB"/>
        </a:p>
      </dgm:t>
    </dgm:pt>
    <dgm:pt modelId="{D0072463-7C40-452F-8207-5FF1F4E090C0}">
      <dgm:prSet phldrT="[Text]"/>
      <dgm:spPr/>
      <dgm:t>
        <a:bodyPr/>
        <a:lstStyle/>
        <a:p>
          <a:r>
            <a:rPr lang="en-GB" dirty="0" smtClean="0"/>
            <a:t>Complaint Handling</a:t>
          </a:r>
          <a:endParaRPr lang="en-GB" dirty="0"/>
        </a:p>
      </dgm:t>
    </dgm:pt>
    <dgm:pt modelId="{99AE984C-EE09-467B-A076-DA35EBA0AC11}" type="parTrans" cxnId="{B83AE7D9-7EDE-4C02-8274-6D9549CD77D8}">
      <dgm:prSet/>
      <dgm:spPr/>
      <dgm:t>
        <a:bodyPr/>
        <a:lstStyle/>
        <a:p>
          <a:endParaRPr lang="en-GB"/>
        </a:p>
      </dgm:t>
    </dgm:pt>
    <dgm:pt modelId="{4E69CC1D-0963-45E1-B3EA-BB191A393333}" type="sibTrans" cxnId="{B83AE7D9-7EDE-4C02-8274-6D9549CD77D8}">
      <dgm:prSet/>
      <dgm:spPr/>
      <dgm:t>
        <a:bodyPr/>
        <a:lstStyle/>
        <a:p>
          <a:endParaRPr lang="en-GB"/>
        </a:p>
      </dgm:t>
    </dgm:pt>
    <dgm:pt modelId="{74A68945-0241-4FF4-9015-CE323F6C9BA2}">
      <dgm:prSet phldrT="[Text]"/>
      <dgm:spPr/>
      <dgm:t>
        <a:bodyPr/>
        <a:lstStyle/>
        <a:p>
          <a:r>
            <a:rPr lang="en-GB" dirty="0" smtClean="0"/>
            <a:t>Feedback &amp; Communication</a:t>
          </a:r>
          <a:endParaRPr lang="en-GB" dirty="0"/>
        </a:p>
      </dgm:t>
    </dgm:pt>
    <dgm:pt modelId="{CBAA3A6C-B75B-4272-AACD-62102FE40FF9}" type="parTrans" cxnId="{31E2C3B8-81DB-4687-9DFE-EC4EE8A0A9BD}">
      <dgm:prSet/>
      <dgm:spPr/>
      <dgm:t>
        <a:bodyPr/>
        <a:lstStyle/>
        <a:p>
          <a:endParaRPr lang="en-GB"/>
        </a:p>
      </dgm:t>
    </dgm:pt>
    <dgm:pt modelId="{95BC8229-AE1D-4992-91E1-A16DDAA05444}" type="sibTrans" cxnId="{31E2C3B8-81DB-4687-9DFE-EC4EE8A0A9BD}">
      <dgm:prSet/>
      <dgm:spPr/>
      <dgm:t>
        <a:bodyPr/>
        <a:lstStyle/>
        <a:p>
          <a:endParaRPr lang="en-GB"/>
        </a:p>
      </dgm:t>
    </dgm:pt>
    <dgm:pt modelId="{595C09B3-4415-42C4-9FE4-58882448CFE2}">
      <dgm:prSet phldrT="[Text]"/>
      <dgm:spPr/>
      <dgm:t>
        <a:bodyPr/>
        <a:lstStyle/>
        <a:p>
          <a:r>
            <a:rPr lang="en-GB" dirty="0" smtClean="0"/>
            <a:t>Celebrating Success</a:t>
          </a:r>
          <a:endParaRPr lang="en-GB" dirty="0"/>
        </a:p>
      </dgm:t>
    </dgm:pt>
    <dgm:pt modelId="{0DFD0C67-F46C-4B0A-8F21-430B61825EEC}" type="parTrans" cxnId="{8BD1F913-3427-4BA1-9F36-A1DFCC93DC9D}">
      <dgm:prSet/>
      <dgm:spPr/>
      <dgm:t>
        <a:bodyPr/>
        <a:lstStyle/>
        <a:p>
          <a:endParaRPr lang="en-GB"/>
        </a:p>
      </dgm:t>
    </dgm:pt>
    <dgm:pt modelId="{135AD75B-8013-4E90-9028-5EA66E8847DC}" type="sibTrans" cxnId="{8BD1F913-3427-4BA1-9F36-A1DFCC93DC9D}">
      <dgm:prSet/>
      <dgm:spPr/>
      <dgm:t>
        <a:bodyPr/>
        <a:lstStyle/>
        <a:p>
          <a:endParaRPr lang="en-GB"/>
        </a:p>
      </dgm:t>
    </dgm:pt>
    <dgm:pt modelId="{A2FDFC05-EF76-4170-AFC0-AF0B8F2B0551}">
      <dgm:prSet/>
      <dgm:spPr/>
      <dgm:t>
        <a:bodyPr/>
        <a:lstStyle/>
        <a:p>
          <a:r>
            <a:rPr lang="en-GB" smtClean="0"/>
            <a:t>Ease of Doing Business</a:t>
          </a:r>
          <a:endParaRPr lang="en-GB" dirty="0"/>
        </a:p>
      </dgm:t>
    </dgm:pt>
    <dgm:pt modelId="{449A7645-2DC0-4A3E-8DFE-72C2FA0AC745}" type="parTrans" cxnId="{C2912DEA-370B-40A0-84AC-5FB0CA00E67B}">
      <dgm:prSet/>
      <dgm:spPr/>
      <dgm:t>
        <a:bodyPr/>
        <a:lstStyle/>
        <a:p>
          <a:endParaRPr lang="en-GB"/>
        </a:p>
      </dgm:t>
    </dgm:pt>
    <dgm:pt modelId="{F156F680-0D8E-4128-8D60-5B1C2D1973E6}" type="sibTrans" cxnId="{C2912DEA-370B-40A0-84AC-5FB0CA00E67B}">
      <dgm:prSet/>
      <dgm:spPr/>
      <dgm:t>
        <a:bodyPr/>
        <a:lstStyle/>
        <a:p>
          <a:endParaRPr lang="en-GB"/>
        </a:p>
      </dgm:t>
    </dgm:pt>
    <dgm:pt modelId="{0556AC83-9376-4B30-8BAA-2D537D107B53}" type="pres">
      <dgm:prSet presAssocID="{E9028907-1ADA-457E-8E27-446C15926862}" presName="linear" presStyleCnt="0">
        <dgm:presLayoutVars>
          <dgm:dir/>
          <dgm:animLvl val="lvl"/>
          <dgm:resizeHandles val="exact"/>
        </dgm:presLayoutVars>
      </dgm:prSet>
      <dgm:spPr/>
      <dgm:t>
        <a:bodyPr/>
        <a:lstStyle/>
        <a:p>
          <a:endParaRPr lang="en-GB"/>
        </a:p>
      </dgm:t>
    </dgm:pt>
    <dgm:pt modelId="{B8181D84-CBBF-4382-9E16-FD6A35EAD7B3}" type="pres">
      <dgm:prSet presAssocID="{D0072463-7C40-452F-8207-5FF1F4E090C0}" presName="parentLin" presStyleCnt="0"/>
      <dgm:spPr/>
    </dgm:pt>
    <dgm:pt modelId="{31D7CF67-6C7E-40F6-961C-0A584B619946}" type="pres">
      <dgm:prSet presAssocID="{D0072463-7C40-452F-8207-5FF1F4E090C0}" presName="parentLeftMargin" presStyleLbl="node1" presStyleIdx="0" presStyleCnt="4"/>
      <dgm:spPr/>
      <dgm:t>
        <a:bodyPr/>
        <a:lstStyle/>
        <a:p>
          <a:endParaRPr lang="en-GB"/>
        </a:p>
      </dgm:t>
    </dgm:pt>
    <dgm:pt modelId="{970B7CCC-E841-4498-A62F-15B5B7638B4D}" type="pres">
      <dgm:prSet presAssocID="{D0072463-7C40-452F-8207-5FF1F4E090C0}" presName="parentText" presStyleLbl="node1" presStyleIdx="0" presStyleCnt="4">
        <dgm:presLayoutVars>
          <dgm:chMax val="0"/>
          <dgm:bulletEnabled val="1"/>
        </dgm:presLayoutVars>
      </dgm:prSet>
      <dgm:spPr/>
      <dgm:t>
        <a:bodyPr/>
        <a:lstStyle/>
        <a:p>
          <a:endParaRPr lang="en-GB"/>
        </a:p>
      </dgm:t>
    </dgm:pt>
    <dgm:pt modelId="{0C1AF131-594B-478C-ABC6-DE87FA1C1DD7}" type="pres">
      <dgm:prSet presAssocID="{D0072463-7C40-452F-8207-5FF1F4E090C0}" presName="negativeSpace" presStyleCnt="0"/>
      <dgm:spPr/>
    </dgm:pt>
    <dgm:pt modelId="{5CCFC37B-9421-4CC1-AEC4-5747BB99975A}" type="pres">
      <dgm:prSet presAssocID="{D0072463-7C40-452F-8207-5FF1F4E090C0}" presName="childText" presStyleLbl="conFgAcc1" presStyleIdx="0" presStyleCnt="4">
        <dgm:presLayoutVars>
          <dgm:bulletEnabled val="1"/>
        </dgm:presLayoutVars>
      </dgm:prSet>
      <dgm:spPr/>
    </dgm:pt>
    <dgm:pt modelId="{9F94B921-9693-4C2F-A056-6F336C565E22}" type="pres">
      <dgm:prSet presAssocID="{4E69CC1D-0963-45E1-B3EA-BB191A393333}" presName="spaceBetweenRectangles" presStyleCnt="0"/>
      <dgm:spPr/>
    </dgm:pt>
    <dgm:pt modelId="{1EE55625-501B-4B24-822E-2B492319AD4D}" type="pres">
      <dgm:prSet presAssocID="{74A68945-0241-4FF4-9015-CE323F6C9BA2}" presName="parentLin" presStyleCnt="0"/>
      <dgm:spPr/>
    </dgm:pt>
    <dgm:pt modelId="{DABDAB70-18BF-486F-820D-4F04A93CE03F}" type="pres">
      <dgm:prSet presAssocID="{74A68945-0241-4FF4-9015-CE323F6C9BA2}" presName="parentLeftMargin" presStyleLbl="node1" presStyleIdx="0" presStyleCnt="4"/>
      <dgm:spPr/>
      <dgm:t>
        <a:bodyPr/>
        <a:lstStyle/>
        <a:p>
          <a:endParaRPr lang="en-GB"/>
        </a:p>
      </dgm:t>
    </dgm:pt>
    <dgm:pt modelId="{A9212D6B-A894-46FE-BEF2-9FADB87B273F}" type="pres">
      <dgm:prSet presAssocID="{74A68945-0241-4FF4-9015-CE323F6C9BA2}" presName="parentText" presStyleLbl="node1" presStyleIdx="1" presStyleCnt="4">
        <dgm:presLayoutVars>
          <dgm:chMax val="0"/>
          <dgm:bulletEnabled val="1"/>
        </dgm:presLayoutVars>
      </dgm:prSet>
      <dgm:spPr/>
      <dgm:t>
        <a:bodyPr/>
        <a:lstStyle/>
        <a:p>
          <a:endParaRPr lang="en-GB"/>
        </a:p>
      </dgm:t>
    </dgm:pt>
    <dgm:pt modelId="{75A18C0B-0763-4B01-BC89-BCC91096346C}" type="pres">
      <dgm:prSet presAssocID="{74A68945-0241-4FF4-9015-CE323F6C9BA2}" presName="negativeSpace" presStyleCnt="0"/>
      <dgm:spPr/>
    </dgm:pt>
    <dgm:pt modelId="{DF78C7AF-58A6-475C-9B74-12F50ADDD832}" type="pres">
      <dgm:prSet presAssocID="{74A68945-0241-4FF4-9015-CE323F6C9BA2}" presName="childText" presStyleLbl="conFgAcc1" presStyleIdx="1" presStyleCnt="4">
        <dgm:presLayoutVars>
          <dgm:bulletEnabled val="1"/>
        </dgm:presLayoutVars>
      </dgm:prSet>
      <dgm:spPr/>
    </dgm:pt>
    <dgm:pt modelId="{5BE2E18C-2BE9-43B8-866F-1B190D91932C}" type="pres">
      <dgm:prSet presAssocID="{95BC8229-AE1D-4992-91E1-A16DDAA05444}" presName="spaceBetweenRectangles" presStyleCnt="0"/>
      <dgm:spPr/>
    </dgm:pt>
    <dgm:pt modelId="{9AB43CDF-1BD3-4347-91FD-97555960A650}" type="pres">
      <dgm:prSet presAssocID="{A2FDFC05-EF76-4170-AFC0-AF0B8F2B0551}" presName="parentLin" presStyleCnt="0"/>
      <dgm:spPr/>
    </dgm:pt>
    <dgm:pt modelId="{EE67F7A3-1421-4247-8B61-0F9D892E6A19}" type="pres">
      <dgm:prSet presAssocID="{A2FDFC05-EF76-4170-AFC0-AF0B8F2B0551}" presName="parentLeftMargin" presStyleLbl="node1" presStyleIdx="1" presStyleCnt="4"/>
      <dgm:spPr/>
      <dgm:t>
        <a:bodyPr/>
        <a:lstStyle/>
        <a:p>
          <a:endParaRPr lang="en-GB"/>
        </a:p>
      </dgm:t>
    </dgm:pt>
    <dgm:pt modelId="{34CF41BB-DA0C-47B2-977B-AAC9C22B565D}" type="pres">
      <dgm:prSet presAssocID="{A2FDFC05-EF76-4170-AFC0-AF0B8F2B0551}" presName="parentText" presStyleLbl="node1" presStyleIdx="2" presStyleCnt="4">
        <dgm:presLayoutVars>
          <dgm:chMax val="0"/>
          <dgm:bulletEnabled val="1"/>
        </dgm:presLayoutVars>
      </dgm:prSet>
      <dgm:spPr/>
      <dgm:t>
        <a:bodyPr/>
        <a:lstStyle/>
        <a:p>
          <a:endParaRPr lang="en-GB"/>
        </a:p>
      </dgm:t>
    </dgm:pt>
    <dgm:pt modelId="{9A3C8C0A-6AFB-4BEA-BFED-1CB6FDE0512F}" type="pres">
      <dgm:prSet presAssocID="{A2FDFC05-EF76-4170-AFC0-AF0B8F2B0551}" presName="negativeSpace" presStyleCnt="0"/>
      <dgm:spPr/>
    </dgm:pt>
    <dgm:pt modelId="{08ACD97F-B9BC-46AF-94E9-45772E6385E9}" type="pres">
      <dgm:prSet presAssocID="{A2FDFC05-EF76-4170-AFC0-AF0B8F2B0551}" presName="childText" presStyleLbl="conFgAcc1" presStyleIdx="2" presStyleCnt="4">
        <dgm:presLayoutVars>
          <dgm:bulletEnabled val="1"/>
        </dgm:presLayoutVars>
      </dgm:prSet>
      <dgm:spPr/>
    </dgm:pt>
    <dgm:pt modelId="{33BB93DF-30F2-4433-A465-C23B2AFAADF7}" type="pres">
      <dgm:prSet presAssocID="{F156F680-0D8E-4128-8D60-5B1C2D1973E6}" presName="spaceBetweenRectangles" presStyleCnt="0"/>
      <dgm:spPr/>
    </dgm:pt>
    <dgm:pt modelId="{9258BACE-1263-4007-861D-80BDA481451A}" type="pres">
      <dgm:prSet presAssocID="{595C09B3-4415-42C4-9FE4-58882448CFE2}" presName="parentLin" presStyleCnt="0"/>
      <dgm:spPr/>
    </dgm:pt>
    <dgm:pt modelId="{B8D9BD31-F33E-4052-BEFD-C9E76F14C0C0}" type="pres">
      <dgm:prSet presAssocID="{595C09B3-4415-42C4-9FE4-58882448CFE2}" presName="parentLeftMargin" presStyleLbl="node1" presStyleIdx="2" presStyleCnt="4"/>
      <dgm:spPr/>
      <dgm:t>
        <a:bodyPr/>
        <a:lstStyle/>
        <a:p>
          <a:endParaRPr lang="en-GB"/>
        </a:p>
      </dgm:t>
    </dgm:pt>
    <dgm:pt modelId="{C01D84E9-88E5-4575-9ED0-8895C620F2C3}" type="pres">
      <dgm:prSet presAssocID="{595C09B3-4415-42C4-9FE4-58882448CFE2}" presName="parentText" presStyleLbl="node1" presStyleIdx="3" presStyleCnt="4">
        <dgm:presLayoutVars>
          <dgm:chMax val="0"/>
          <dgm:bulletEnabled val="1"/>
        </dgm:presLayoutVars>
      </dgm:prSet>
      <dgm:spPr/>
      <dgm:t>
        <a:bodyPr/>
        <a:lstStyle/>
        <a:p>
          <a:endParaRPr lang="en-GB"/>
        </a:p>
      </dgm:t>
    </dgm:pt>
    <dgm:pt modelId="{77701371-EB61-41DE-9195-80978D76B0F0}" type="pres">
      <dgm:prSet presAssocID="{595C09B3-4415-42C4-9FE4-58882448CFE2}" presName="negativeSpace" presStyleCnt="0"/>
      <dgm:spPr/>
    </dgm:pt>
    <dgm:pt modelId="{F923F020-1FAD-4255-A44A-E8A33DAF21B2}" type="pres">
      <dgm:prSet presAssocID="{595C09B3-4415-42C4-9FE4-58882448CFE2}" presName="childText" presStyleLbl="conFgAcc1" presStyleIdx="3" presStyleCnt="4">
        <dgm:presLayoutVars>
          <dgm:bulletEnabled val="1"/>
        </dgm:presLayoutVars>
      </dgm:prSet>
      <dgm:spPr/>
    </dgm:pt>
  </dgm:ptLst>
  <dgm:cxnLst>
    <dgm:cxn modelId="{AE4F298F-0F3A-4012-87E5-919ECF6AEC3A}" type="presOf" srcId="{D0072463-7C40-452F-8207-5FF1F4E090C0}" destId="{31D7CF67-6C7E-40F6-961C-0A584B619946}" srcOrd="0" destOrd="0" presId="urn:microsoft.com/office/officeart/2005/8/layout/list1"/>
    <dgm:cxn modelId="{3639EF83-3E7A-4C10-924E-ECB801788167}" type="presOf" srcId="{E9028907-1ADA-457E-8E27-446C15926862}" destId="{0556AC83-9376-4B30-8BAA-2D537D107B53}" srcOrd="0" destOrd="0" presId="urn:microsoft.com/office/officeart/2005/8/layout/list1"/>
    <dgm:cxn modelId="{FEBFE498-5969-4D53-B645-A6F968644AC1}" type="presOf" srcId="{595C09B3-4415-42C4-9FE4-58882448CFE2}" destId="{B8D9BD31-F33E-4052-BEFD-C9E76F14C0C0}" srcOrd="0" destOrd="0" presId="urn:microsoft.com/office/officeart/2005/8/layout/list1"/>
    <dgm:cxn modelId="{C2F13375-47FF-40B7-A18C-0A33F482E557}" type="presOf" srcId="{A2FDFC05-EF76-4170-AFC0-AF0B8F2B0551}" destId="{EE67F7A3-1421-4247-8B61-0F9D892E6A19}" srcOrd="0" destOrd="0" presId="urn:microsoft.com/office/officeart/2005/8/layout/list1"/>
    <dgm:cxn modelId="{EBB2F727-69CB-4F9D-93B7-A369CB87B84D}" type="presOf" srcId="{74A68945-0241-4FF4-9015-CE323F6C9BA2}" destId="{DABDAB70-18BF-486F-820D-4F04A93CE03F}" srcOrd="0" destOrd="0" presId="urn:microsoft.com/office/officeart/2005/8/layout/list1"/>
    <dgm:cxn modelId="{A40B2841-713F-43F7-8FFA-626D307F96F3}" type="presOf" srcId="{595C09B3-4415-42C4-9FE4-58882448CFE2}" destId="{C01D84E9-88E5-4575-9ED0-8895C620F2C3}" srcOrd="1" destOrd="0" presId="urn:microsoft.com/office/officeart/2005/8/layout/list1"/>
    <dgm:cxn modelId="{EBE3D1B4-6F95-44BF-8138-C000E5348C16}" type="presOf" srcId="{A2FDFC05-EF76-4170-AFC0-AF0B8F2B0551}" destId="{34CF41BB-DA0C-47B2-977B-AAC9C22B565D}" srcOrd="1" destOrd="0" presId="urn:microsoft.com/office/officeart/2005/8/layout/list1"/>
    <dgm:cxn modelId="{B29D32EA-6CAF-43C7-8EE7-D59520C224DF}" type="presOf" srcId="{D0072463-7C40-452F-8207-5FF1F4E090C0}" destId="{970B7CCC-E841-4498-A62F-15B5B7638B4D}" srcOrd="1" destOrd="0" presId="urn:microsoft.com/office/officeart/2005/8/layout/list1"/>
    <dgm:cxn modelId="{066E14B3-A783-46BB-8A23-B923264D1C03}" type="presOf" srcId="{74A68945-0241-4FF4-9015-CE323F6C9BA2}" destId="{A9212D6B-A894-46FE-BEF2-9FADB87B273F}" srcOrd="1" destOrd="0" presId="urn:microsoft.com/office/officeart/2005/8/layout/list1"/>
    <dgm:cxn modelId="{8BD1F913-3427-4BA1-9F36-A1DFCC93DC9D}" srcId="{E9028907-1ADA-457E-8E27-446C15926862}" destId="{595C09B3-4415-42C4-9FE4-58882448CFE2}" srcOrd="3" destOrd="0" parTransId="{0DFD0C67-F46C-4B0A-8F21-430B61825EEC}" sibTransId="{135AD75B-8013-4E90-9028-5EA66E8847DC}"/>
    <dgm:cxn modelId="{B83AE7D9-7EDE-4C02-8274-6D9549CD77D8}" srcId="{E9028907-1ADA-457E-8E27-446C15926862}" destId="{D0072463-7C40-452F-8207-5FF1F4E090C0}" srcOrd="0" destOrd="0" parTransId="{99AE984C-EE09-467B-A076-DA35EBA0AC11}" sibTransId="{4E69CC1D-0963-45E1-B3EA-BB191A393333}"/>
    <dgm:cxn modelId="{31E2C3B8-81DB-4687-9DFE-EC4EE8A0A9BD}" srcId="{E9028907-1ADA-457E-8E27-446C15926862}" destId="{74A68945-0241-4FF4-9015-CE323F6C9BA2}" srcOrd="1" destOrd="0" parTransId="{CBAA3A6C-B75B-4272-AACD-62102FE40FF9}" sibTransId="{95BC8229-AE1D-4992-91E1-A16DDAA05444}"/>
    <dgm:cxn modelId="{C2912DEA-370B-40A0-84AC-5FB0CA00E67B}" srcId="{E9028907-1ADA-457E-8E27-446C15926862}" destId="{A2FDFC05-EF76-4170-AFC0-AF0B8F2B0551}" srcOrd="2" destOrd="0" parTransId="{449A7645-2DC0-4A3E-8DFE-72C2FA0AC745}" sibTransId="{F156F680-0D8E-4128-8D60-5B1C2D1973E6}"/>
    <dgm:cxn modelId="{452F0005-9EA3-4F02-B508-F564A713699A}" type="presParOf" srcId="{0556AC83-9376-4B30-8BAA-2D537D107B53}" destId="{B8181D84-CBBF-4382-9E16-FD6A35EAD7B3}" srcOrd="0" destOrd="0" presId="urn:microsoft.com/office/officeart/2005/8/layout/list1"/>
    <dgm:cxn modelId="{0BE5EB47-0655-434B-BEC1-4B63D949AA4F}" type="presParOf" srcId="{B8181D84-CBBF-4382-9E16-FD6A35EAD7B3}" destId="{31D7CF67-6C7E-40F6-961C-0A584B619946}" srcOrd="0" destOrd="0" presId="urn:microsoft.com/office/officeart/2005/8/layout/list1"/>
    <dgm:cxn modelId="{5EC2546D-F505-4D94-AB2D-A4C7649A4B54}" type="presParOf" srcId="{B8181D84-CBBF-4382-9E16-FD6A35EAD7B3}" destId="{970B7CCC-E841-4498-A62F-15B5B7638B4D}" srcOrd="1" destOrd="0" presId="urn:microsoft.com/office/officeart/2005/8/layout/list1"/>
    <dgm:cxn modelId="{6A9AAB5A-30BB-4A60-87FF-98B2BD9FFC59}" type="presParOf" srcId="{0556AC83-9376-4B30-8BAA-2D537D107B53}" destId="{0C1AF131-594B-478C-ABC6-DE87FA1C1DD7}" srcOrd="1" destOrd="0" presId="urn:microsoft.com/office/officeart/2005/8/layout/list1"/>
    <dgm:cxn modelId="{124D2E4E-7BB7-4794-84D3-04FA55030DC0}" type="presParOf" srcId="{0556AC83-9376-4B30-8BAA-2D537D107B53}" destId="{5CCFC37B-9421-4CC1-AEC4-5747BB99975A}" srcOrd="2" destOrd="0" presId="urn:microsoft.com/office/officeart/2005/8/layout/list1"/>
    <dgm:cxn modelId="{0E147811-2CFC-42DF-93B5-58168DDC6CE6}" type="presParOf" srcId="{0556AC83-9376-4B30-8BAA-2D537D107B53}" destId="{9F94B921-9693-4C2F-A056-6F336C565E22}" srcOrd="3" destOrd="0" presId="urn:microsoft.com/office/officeart/2005/8/layout/list1"/>
    <dgm:cxn modelId="{7AFE9028-68A0-42B9-B413-C45A34BCD55B}" type="presParOf" srcId="{0556AC83-9376-4B30-8BAA-2D537D107B53}" destId="{1EE55625-501B-4B24-822E-2B492319AD4D}" srcOrd="4" destOrd="0" presId="urn:microsoft.com/office/officeart/2005/8/layout/list1"/>
    <dgm:cxn modelId="{CA7DD2CB-D037-4CA2-9C8B-9C214B820C09}" type="presParOf" srcId="{1EE55625-501B-4B24-822E-2B492319AD4D}" destId="{DABDAB70-18BF-486F-820D-4F04A93CE03F}" srcOrd="0" destOrd="0" presId="urn:microsoft.com/office/officeart/2005/8/layout/list1"/>
    <dgm:cxn modelId="{3A442F1C-5D58-466D-BE7A-9B75A97706C8}" type="presParOf" srcId="{1EE55625-501B-4B24-822E-2B492319AD4D}" destId="{A9212D6B-A894-46FE-BEF2-9FADB87B273F}" srcOrd="1" destOrd="0" presId="urn:microsoft.com/office/officeart/2005/8/layout/list1"/>
    <dgm:cxn modelId="{26E22E95-4967-4DE1-9C7F-8FFCE5ACDF70}" type="presParOf" srcId="{0556AC83-9376-4B30-8BAA-2D537D107B53}" destId="{75A18C0B-0763-4B01-BC89-BCC91096346C}" srcOrd="5" destOrd="0" presId="urn:microsoft.com/office/officeart/2005/8/layout/list1"/>
    <dgm:cxn modelId="{E8691A45-B4A5-4251-968A-9FF6FFC48901}" type="presParOf" srcId="{0556AC83-9376-4B30-8BAA-2D537D107B53}" destId="{DF78C7AF-58A6-475C-9B74-12F50ADDD832}" srcOrd="6" destOrd="0" presId="urn:microsoft.com/office/officeart/2005/8/layout/list1"/>
    <dgm:cxn modelId="{B3D03F09-579C-4598-8632-993BAB16DFBF}" type="presParOf" srcId="{0556AC83-9376-4B30-8BAA-2D537D107B53}" destId="{5BE2E18C-2BE9-43B8-866F-1B190D91932C}" srcOrd="7" destOrd="0" presId="urn:microsoft.com/office/officeart/2005/8/layout/list1"/>
    <dgm:cxn modelId="{81B9DCA8-3CA3-4BF8-84EB-8D57ABB21FA0}" type="presParOf" srcId="{0556AC83-9376-4B30-8BAA-2D537D107B53}" destId="{9AB43CDF-1BD3-4347-91FD-97555960A650}" srcOrd="8" destOrd="0" presId="urn:microsoft.com/office/officeart/2005/8/layout/list1"/>
    <dgm:cxn modelId="{B1B92090-04CD-46D1-9225-C04F0058D671}" type="presParOf" srcId="{9AB43CDF-1BD3-4347-91FD-97555960A650}" destId="{EE67F7A3-1421-4247-8B61-0F9D892E6A19}" srcOrd="0" destOrd="0" presId="urn:microsoft.com/office/officeart/2005/8/layout/list1"/>
    <dgm:cxn modelId="{37C176CF-1E3E-4CA7-BA2F-0044F6AE59D2}" type="presParOf" srcId="{9AB43CDF-1BD3-4347-91FD-97555960A650}" destId="{34CF41BB-DA0C-47B2-977B-AAC9C22B565D}" srcOrd="1" destOrd="0" presId="urn:microsoft.com/office/officeart/2005/8/layout/list1"/>
    <dgm:cxn modelId="{45313099-3979-478B-8EE3-A83BC1071E3D}" type="presParOf" srcId="{0556AC83-9376-4B30-8BAA-2D537D107B53}" destId="{9A3C8C0A-6AFB-4BEA-BFED-1CB6FDE0512F}" srcOrd="9" destOrd="0" presId="urn:microsoft.com/office/officeart/2005/8/layout/list1"/>
    <dgm:cxn modelId="{E4CBEE25-FA09-4D66-A19F-82941D7B418F}" type="presParOf" srcId="{0556AC83-9376-4B30-8BAA-2D537D107B53}" destId="{08ACD97F-B9BC-46AF-94E9-45772E6385E9}" srcOrd="10" destOrd="0" presId="urn:microsoft.com/office/officeart/2005/8/layout/list1"/>
    <dgm:cxn modelId="{E902897F-D7BB-4EAC-8567-6690FB3F1F94}" type="presParOf" srcId="{0556AC83-9376-4B30-8BAA-2D537D107B53}" destId="{33BB93DF-30F2-4433-A465-C23B2AFAADF7}" srcOrd="11" destOrd="0" presId="urn:microsoft.com/office/officeart/2005/8/layout/list1"/>
    <dgm:cxn modelId="{8923CAF8-FAE1-48F9-922A-5EDC3F348235}" type="presParOf" srcId="{0556AC83-9376-4B30-8BAA-2D537D107B53}" destId="{9258BACE-1263-4007-861D-80BDA481451A}" srcOrd="12" destOrd="0" presId="urn:microsoft.com/office/officeart/2005/8/layout/list1"/>
    <dgm:cxn modelId="{25135C93-91C9-44E2-81A4-FE58FA109F1F}" type="presParOf" srcId="{9258BACE-1263-4007-861D-80BDA481451A}" destId="{B8D9BD31-F33E-4052-BEFD-C9E76F14C0C0}" srcOrd="0" destOrd="0" presId="urn:microsoft.com/office/officeart/2005/8/layout/list1"/>
    <dgm:cxn modelId="{659E3B9D-B477-4BAF-9A12-858562BA0908}" type="presParOf" srcId="{9258BACE-1263-4007-861D-80BDA481451A}" destId="{C01D84E9-88E5-4575-9ED0-8895C620F2C3}" srcOrd="1" destOrd="0" presId="urn:microsoft.com/office/officeart/2005/8/layout/list1"/>
    <dgm:cxn modelId="{6AB995BB-CD34-4026-8C8B-A69A2BBA1DF6}" type="presParOf" srcId="{0556AC83-9376-4B30-8BAA-2D537D107B53}" destId="{77701371-EB61-41DE-9195-80978D76B0F0}" srcOrd="13" destOrd="0" presId="urn:microsoft.com/office/officeart/2005/8/layout/list1"/>
    <dgm:cxn modelId="{73310FE7-D022-4E92-853C-371E9312335D}" type="presParOf" srcId="{0556AC83-9376-4B30-8BAA-2D537D107B53}" destId="{F923F020-1FAD-4255-A44A-E8A33DAF21B2}"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0.07761</cdr:x>
      <cdr:y>0.01404</cdr:y>
    </cdr:from>
    <cdr:to>
      <cdr:x>0.38526</cdr:x>
      <cdr:y>0.06522</cdr:y>
    </cdr:to>
    <cdr:sp macro="" textlink="">
      <cdr:nvSpPr>
        <cdr:cNvPr id="2" name="TextBox 9"/>
        <cdr:cNvSpPr txBox="1"/>
      </cdr:nvSpPr>
      <cdr:spPr>
        <a:xfrm xmlns:a="http://schemas.openxmlformats.org/drawingml/2006/main">
          <a:off x="672579" y="71785"/>
          <a:ext cx="2666145" cy="26161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rgbClr val="000000"/>
              </a:solidFill>
              <a:latin typeface="Century Gothic"/>
            </a:defRPr>
          </a:lvl1pPr>
          <a:lvl2pPr marL="457200" algn="l" defTabSz="914400" rtl="0" eaLnBrk="1" latinLnBrk="0" hangingPunct="1">
            <a:defRPr sz="1800" kern="1200">
              <a:solidFill>
                <a:srgbClr val="000000"/>
              </a:solidFill>
              <a:latin typeface="Century Gothic"/>
            </a:defRPr>
          </a:lvl2pPr>
          <a:lvl3pPr marL="914400" algn="l" defTabSz="914400" rtl="0" eaLnBrk="1" latinLnBrk="0" hangingPunct="1">
            <a:defRPr sz="1800" kern="1200">
              <a:solidFill>
                <a:srgbClr val="000000"/>
              </a:solidFill>
              <a:latin typeface="Century Gothic"/>
            </a:defRPr>
          </a:lvl3pPr>
          <a:lvl4pPr marL="1371600" algn="l" defTabSz="914400" rtl="0" eaLnBrk="1" latinLnBrk="0" hangingPunct="1">
            <a:defRPr sz="1800" kern="1200">
              <a:solidFill>
                <a:srgbClr val="000000"/>
              </a:solidFill>
              <a:latin typeface="Century Gothic"/>
            </a:defRPr>
          </a:lvl4pPr>
          <a:lvl5pPr marL="1828800" algn="l" defTabSz="914400" rtl="0" eaLnBrk="1" latinLnBrk="0" hangingPunct="1">
            <a:defRPr sz="1800" kern="1200">
              <a:solidFill>
                <a:srgbClr val="000000"/>
              </a:solidFill>
              <a:latin typeface="Century Gothic"/>
            </a:defRPr>
          </a:lvl5pPr>
          <a:lvl6pPr marL="2286000" algn="l" defTabSz="914400" rtl="0" eaLnBrk="1" latinLnBrk="0" hangingPunct="1">
            <a:defRPr sz="1800" kern="1200">
              <a:solidFill>
                <a:srgbClr val="000000"/>
              </a:solidFill>
              <a:latin typeface="Century Gothic"/>
            </a:defRPr>
          </a:lvl6pPr>
          <a:lvl7pPr marL="2743200" algn="l" defTabSz="914400" rtl="0" eaLnBrk="1" latinLnBrk="0" hangingPunct="1">
            <a:defRPr sz="1800" kern="1200">
              <a:solidFill>
                <a:srgbClr val="000000"/>
              </a:solidFill>
              <a:latin typeface="Century Gothic"/>
            </a:defRPr>
          </a:lvl7pPr>
          <a:lvl8pPr marL="3200400" algn="l" defTabSz="914400" rtl="0" eaLnBrk="1" latinLnBrk="0" hangingPunct="1">
            <a:defRPr sz="1800" kern="1200">
              <a:solidFill>
                <a:srgbClr val="000000"/>
              </a:solidFill>
              <a:latin typeface="Century Gothic"/>
            </a:defRPr>
          </a:lvl8pPr>
          <a:lvl9pPr marL="3657600" algn="l" defTabSz="914400" rtl="0" eaLnBrk="1" latinLnBrk="0" hangingPunct="1">
            <a:defRPr sz="1800" kern="1200">
              <a:solidFill>
                <a:srgbClr val="000000"/>
              </a:solidFill>
              <a:latin typeface="Century Gothic"/>
            </a:defRPr>
          </a:lvl9pPr>
        </a:lstStyle>
        <a:p xmlns:a="http://schemas.openxmlformats.org/drawingml/2006/main">
          <a:r>
            <a:rPr lang="en-GB" sz="1100" b="1" dirty="0" smtClean="0">
              <a:solidFill>
                <a:srgbClr val="000000">
                  <a:lumMod val="75000"/>
                  <a:lumOff val="25000"/>
                </a:srgbClr>
              </a:solidFill>
              <a:latin typeface="Century Gothic" pitchFamily="34" charset="0"/>
            </a:rPr>
            <a:t>GIVENS/SATISFACTION MAINTAINERS</a:t>
          </a:r>
          <a:endParaRPr lang="en-GB" sz="1100" b="1" dirty="0">
            <a:solidFill>
              <a:srgbClr val="000000">
                <a:lumMod val="75000"/>
                <a:lumOff val="25000"/>
              </a:srgbClr>
            </a:solidFill>
            <a:latin typeface="Century Gothic" pitchFamily="34" charset="0"/>
          </a:endParaRPr>
        </a:p>
      </cdr:txBody>
    </cdr:sp>
  </cdr:relSizeAnchor>
  <cdr:relSizeAnchor xmlns:cdr="http://schemas.openxmlformats.org/drawingml/2006/chartDrawing">
    <cdr:from>
      <cdr:x>0.67586</cdr:x>
      <cdr:y>0.01404</cdr:y>
    </cdr:from>
    <cdr:to>
      <cdr:x>0.97778</cdr:x>
      <cdr:y>0.06522</cdr:y>
    </cdr:to>
    <cdr:sp macro="" textlink="">
      <cdr:nvSpPr>
        <cdr:cNvPr id="3" name="TextBox 10"/>
        <cdr:cNvSpPr txBox="1"/>
      </cdr:nvSpPr>
      <cdr:spPr>
        <a:xfrm xmlns:a="http://schemas.openxmlformats.org/drawingml/2006/main">
          <a:off x="5857155" y="71785"/>
          <a:ext cx="2616488" cy="26161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rgbClr val="000000"/>
              </a:solidFill>
              <a:latin typeface="Century Gothic"/>
            </a:defRPr>
          </a:lvl1pPr>
          <a:lvl2pPr marL="457200" algn="l" defTabSz="914400" rtl="0" eaLnBrk="1" latinLnBrk="0" hangingPunct="1">
            <a:defRPr sz="1800" kern="1200">
              <a:solidFill>
                <a:srgbClr val="000000"/>
              </a:solidFill>
              <a:latin typeface="Century Gothic"/>
            </a:defRPr>
          </a:lvl2pPr>
          <a:lvl3pPr marL="914400" algn="l" defTabSz="914400" rtl="0" eaLnBrk="1" latinLnBrk="0" hangingPunct="1">
            <a:defRPr sz="1800" kern="1200">
              <a:solidFill>
                <a:srgbClr val="000000"/>
              </a:solidFill>
              <a:latin typeface="Century Gothic"/>
            </a:defRPr>
          </a:lvl3pPr>
          <a:lvl4pPr marL="1371600" algn="l" defTabSz="914400" rtl="0" eaLnBrk="1" latinLnBrk="0" hangingPunct="1">
            <a:defRPr sz="1800" kern="1200">
              <a:solidFill>
                <a:srgbClr val="000000"/>
              </a:solidFill>
              <a:latin typeface="Century Gothic"/>
            </a:defRPr>
          </a:lvl4pPr>
          <a:lvl5pPr marL="1828800" algn="l" defTabSz="914400" rtl="0" eaLnBrk="1" latinLnBrk="0" hangingPunct="1">
            <a:defRPr sz="1800" kern="1200">
              <a:solidFill>
                <a:srgbClr val="000000"/>
              </a:solidFill>
              <a:latin typeface="Century Gothic"/>
            </a:defRPr>
          </a:lvl5pPr>
          <a:lvl6pPr marL="2286000" algn="l" defTabSz="914400" rtl="0" eaLnBrk="1" latinLnBrk="0" hangingPunct="1">
            <a:defRPr sz="1800" kern="1200">
              <a:solidFill>
                <a:srgbClr val="000000"/>
              </a:solidFill>
              <a:latin typeface="Century Gothic"/>
            </a:defRPr>
          </a:lvl6pPr>
          <a:lvl7pPr marL="2743200" algn="l" defTabSz="914400" rtl="0" eaLnBrk="1" latinLnBrk="0" hangingPunct="1">
            <a:defRPr sz="1800" kern="1200">
              <a:solidFill>
                <a:srgbClr val="000000"/>
              </a:solidFill>
              <a:latin typeface="Century Gothic"/>
            </a:defRPr>
          </a:lvl7pPr>
          <a:lvl8pPr marL="3200400" algn="l" defTabSz="914400" rtl="0" eaLnBrk="1" latinLnBrk="0" hangingPunct="1">
            <a:defRPr sz="1800" kern="1200">
              <a:solidFill>
                <a:srgbClr val="000000"/>
              </a:solidFill>
              <a:latin typeface="Century Gothic"/>
            </a:defRPr>
          </a:lvl8pPr>
          <a:lvl9pPr marL="3657600" algn="l" defTabSz="914400" rtl="0" eaLnBrk="1" latinLnBrk="0" hangingPunct="1">
            <a:defRPr sz="1800" kern="1200">
              <a:solidFill>
                <a:srgbClr val="000000"/>
              </a:solidFill>
              <a:latin typeface="Century Gothic"/>
            </a:defRPr>
          </a:lvl9pPr>
        </a:lstStyle>
        <a:p xmlns:a="http://schemas.openxmlformats.org/drawingml/2006/main">
          <a:pPr algn="r"/>
          <a:r>
            <a:rPr lang="en-GB" sz="1100" b="1" dirty="0" smtClean="0">
              <a:solidFill>
                <a:srgbClr val="000000">
                  <a:lumMod val="75000"/>
                  <a:lumOff val="25000"/>
                </a:srgbClr>
              </a:solidFill>
              <a:latin typeface="Century Gothic" pitchFamily="34" charset="0"/>
            </a:rPr>
            <a:t>SATISFACTION DRIVERS/ENHANCERS</a:t>
          </a:r>
          <a:endParaRPr lang="en-GB" sz="1100" b="1" dirty="0">
            <a:solidFill>
              <a:srgbClr val="000000">
                <a:lumMod val="75000"/>
                <a:lumOff val="25000"/>
              </a:srgbClr>
            </a:solidFill>
            <a:latin typeface="Century Gothic" pitchFamily="34" charset="0"/>
          </a:endParaRPr>
        </a:p>
      </cdr:txBody>
    </cdr:sp>
  </cdr:relSizeAnchor>
  <cdr:relSizeAnchor xmlns:cdr="http://schemas.openxmlformats.org/drawingml/2006/chartDrawing">
    <cdr:from>
      <cdr:x>0.77557</cdr:x>
      <cdr:y>0.92968</cdr:y>
    </cdr:from>
    <cdr:to>
      <cdr:x>0.97797</cdr:x>
      <cdr:y>0.98087</cdr:y>
    </cdr:to>
    <cdr:sp macro="" textlink="">
      <cdr:nvSpPr>
        <cdr:cNvPr id="4" name="TextBox 8"/>
        <cdr:cNvSpPr txBox="1"/>
      </cdr:nvSpPr>
      <cdr:spPr>
        <a:xfrm xmlns:a="http://schemas.openxmlformats.org/drawingml/2006/main">
          <a:off x="6721251" y="4752305"/>
          <a:ext cx="1754031" cy="26167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rgbClr val="000000"/>
              </a:solidFill>
              <a:latin typeface="Century Gothic"/>
            </a:defRPr>
          </a:lvl1pPr>
          <a:lvl2pPr marL="457200" algn="l" defTabSz="914400" rtl="0" eaLnBrk="1" latinLnBrk="0" hangingPunct="1">
            <a:defRPr sz="1800" kern="1200">
              <a:solidFill>
                <a:srgbClr val="000000"/>
              </a:solidFill>
              <a:latin typeface="Century Gothic"/>
            </a:defRPr>
          </a:lvl2pPr>
          <a:lvl3pPr marL="914400" algn="l" defTabSz="914400" rtl="0" eaLnBrk="1" latinLnBrk="0" hangingPunct="1">
            <a:defRPr sz="1800" kern="1200">
              <a:solidFill>
                <a:srgbClr val="000000"/>
              </a:solidFill>
              <a:latin typeface="Century Gothic"/>
            </a:defRPr>
          </a:lvl3pPr>
          <a:lvl4pPr marL="1371600" algn="l" defTabSz="914400" rtl="0" eaLnBrk="1" latinLnBrk="0" hangingPunct="1">
            <a:defRPr sz="1800" kern="1200">
              <a:solidFill>
                <a:srgbClr val="000000"/>
              </a:solidFill>
              <a:latin typeface="Century Gothic"/>
            </a:defRPr>
          </a:lvl4pPr>
          <a:lvl5pPr marL="1828800" algn="l" defTabSz="914400" rtl="0" eaLnBrk="1" latinLnBrk="0" hangingPunct="1">
            <a:defRPr sz="1800" kern="1200">
              <a:solidFill>
                <a:srgbClr val="000000"/>
              </a:solidFill>
              <a:latin typeface="Century Gothic"/>
            </a:defRPr>
          </a:lvl5pPr>
          <a:lvl6pPr marL="2286000" algn="l" defTabSz="914400" rtl="0" eaLnBrk="1" latinLnBrk="0" hangingPunct="1">
            <a:defRPr sz="1800" kern="1200">
              <a:solidFill>
                <a:srgbClr val="000000"/>
              </a:solidFill>
              <a:latin typeface="Century Gothic"/>
            </a:defRPr>
          </a:lvl6pPr>
          <a:lvl7pPr marL="2743200" algn="l" defTabSz="914400" rtl="0" eaLnBrk="1" latinLnBrk="0" hangingPunct="1">
            <a:defRPr sz="1800" kern="1200">
              <a:solidFill>
                <a:srgbClr val="000000"/>
              </a:solidFill>
              <a:latin typeface="Century Gothic"/>
            </a:defRPr>
          </a:lvl7pPr>
          <a:lvl8pPr marL="3200400" algn="l" defTabSz="914400" rtl="0" eaLnBrk="1" latinLnBrk="0" hangingPunct="1">
            <a:defRPr sz="1800" kern="1200">
              <a:solidFill>
                <a:srgbClr val="000000"/>
              </a:solidFill>
              <a:latin typeface="Century Gothic"/>
            </a:defRPr>
          </a:lvl8pPr>
          <a:lvl9pPr marL="3657600" algn="l" defTabSz="914400" rtl="0" eaLnBrk="1" latinLnBrk="0" hangingPunct="1">
            <a:defRPr sz="1800" kern="1200">
              <a:solidFill>
                <a:srgbClr val="000000"/>
              </a:solidFill>
              <a:latin typeface="Century Gothic"/>
            </a:defRPr>
          </a:lvl9pPr>
        </a:lstStyle>
        <a:p xmlns:a="http://schemas.openxmlformats.org/drawingml/2006/main">
          <a:pPr algn="r"/>
          <a:r>
            <a:rPr lang="en-GB" sz="1100" b="1" dirty="0" smtClean="0">
              <a:solidFill>
                <a:srgbClr val="000000">
                  <a:lumMod val="75000"/>
                  <a:lumOff val="25000"/>
                </a:srgbClr>
              </a:solidFill>
              <a:latin typeface="Century Gothic" pitchFamily="34" charset="0"/>
            </a:rPr>
            <a:t>HIDDEN OPPORTUNITIES</a:t>
          </a:r>
          <a:endParaRPr lang="en-GB" sz="1100" b="1" dirty="0">
            <a:solidFill>
              <a:srgbClr val="000000">
                <a:lumMod val="75000"/>
                <a:lumOff val="25000"/>
              </a:srgbClr>
            </a:solidFill>
            <a:latin typeface="Century Gothic" pitchFamily="34" charset="0"/>
          </a:endParaRPr>
        </a:p>
      </cdr:txBody>
    </cdr:sp>
  </cdr:relSizeAnchor>
  <cdr:relSizeAnchor xmlns:cdr="http://schemas.openxmlformats.org/drawingml/2006/chartDrawing">
    <cdr:from>
      <cdr:x>0.07761</cdr:x>
      <cdr:y>0.92968</cdr:y>
    </cdr:from>
    <cdr:to>
      <cdr:x>0.19307</cdr:x>
      <cdr:y>0.98086</cdr:y>
    </cdr:to>
    <cdr:sp macro="" textlink="">
      <cdr:nvSpPr>
        <cdr:cNvPr id="5" name="TextBox 7"/>
        <cdr:cNvSpPr txBox="1"/>
      </cdr:nvSpPr>
      <cdr:spPr>
        <a:xfrm xmlns:a="http://schemas.openxmlformats.org/drawingml/2006/main">
          <a:off x="672581" y="4752292"/>
          <a:ext cx="1000595" cy="26162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rgbClr val="000000"/>
              </a:solidFill>
              <a:latin typeface="Century Gothic"/>
            </a:defRPr>
          </a:lvl1pPr>
          <a:lvl2pPr marL="457200" algn="l" defTabSz="914400" rtl="0" eaLnBrk="1" latinLnBrk="0" hangingPunct="1">
            <a:defRPr sz="1800" kern="1200">
              <a:solidFill>
                <a:srgbClr val="000000"/>
              </a:solidFill>
              <a:latin typeface="Century Gothic"/>
            </a:defRPr>
          </a:lvl2pPr>
          <a:lvl3pPr marL="914400" algn="l" defTabSz="914400" rtl="0" eaLnBrk="1" latinLnBrk="0" hangingPunct="1">
            <a:defRPr sz="1800" kern="1200">
              <a:solidFill>
                <a:srgbClr val="000000"/>
              </a:solidFill>
              <a:latin typeface="Century Gothic"/>
            </a:defRPr>
          </a:lvl3pPr>
          <a:lvl4pPr marL="1371600" algn="l" defTabSz="914400" rtl="0" eaLnBrk="1" latinLnBrk="0" hangingPunct="1">
            <a:defRPr sz="1800" kern="1200">
              <a:solidFill>
                <a:srgbClr val="000000"/>
              </a:solidFill>
              <a:latin typeface="Century Gothic"/>
            </a:defRPr>
          </a:lvl4pPr>
          <a:lvl5pPr marL="1828800" algn="l" defTabSz="914400" rtl="0" eaLnBrk="1" latinLnBrk="0" hangingPunct="1">
            <a:defRPr sz="1800" kern="1200">
              <a:solidFill>
                <a:srgbClr val="000000"/>
              </a:solidFill>
              <a:latin typeface="Century Gothic"/>
            </a:defRPr>
          </a:lvl5pPr>
          <a:lvl6pPr marL="2286000" algn="l" defTabSz="914400" rtl="0" eaLnBrk="1" latinLnBrk="0" hangingPunct="1">
            <a:defRPr sz="1800" kern="1200">
              <a:solidFill>
                <a:srgbClr val="000000"/>
              </a:solidFill>
              <a:latin typeface="Century Gothic"/>
            </a:defRPr>
          </a:lvl6pPr>
          <a:lvl7pPr marL="2743200" algn="l" defTabSz="914400" rtl="0" eaLnBrk="1" latinLnBrk="0" hangingPunct="1">
            <a:defRPr sz="1800" kern="1200">
              <a:solidFill>
                <a:srgbClr val="000000"/>
              </a:solidFill>
              <a:latin typeface="Century Gothic"/>
            </a:defRPr>
          </a:lvl7pPr>
          <a:lvl8pPr marL="3200400" algn="l" defTabSz="914400" rtl="0" eaLnBrk="1" latinLnBrk="0" hangingPunct="1">
            <a:defRPr sz="1800" kern="1200">
              <a:solidFill>
                <a:srgbClr val="000000"/>
              </a:solidFill>
              <a:latin typeface="Century Gothic"/>
            </a:defRPr>
          </a:lvl8pPr>
          <a:lvl9pPr marL="3657600" algn="l" defTabSz="914400" rtl="0" eaLnBrk="1" latinLnBrk="0" hangingPunct="1">
            <a:defRPr sz="1800" kern="1200">
              <a:solidFill>
                <a:srgbClr val="000000"/>
              </a:solidFill>
              <a:latin typeface="Century Gothic"/>
            </a:defRPr>
          </a:lvl9pPr>
        </a:lstStyle>
        <a:p xmlns:a="http://schemas.openxmlformats.org/drawingml/2006/main">
          <a:r>
            <a:rPr lang="en-GB" sz="1100" b="1" dirty="0" smtClean="0">
              <a:solidFill>
                <a:srgbClr val="000000">
                  <a:lumMod val="75000"/>
                  <a:lumOff val="25000"/>
                </a:srgbClr>
              </a:solidFill>
              <a:latin typeface="Century Gothic" pitchFamily="34" charset="0"/>
            </a:rPr>
            <a:t>MARGINALS</a:t>
          </a:r>
          <a:endParaRPr lang="en-GB" sz="1100" b="1" dirty="0">
            <a:solidFill>
              <a:srgbClr val="000000">
                <a:lumMod val="75000"/>
                <a:lumOff val="25000"/>
              </a:srgbClr>
            </a:solidFill>
            <a:latin typeface="Century Gothic"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0.0693</cdr:x>
      <cdr:y>0.93305</cdr:y>
    </cdr:from>
    <cdr:to>
      <cdr:x>0.21056</cdr:x>
      <cdr:y>1</cdr:y>
    </cdr:to>
    <cdr:sp macro="" textlink="">
      <cdr:nvSpPr>
        <cdr:cNvPr id="10" name="TextBox 15"/>
        <cdr:cNvSpPr txBox="1"/>
      </cdr:nvSpPr>
      <cdr:spPr>
        <a:xfrm xmlns:a="http://schemas.openxmlformats.org/drawingml/2006/main">
          <a:off x="600571" y="3168351"/>
          <a:ext cx="1224182" cy="226591"/>
        </a:xfrm>
        <a:prstGeom xmlns:a="http://schemas.openxmlformats.org/drawingml/2006/main" prst="rect">
          <a:avLst/>
        </a:prstGeom>
        <a:noFill xmlns:a="http://schemas.openxmlformats.org/drawingml/2006/main"/>
      </cdr:spPr>
      <cdr:txBody>
        <a:bodyPr xmlns:a="http://schemas.openxmlformats.org/drawingml/2006/main" wrap="square" lIns="36000" tIns="36000" rIns="36000" bIns="36000"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GB" sz="1000" dirty="0" smtClean="0">
              <a:latin typeface="Century Gothic" pitchFamily="34" charset="0"/>
            </a:rPr>
            <a:t>Extremely unlikely</a:t>
          </a:r>
          <a:endParaRPr lang="en-GB" sz="1000" dirty="0">
            <a:latin typeface="Century Gothic" pitchFamily="34" charset="0"/>
          </a:endParaRPr>
        </a:p>
      </cdr:txBody>
    </cdr:sp>
  </cdr:relSizeAnchor>
  <cdr:relSizeAnchor xmlns:cdr="http://schemas.openxmlformats.org/drawingml/2006/chartDrawing">
    <cdr:from>
      <cdr:x>0.84205</cdr:x>
      <cdr:y>0.93305</cdr:y>
    </cdr:from>
    <cdr:to>
      <cdr:x>0.96668</cdr:x>
      <cdr:y>1</cdr:y>
    </cdr:to>
    <cdr:sp macro="" textlink="">
      <cdr:nvSpPr>
        <cdr:cNvPr id="11" name="TextBox 15"/>
        <cdr:cNvSpPr txBox="1"/>
      </cdr:nvSpPr>
      <cdr:spPr>
        <a:xfrm xmlns:a="http://schemas.openxmlformats.org/drawingml/2006/main">
          <a:off x="7297342" y="3239355"/>
          <a:ext cx="1080063" cy="226591"/>
        </a:xfrm>
        <a:prstGeom xmlns:a="http://schemas.openxmlformats.org/drawingml/2006/main" prst="rect">
          <a:avLst/>
        </a:prstGeom>
        <a:noFill xmlns:a="http://schemas.openxmlformats.org/drawingml/2006/main"/>
      </cdr:spPr>
      <cdr:txBody>
        <a:bodyPr xmlns:a="http://schemas.openxmlformats.org/drawingml/2006/main" wrap="square" lIns="36000" tIns="36000" rIns="36000" bIns="36000"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r"/>
          <a:r>
            <a:rPr lang="en-GB" sz="1000" dirty="0" smtClean="0">
              <a:latin typeface="Century Gothic" pitchFamily="34" charset="0"/>
            </a:rPr>
            <a:t>Extremely likely</a:t>
          </a:r>
          <a:endParaRPr lang="en-GB" sz="1000" dirty="0">
            <a:latin typeface="Century Gothic"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latin typeface="Century Gothic" pitchFamily="34" charset="0"/>
            </a:endParaRPr>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8D212D3-FCEA-47E9-9738-371881480F83}" type="datetimeFigureOut">
              <a:rPr lang="en-GB" smtClean="0">
                <a:latin typeface="Century Gothic" pitchFamily="34" charset="0"/>
              </a:rPr>
              <a:pPr/>
              <a:t>04/08/2016</a:t>
            </a:fld>
            <a:endParaRPr lang="en-GB" dirty="0">
              <a:latin typeface="Century Gothic" pitchFamily="34" charset="0"/>
            </a:endParaRPr>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dirty="0">
              <a:latin typeface="Century Gothic" pitchFamily="34" charset="0"/>
            </a:endParaRPr>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F70CC14-B4D5-4650-BA3F-D3568989309B}" type="slidenum">
              <a:rPr lang="en-GB" smtClean="0">
                <a:latin typeface="Century Gothic" pitchFamily="34" charset="0"/>
              </a:rPr>
              <a:pPr/>
              <a:t>‹#›</a:t>
            </a:fld>
            <a:endParaRPr lang="en-GB" dirty="0">
              <a:latin typeface="Century Gothic" pitchFamily="34" charset="0"/>
            </a:endParaRPr>
          </a:p>
        </p:txBody>
      </p:sp>
    </p:spTree>
    <p:extLst>
      <p:ext uri="{BB962C8B-B14F-4D97-AF65-F5344CB8AC3E}">
        <p14:creationId xmlns:p14="http://schemas.microsoft.com/office/powerpoint/2010/main" val="2853135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Century Gothic" pitchFamily="34" charset="0"/>
              </a:defRPr>
            </a:lvl1pPr>
          </a:lstStyle>
          <a:p>
            <a:endParaRPr lang="en-GB" dirty="0"/>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atin typeface="Century Gothic" pitchFamily="34" charset="0"/>
              </a:defRPr>
            </a:lvl1pPr>
          </a:lstStyle>
          <a:p>
            <a:fld id="{B5E71929-14DF-4F93-9673-FA37316191F0}" type="datetimeFigureOut">
              <a:rPr lang="en-GB" smtClean="0"/>
              <a:pPr/>
              <a:t>04/08/2016</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Century Gothic" pitchFamily="34" charset="0"/>
              </a:defRPr>
            </a:lvl1pPr>
          </a:lstStyle>
          <a:p>
            <a:endParaRPr lang="en-GB" dirty="0"/>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atin typeface="Century Gothic" pitchFamily="34" charset="0"/>
              </a:defRPr>
            </a:lvl1pPr>
          </a:lstStyle>
          <a:p>
            <a:fld id="{58317D22-85B9-4C9F-AFF4-57A8E72D517B}" type="slidenum">
              <a:rPr lang="en-GB" smtClean="0"/>
              <a:pPr/>
              <a:t>‹#›</a:t>
            </a:fld>
            <a:endParaRPr lang="en-GB" dirty="0"/>
          </a:p>
        </p:txBody>
      </p:sp>
    </p:spTree>
    <p:extLst>
      <p:ext uri="{BB962C8B-B14F-4D97-AF65-F5344CB8AC3E}">
        <p14:creationId xmlns:p14="http://schemas.microsoft.com/office/powerpoint/2010/main" val="2079071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entury Gothic" pitchFamily="34" charset="0"/>
        <a:ea typeface="+mn-ea"/>
        <a:cs typeface="+mn-cs"/>
      </a:defRPr>
    </a:lvl1pPr>
    <a:lvl2pPr marL="457200" algn="l" defTabSz="914400" rtl="0" eaLnBrk="1" latinLnBrk="0" hangingPunct="1">
      <a:defRPr sz="1200" kern="1200">
        <a:solidFill>
          <a:schemeClr val="tx1"/>
        </a:solidFill>
        <a:latin typeface="Century Gothic" pitchFamily="34" charset="0"/>
        <a:ea typeface="+mn-ea"/>
        <a:cs typeface="+mn-cs"/>
      </a:defRPr>
    </a:lvl2pPr>
    <a:lvl3pPr marL="914400" algn="l" defTabSz="914400" rtl="0" eaLnBrk="1" latinLnBrk="0" hangingPunct="1">
      <a:defRPr sz="1200" kern="1200">
        <a:solidFill>
          <a:schemeClr val="tx1"/>
        </a:solidFill>
        <a:latin typeface="Century Gothic" pitchFamily="34" charset="0"/>
        <a:ea typeface="+mn-ea"/>
        <a:cs typeface="+mn-cs"/>
      </a:defRPr>
    </a:lvl3pPr>
    <a:lvl4pPr marL="1371600" algn="l" defTabSz="914400" rtl="0" eaLnBrk="1" latinLnBrk="0" hangingPunct="1">
      <a:defRPr sz="1200" kern="1200">
        <a:solidFill>
          <a:schemeClr val="tx1"/>
        </a:solidFill>
        <a:latin typeface="Century Gothic" pitchFamily="34" charset="0"/>
        <a:ea typeface="+mn-ea"/>
        <a:cs typeface="+mn-cs"/>
      </a:defRPr>
    </a:lvl4pPr>
    <a:lvl5pPr marL="1828800" algn="l" defTabSz="914400" rtl="0" eaLnBrk="1" latinLnBrk="0" hangingPunct="1">
      <a:defRPr sz="1200" kern="1200">
        <a:solidFill>
          <a:schemeClr val="tx1"/>
        </a:solidFill>
        <a:latin typeface="Century Gothic"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Century Gothic" pitchFamily="34" charset="0"/>
                <a:ea typeface="+mn-ea"/>
                <a:cs typeface="+mn-cs"/>
              </a:rPr>
              <a:t>Using the main customer requirements, customers were asked to indicate the importance to them of each one by giving it a rating out of ten, where one signifies ‘of no importance at all’ and ten signifies ‘extremely important’.  The chart above shows the customer requirements in descending order of priority and the change in importance</a:t>
            </a:r>
            <a:r>
              <a:rPr lang="en-GB" sz="1200" kern="1200" baseline="0" dirty="0" smtClean="0">
                <a:solidFill>
                  <a:schemeClr val="tx1"/>
                </a:solidFill>
                <a:latin typeface="Century Gothic" pitchFamily="34" charset="0"/>
                <a:ea typeface="+mn-ea"/>
                <a:cs typeface="+mn-cs"/>
              </a:rPr>
              <a:t> since it was last measured</a:t>
            </a:r>
            <a:r>
              <a:rPr lang="en-GB" sz="1200" kern="1200" dirty="0" smtClean="0">
                <a:solidFill>
                  <a:schemeClr val="tx1"/>
                </a:solidFill>
                <a:latin typeface="Century Gothic" pitchFamily="34" charset="0"/>
                <a:ea typeface="+mn-ea"/>
                <a:cs typeface="+mn-cs"/>
              </a:rPr>
              <a:t>.  Importance does not change dramatically year on</a:t>
            </a:r>
            <a:r>
              <a:rPr lang="en-GB" sz="1200" kern="1200" baseline="0" dirty="0" smtClean="0">
                <a:solidFill>
                  <a:schemeClr val="tx1"/>
                </a:solidFill>
                <a:latin typeface="Century Gothic" pitchFamily="34" charset="0"/>
                <a:ea typeface="+mn-ea"/>
                <a:cs typeface="+mn-cs"/>
              </a:rPr>
              <a:t> year</a:t>
            </a:r>
            <a:r>
              <a:rPr lang="en-GB" sz="1200" kern="1200" dirty="0" smtClean="0">
                <a:solidFill>
                  <a:schemeClr val="tx1"/>
                </a:solidFill>
                <a:latin typeface="Century Gothic" pitchFamily="34" charset="0"/>
                <a:ea typeface="+mn-ea"/>
                <a:cs typeface="+mn-cs"/>
              </a:rPr>
              <a:t> so TLF</a:t>
            </a:r>
            <a:r>
              <a:rPr lang="en-GB" sz="1200" kern="1200" baseline="0" dirty="0" smtClean="0">
                <a:solidFill>
                  <a:schemeClr val="tx1"/>
                </a:solidFill>
                <a:latin typeface="Century Gothic" pitchFamily="34" charset="0"/>
                <a:ea typeface="+mn-ea"/>
                <a:cs typeface="+mn-cs"/>
              </a:rPr>
              <a:t> do not ask customers to score this each year.</a:t>
            </a:r>
            <a:endParaRPr lang="en-GB" sz="1200" kern="1200" dirty="0" smtClean="0">
              <a:solidFill>
                <a:schemeClr val="tx1"/>
              </a:solidFill>
              <a:latin typeface="Century Gothic" pitchFamily="34"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58317D22-85B9-4C9F-AFF4-57A8E72D517B}" type="slidenum">
              <a:rPr lang="en-GB" smtClean="0"/>
              <a:pPr/>
              <a:t>2</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purpose of</a:t>
            </a:r>
            <a:r>
              <a:rPr lang="en-GB" baseline="0" dirty="0" smtClean="0"/>
              <a:t> this chart is to highlight the difference in the </a:t>
            </a:r>
            <a:r>
              <a:rPr lang="en-GB" sz="1200" dirty="0" smtClean="0"/>
              <a:t>Satisfaction Index™ between customer groups</a:t>
            </a:r>
            <a:r>
              <a:rPr lang="en-GB" sz="1200" baseline="0" dirty="0" smtClean="0"/>
              <a:t> and how this has changed since the survey was last carried out.</a:t>
            </a:r>
            <a:endParaRPr lang="en-GB" dirty="0" smtClean="0"/>
          </a:p>
        </p:txBody>
      </p:sp>
      <p:sp>
        <p:nvSpPr>
          <p:cNvPr id="4" name="Slide Number Placeholder 3"/>
          <p:cNvSpPr>
            <a:spLocks noGrp="1"/>
          </p:cNvSpPr>
          <p:nvPr>
            <p:ph type="sldNum" sz="quarter" idx="10"/>
          </p:nvPr>
        </p:nvSpPr>
        <p:spPr/>
        <p:txBody>
          <a:bodyPr/>
          <a:lstStyle/>
          <a:p>
            <a:fld id="{58317D22-85B9-4C9F-AFF4-57A8E72D517B}" type="slidenum">
              <a:rPr lang="en-GB" smtClean="0"/>
              <a:pPr/>
              <a:t>12</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Century Gothic" pitchFamily="34" charset="0"/>
                <a:ea typeface="+mn-ea"/>
                <a:cs typeface="+mn-cs"/>
              </a:rPr>
              <a:t>Customer retention is a measure of loyalty and can be established by a simple repeat purchase intention question:</a:t>
            </a:r>
            <a:r>
              <a:rPr lang="en-GB" sz="1200" b="0" i="0" kern="1200" baseline="0" dirty="0" smtClean="0">
                <a:solidFill>
                  <a:schemeClr val="tx1"/>
                </a:solidFill>
                <a:latin typeface="Century Gothic" pitchFamily="34" charset="0"/>
                <a:ea typeface="+mn-ea"/>
                <a:cs typeface="+mn-cs"/>
              </a:rPr>
              <a:t> </a:t>
            </a:r>
            <a:r>
              <a:rPr lang="en-GB" sz="1200" b="0" i="0" kern="1200" dirty="0" smtClean="0">
                <a:solidFill>
                  <a:schemeClr val="tx1"/>
                </a:solidFill>
                <a:latin typeface="Century Gothic" pitchFamily="34" charset="0"/>
                <a:ea typeface="+mn-ea"/>
                <a:cs typeface="+mn-cs"/>
              </a:rPr>
              <a:t>“How likely</a:t>
            </a:r>
            <a:r>
              <a:rPr lang="en-GB" sz="1200" b="0" i="0" kern="1200" baseline="0" dirty="0" smtClean="0">
                <a:solidFill>
                  <a:schemeClr val="tx1"/>
                </a:solidFill>
                <a:latin typeface="Century Gothic" pitchFamily="34" charset="0"/>
                <a:ea typeface="+mn-ea"/>
                <a:cs typeface="+mn-cs"/>
              </a:rPr>
              <a:t> would you be to select [company] again from a clean sheet?</a:t>
            </a:r>
            <a:r>
              <a:rPr lang="en-GB" sz="1200" b="0" i="0" kern="1200" dirty="0" smtClean="0">
                <a:solidFill>
                  <a:schemeClr val="tx1"/>
                </a:solidFill>
                <a:latin typeface="Century Gothic" pitchFamily="34" charset="0"/>
                <a:ea typeface="+mn-ea"/>
                <a:cs typeface="+mn-cs"/>
              </a:rPr>
              <a:t>”.  </a:t>
            </a:r>
            <a:r>
              <a:rPr lang="en-GB" sz="1200" kern="1200" dirty="0" smtClean="0">
                <a:solidFill>
                  <a:schemeClr val="tx1"/>
                </a:solidFill>
                <a:latin typeface="Century Gothic" pitchFamily="34" charset="0"/>
                <a:ea typeface="+mn-ea"/>
                <a:cs typeface="+mn-cs"/>
              </a:rPr>
              <a:t>Customers answered on a ten point scale where one is ‘</a:t>
            </a:r>
            <a:r>
              <a:rPr lang="en-GB" sz="1200" dirty="0" smtClean="0">
                <a:latin typeface="Century Gothic" pitchFamily="34" charset="0"/>
              </a:rPr>
              <a:t>Extremely unlikely</a:t>
            </a:r>
            <a:r>
              <a:rPr lang="en-GB" sz="1200" kern="1200" dirty="0" smtClean="0">
                <a:solidFill>
                  <a:schemeClr val="tx1"/>
                </a:solidFill>
                <a:latin typeface="Century Gothic" pitchFamily="34" charset="0"/>
                <a:ea typeface="+mn-ea"/>
                <a:cs typeface="+mn-cs"/>
              </a:rPr>
              <a:t>’ and ten is ‘</a:t>
            </a:r>
            <a:r>
              <a:rPr lang="en-GB" sz="1200" dirty="0" smtClean="0">
                <a:latin typeface="Century Gothic" pitchFamily="34" charset="0"/>
              </a:rPr>
              <a:t>Extremely likely</a:t>
            </a:r>
            <a:r>
              <a:rPr lang="en-GB" sz="1200" kern="1200" dirty="0" smtClean="0">
                <a:solidFill>
                  <a:schemeClr val="tx1"/>
                </a:solidFill>
                <a:latin typeface="Century Gothic" pitchFamily="34" charset="0"/>
                <a:ea typeface="+mn-ea"/>
                <a:cs typeface="+mn-cs"/>
              </a:rPr>
              <a:t>’.  The chart shows the mean average score</a:t>
            </a:r>
            <a:r>
              <a:rPr lang="en-GB" sz="1200" kern="1200" baseline="0" dirty="0" smtClean="0">
                <a:solidFill>
                  <a:schemeClr val="tx1"/>
                </a:solidFill>
                <a:latin typeface="Century Gothic" pitchFamily="34" charset="0"/>
                <a:ea typeface="+mn-ea"/>
                <a:cs typeface="+mn-cs"/>
              </a:rPr>
              <a:t> and the </a:t>
            </a:r>
            <a:r>
              <a:rPr lang="en-GB" sz="1200" kern="1200" dirty="0" smtClean="0">
                <a:solidFill>
                  <a:schemeClr val="tx1"/>
                </a:solidFill>
                <a:latin typeface="Century Gothic" pitchFamily="34" charset="0"/>
                <a:ea typeface="+mn-ea"/>
                <a:cs typeface="+mn-cs"/>
              </a:rPr>
              <a:t>spread of scores which make up the average for this year and the last time the</a:t>
            </a:r>
            <a:r>
              <a:rPr lang="en-GB" sz="1200" kern="1200" baseline="0" dirty="0" smtClean="0">
                <a:solidFill>
                  <a:schemeClr val="tx1"/>
                </a:solidFill>
                <a:latin typeface="Century Gothic" pitchFamily="34" charset="0"/>
                <a:ea typeface="+mn-ea"/>
                <a:cs typeface="+mn-cs"/>
              </a:rPr>
              <a:t> survey was carried out</a:t>
            </a:r>
            <a:r>
              <a:rPr lang="en-GB" sz="1200" kern="1200" dirty="0" smtClean="0">
                <a:solidFill>
                  <a:schemeClr val="tx1"/>
                </a:solidFill>
                <a:latin typeface="Century Gothic" pitchFamily="34" charset="0"/>
                <a:ea typeface="+mn-ea"/>
                <a:cs typeface="+mn-cs"/>
              </a:rPr>
              <a:t>.</a:t>
            </a:r>
          </a:p>
        </p:txBody>
      </p:sp>
      <p:sp>
        <p:nvSpPr>
          <p:cNvPr id="4" name="Slide Number Placeholder 3"/>
          <p:cNvSpPr>
            <a:spLocks noGrp="1"/>
          </p:cNvSpPr>
          <p:nvPr>
            <p:ph type="sldNum" sz="quarter" idx="10"/>
          </p:nvPr>
        </p:nvSpPr>
        <p:spPr/>
        <p:txBody>
          <a:bodyPr/>
          <a:lstStyle/>
          <a:p>
            <a:fld id="{58317D22-85B9-4C9F-AFF4-57A8E72D517B}" type="slidenum">
              <a:rPr lang="en-GB" smtClean="0"/>
              <a:pPr/>
              <a:t>13</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Century Gothic" pitchFamily="34" charset="0"/>
                <a:ea typeface="+mn-ea"/>
                <a:cs typeface="+mn-cs"/>
              </a:rPr>
              <a:t>It is useful to consider why the most loyal customers (those scoring 9 or 10</a:t>
            </a:r>
            <a:r>
              <a:rPr lang="en-GB" sz="1200" kern="1200" baseline="0" dirty="0" smtClean="0">
                <a:solidFill>
                  <a:schemeClr val="tx1"/>
                </a:solidFill>
                <a:latin typeface="Century Gothic" pitchFamily="34" charset="0"/>
                <a:ea typeface="+mn-ea"/>
                <a:cs typeface="+mn-cs"/>
              </a:rPr>
              <a:t> </a:t>
            </a:r>
            <a:r>
              <a:rPr lang="en-GB" sz="1200" kern="1200" dirty="0" smtClean="0">
                <a:solidFill>
                  <a:schemeClr val="tx1"/>
                </a:solidFill>
                <a:latin typeface="Century Gothic" pitchFamily="34" charset="0"/>
                <a:ea typeface="+mn-ea"/>
                <a:cs typeface="+mn-cs"/>
              </a:rPr>
              <a:t>for the loyalty question) like the company and what the least loyal customers (those scoring 6 or below for the loyalty question) dislike.  The chart compares the satisfaction scores given by these two groups of customers, and is sorted in the order of the size of the gap between the satisfaction scores given by those most loyal and least loyal customers.  </a:t>
            </a:r>
          </a:p>
          <a:p>
            <a:r>
              <a:rPr lang="en-GB" baseline="0" dirty="0" smtClean="0"/>
              <a:t> </a:t>
            </a:r>
          </a:p>
        </p:txBody>
      </p:sp>
      <p:sp>
        <p:nvSpPr>
          <p:cNvPr id="4" name="Slide Number Placeholder 3"/>
          <p:cNvSpPr>
            <a:spLocks noGrp="1"/>
          </p:cNvSpPr>
          <p:nvPr>
            <p:ph type="sldNum" sz="quarter" idx="10"/>
          </p:nvPr>
        </p:nvSpPr>
        <p:spPr/>
        <p:txBody>
          <a:bodyPr/>
          <a:lstStyle/>
          <a:p>
            <a:fld id="{58317D22-85B9-4C9F-AFF4-57A8E72D517B}" type="slidenum">
              <a:rPr lang="en-GB" smtClean="0"/>
              <a:pPr/>
              <a:t>14</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Century Gothic" pitchFamily="34" charset="0"/>
                <a:ea typeface="+mn-ea"/>
                <a:cs typeface="+mn-cs"/>
              </a:rPr>
              <a:t>The way in which a business responds to problems or complaints experienced by its customers can often have a major effect on customer satisfaction and through word of mouth (either positive and negative) this effect can spread far wider than the customer who initially experienced the problem.</a:t>
            </a:r>
          </a:p>
          <a:p>
            <a:r>
              <a:rPr lang="en-GB" sz="1200" kern="1200" dirty="0" smtClean="0">
                <a:solidFill>
                  <a:schemeClr val="tx1"/>
                </a:solidFill>
                <a:latin typeface="Century Gothic" pitchFamily="34" charset="0"/>
                <a:ea typeface="+mn-ea"/>
                <a:cs typeface="+mn-cs"/>
              </a:rPr>
              <a:t>Here we focus on the results of questions included in the survey to enable investigation of the problem handling process.</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58317D22-85B9-4C9F-AFF4-57A8E72D517B}" type="slidenum">
              <a:rPr lang="en-GB" smtClean="0"/>
              <a:pPr/>
              <a:t>15</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Century Gothic" pitchFamily="34" charset="0"/>
                <a:ea typeface="+mn-ea"/>
                <a:cs typeface="+mn-cs"/>
              </a:rPr>
              <a:t>The way in which a business responds to problems or complaints experienced by its customers can often have a major effect on customer satisfaction and through word of mouth (either positive and negative) this effect can spread far wider than the customer who initially experienced the problem.</a:t>
            </a:r>
          </a:p>
          <a:p>
            <a:r>
              <a:rPr lang="en-GB" sz="1200" kern="1200" dirty="0" smtClean="0">
                <a:solidFill>
                  <a:schemeClr val="tx1"/>
                </a:solidFill>
                <a:latin typeface="Century Gothic" pitchFamily="34" charset="0"/>
                <a:ea typeface="+mn-ea"/>
                <a:cs typeface="+mn-cs"/>
              </a:rPr>
              <a:t>Here we focus on the results of questions included in the survey to enable investigation of the problem handling process.</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58317D22-85B9-4C9F-AFF4-57A8E72D517B}" type="slidenum">
              <a:rPr lang="en-GB" smtClean="0"/>
              <a:pPr/>
              <a:t>16</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Century Gothic" pitchFamily="34" charset="0"/>
                <a:ea typeface="+mn-ea"/>
                <a:cs typeface="+mn-cs"/>
              </a:rPr>
              <a:t>It is useful to consider why the most loyal customers (those scoring 9 or 10</a:t>
            </a:r>
            <a:r>
              <a:rPr lang="en-GB" sz="1200" kern="1200" baseline="0" dirty="0" smtClean="0">
                <a:solidFill>
                  <a:schemeClr val="tx1"/>
                </a:solidFill>
                <a:latin typeface="Century Gothic" pitchFamily="34" charset="0"/>
                <a:ea typeface="+mn-ea"/>
                <a:cs typeface="+mn-cs"/>
              </a:rPr>
              <a:t> </a:t>
            </a:r>
            <a:r>
              <a:rPr lang="en-GB" sz="1200" kern="1200" dirty="0" smtClean="0">
                <a:solidFill>
                  <a:schemeClr val="tx1"/>
                </a:solidFill>
                <a:latin typeface="Century Gothic" pitchFamily="34" charset="0"/>
                <a:ea typeface="+mn-ea"/>
                <a:cs typeface="+mn-cs"/>
              </a:rPr>
              <a:t>for the loyalty question) like the company and what the least loyal customers (those scoring 6 or below for the loyalty question) dislike.  The chart compares the satisfaction scores given by these two groups of customers, and is sorted in the order of the size of the gap between the satisfaction scores given by those most loyal and least loyal customers.  </a:t>
            </a:r>
          </a:p>
          <a:p>
            <a:r>
              <a:rPr lang="en-GB" baseline="0" dirty="0" smtClean="0"/>
              <a:t> </a:t>
            </a:r>
          </a:p>
        </p:txBody>
      </p:sp>
      <p:sp>
        <p:nvSpPr>
          <p:cNvPr id="4" name="Slide Number Placeholder 3"/>
          <p:cNvSpPr>
            <a:spLocks noGrp="1"/>
          </p:cNvSpPr>
          <p:nvPr>
            <p:ph type="sldNum" sz="quarter" idx="10"/>
          </p:nvPr>
        </p:nvSpPr>
        <p:spPr/>
        <p:txBody>
          <a:bodyPr/>
          <a:lstStyle/>
          <a:p>
            <a:fld id="{58317D22-85B9-4C9F-AFF4-57A8E72D517B}" type="slidenum">
              <a:rPr lang="en-GB" smtClean="0"/>
              <a:pPr/>
              <a:t>19</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Century Gothic" pitchFamily="34" charset="0"/>
                <a:ea typeface="+mn-ea"/>
                <a:cs typeface="+mn-cs"/>
              </a:rPr>
              <a:t>By comparing customers’ requirements (importance ratings) with their perceptions of the organisation (satisfaction ratings) the areas where</a:t>
            </a:r>
            <a:r>
              <a:rPr lang="en-GB" sz="1200" kern="1200" baseline="0" dirty="0" smtClean="0">
                <a:solidFill>
                  <a:schemeClr val="tx1"/>
                </a:solidFill>
                <a:latin typeface="Century Gothic" pitchFamily="34" charset="0"/>
                <a:ea typeface="+mn-ea"/>
                <a:cs typeface="+mn-cs"/>
              </a:rPr>
              <a:t> customers needs are being </a:t>
            </a:r>
            <a:r>
              <a:rPr lang="en-GB" sz="1200" kern="1200" dirty="0" smtClean="0">
                <a:solidFill>
                  <a:schemeClr val="tx1"/>
                </a:solidFill>
                <a:latin typeface="Century Gothic" pitchFamily="34" charset="0"/>
                <a:ea typeface="+mn-ea"/>
                <a:cs typeface="+mn-cs"/>
              </a:rPr>
              <a:t>exceeded, met or failed can be identified.  </a:t>
            </a:r>
          </a:p>
          <a:p>
            <a:endParaRPr lang="en-GB" dirty="0"/>
          </a:p>
        </p:txBody>
      </p:sp>
      <p:sp>
        <p:nvSpPr>
          <p:cNvPr id="4" name="Slide Number Placeholder 3"/>
          <p:cNvSpPr>
            <a:spLocks noGrp="1"/>
          </p:cNvSpPr>
          <p:nvPr>
            <p:ph type="sldNum" sz="quarter" idx="10"/>
          </p:nvPr>
        </p:nvSpPr>
        <p:spPr/>
        <p:txBody>
          <a:bodyPr/>
          <a:lstStyle/>
          <a:p>
            <a:fld id="{58317D22-85B9-4C9F-AFF4-57A8E72D517B}" type="slidenum">
              <a:rPr lang="en-GB" smtClean="0"/>
              <a:pPr/>
              <a:t>20</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Century Gothic" pitchFamily="34" charset="0"/>
                <a:ea typeface="+mn-ea"/>
                <a:cs typeface="+mn-cs"/>
              </a:rPr>
              <a:t>Impact is calculated</a:t>
            </a:r>
            <a:r>
              <a:rPr lang="en-GB" sz="1200" kern="1200" baseline="0" dirty="0" smtClean="0">
                <a:solidFill>
                  <a:schemeClr val="tx1"/>
                </a:solidFill>
                <a:latin typeface="Century Gothic" pitchFamily="34" charset="0"/>
                <a:ea typeface="+mn-ea"/>
                <a:cs typeface="+mn-cs"/>
              </a:rPr>
              <a:t> by running a correlation calculation. In basic terms it indicates the extent to which two factors are related to each other, in this case the link between overall satisfaction and each requirement on the questionnaire.  A correlation of 0.6 and above is considered strong.</a:t>
            </a:r>
          </a:p>
          <a:p>
            <a:endParaRPr lang="en-GB" sz="1200" kern="1200" baseline="0" dirty="0" smtClean="0">
              <a:solidFill>
                <a:schemeClr val="tx1"/>
              </a:solidFill>
              <a:latin typeface="Century Gothic" pitchFamily="34" charset="0"/>
              <a:ea typeface="+mn-ea"/>
              <a:cs typeface="+mn-cs"/>
            </a:endParaRPr>
          </a:p>
          <a:p>
            <a:r>
              <a:rPr lang="en-GB" sz="1200" kern="1200" dirty="0" smtClean="0">
                <a:solidFill>
                  <a:schemeClr val="tx1"/>
                </a:solidFill>
                <a:latin typeface="Century Gothic" pitchFamily="34" charset="0"/>
                <a:ea typeface="+mn-ea"/>
                <a:cs typeface="+mn-cs"/>
              </a:rPr>
              <a:t>Customers’ view of the importance of requirements does not always reveal the true differentiators, since certain requirements may be regarded as ‘givens’, whereas others may have a greater impact on their satisfaction judgement than they consciously realise.  For example, ‘invoicing’ is typically very important but is an attribute on which all suppliers would be expected to achieve high standards and, provided they do, it will not be a reason for choosing a particular supplier.  On the other hand, ‘staff helpfulness’ might well be what makes the difference between one supplier and another, although it may not initially seem important to customers when asked to judge the relative importance of a list of requirements.</a:t>
            </a:r>
          </a:p>
          <a:p>
            <a:r>
              <a:rPr lang="en-GB" sz="1200" kern="1200" dirty="0" smtClean="0">
                <a:solidFill>
                  <a:schemeClr val="tx1"/>
                </a:solidFill>
                <a:latin typeface="Century Gothic" pitchFamily="34" charset="0"/>
                <a:ea typeface="+mn-ea"/>
                <a:cs typeface="+mn-cs"/>
              </a:rPr>
              <a:t> To identify the strongest differentiators in terms of creating satisfaction, we correlate overall satisfaction with satisfaction for each attribute. Such a correlation produces a coefficient in the range –1.00 to +1.00, where –1.00 represents a perfect inverse relationship and +1.00 a perfect positive relationship.  A score of 0.00 indicates that there is no relationship at all between the two variables.  From customers’ satisfaction data we would expect to see only positive correlations between 0.00 and +1.00.  </a:t>
            </a:r>
          </a:p>
          <a:p>
            <a:endParaRPr lang="en-GB" sz="1200" kern="1200" dirty="0" smtClean="0">
              <a:solidFill>
                <a:schemeClr val="tx1"/>
              </a:solidFill>
              <a:latin typeface="Century Gothic" pitchFamily="34" charset="0"/>
              <a:ea typeface="+mn-ea"/>
              <a:cs typeface="+mn-cs"/>
            </a:endParaRPr>
          </a:p>
          <a:p>
            <a:endParaRPr lang="en-GB" sz="1200" kern="1200" dirty="0" smtClean="0">
              <a:solidFill>
                <a:schemeClr val="tx1"/>
              </a:solidFill>
              <a:latin typeface="Century Gothic" pitchFamily="34" charset="0"/>
              <a:ea typeface="+mn-ea"/>
              <a:cs typeface="+mn-cs"/>
            </a:endParaRPr>
          </a:p>
          <a:p>
            <a:endParaRPr lang="en-GB" sz="1200" kern="1200" baseline="0" dirty="0" smtClean="0">
              <a:solidFill>
                <a:schemeClr val="tx1"/>
              </a:solidFill>
              <a:latin typeface="Century Gothic" pitchFamily="34"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58317D22-85B9-4C9F-AFF4-57A8E72D517B}" type="slidenum">
              <a:rPr lang="en-GB" smtClean="0"/>
              <a:pPr/>
              <a:t>3</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Century Gothic" pitchFamily="34" charset="0"/>
                <a:ea typeface="+mn-ea"/>
                <a:cs typeface="+mn-cs"/>
              </a:rPr>
              <a:t>Impact is calculated</a:t>
            </a:r>
            <a:r>
              <a:rPr lang="en-GB" sz="1200" kern="1200" baseline="0" dirty="0" smtClean="0">
                <a:solidFill>
                  <a:schemeClr val="tx1"/>
                </a:solidFill>
                <a:latin typeface="Century Gothic" pitchFamily="34" charset="0"/>
                <a:ea typeface="+mn-ea"/>
                <a:cs typeface="+mn-cs"/>
              </a:rPr>
              <a:t> by running a correlation calculation. In basic terms it indicates the extent to which two factors are related to each other, in this case the link between overall satisfaction and each requirement on the questionnaire.  A correlation of 0.6 and above is considered strong.</a:t>
            </a:r>
          </a:p>
          <a:p>
            <a:endParaRPr lang="en-GB" sz="1200" kern="1200" baseline="0" dirty="0" smtClean="0">
              <a:solidFill>
                <a:schemeClr val="tx1"/>
              </a:solidFill>
              <a:latin typeface="Century Gothic" pitchFamily="34" charset="0"/>
              <a:ea typeface="+mn-ea"/>
              <a:cs typeface="+mn-cs"/>
            </a:endParaRPr>
          </a:p>
          <a:p>
            <a:r>
              <a:rPr lang="en-GB" sz="1200" kern="1200" dirty="0" smtClean="0">
                <a:solidFill>
                  <a:schemeClr val="tx1"/>
                </a:solidFill>
                <a:latin typeface="Century Gothic" pitchFamily="34" charset="0"/>
                <a:ea typeface="+mn-ea"/>
                <a:cs typeface="+mn-cs"/>
              </a:rPr>
              <a:t>Customers’ view of the importance of requirements does not always reveal the true differentiators, since certain requirements may be regarded as ‘givens’, whereas others may have a greater impact on their satisfaction judgement than they consciously realise.  For example, ‘invoicing’ is typically very important but is an attribute on which all suppliers would be expected to achieve high standards and, provided they do, it will not be a reason for choosing a particular supplier.  On the other hand, ‘staff helpfulness’ might well be what makes the difference between one supplier and another, although it may not initially seem important to customers when asked to judge the relative importance of a list of requirements.</a:t>
            </a:r>
          </a:p>
          <a:p>
            <a:r>
              <a:rPr lang="en-GB" sz="1200" kern="1200" dirty="0" smtClean="0">
                <a:solidFill>
                  <a:schemeClr val="tx1"/>
                </a:solidFill>
                <a:latin typeface="Century Gothic" pitchFamily="34" charset="0"/>
                <a:ea typeface="+mn-ea"/>
                <a:cs typeface="+mn-cs"/>
              </a:rPr>
              <a:t> To identify the strongest differentiators in terms of creating satisfaction, we correlate overall satisfaction with satisfaction for each attribute. Such a correlation produces a coefficient in the range –1.00 to +1.00, where –1.00 represents a perfect inverse relationship and +1.00 a perfect positive relationship.  A score of 0.00 indicates that there is no relationship at all between the two variables.  From customers’ satisfaction data we would expect to see only positive correlations between 0.00 and +1.00.  </a:t>
            </a:r>
          </a:p>
          <a:p>
            <a:endParaRPr lang="en-GB" sz="1200" kern="1200" dirty="0" smtClean="0">
              <a:solidFill>
                <a:schemeClr val="tx1"/>
              </a:solidFill>
              <a:latin typeface="Century Gothic" pitchFamily="34" charset="0"/>
              <a:ea typeface="+mn-ea"/>
              <a:cs typeface="+mn-cs"/>
            </a:endParaRPr>
          </a:p>
          <a:p>
            <a:endParaRPr lang="en-GB" sz="1200" kern="1200" dirty="0" smtClean="0">
              <a:solidFill>
                <a:schemeClr val="tx1"/>
              </a:solidFill>
              <a:latin typeface="Century Gothic" pitchFamily="34" charset="0"/>
              <a:ea typeface="+mn-ea"/>
              <a:cs typeface="+mn-cs"/>
            </a:endParaRPr>
          </a:p>
          <a:p>
            <a:endParaRPr lang="en-GB" sz="1200" kern="1200" baseline="0" dirty="0" smtClean="0">
              <a:solidFill>
                <a:schemeClr val="tx1"/>
              </a:solidFill>
              <a:latin typeface="Century Gothic" pitchFamily="34"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58317D22-85B9-4C9F-AFF4-57A8E72D517B}" type="slidenum">
              <a:rPr lang="en-GB" smtClean="0"/>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Century Gothic" pitchFamily="34" charset="0"/>
                <a:ea typeface="+mn-ea"/>
                <a:cs typeface="+mn-cs"/>
              </a:rPr>
              <a:t>Impact is calculated</a:t>
            </a:r>
            <a:r>
              <a:rPr lang="en-GB" sz="1200" kern="1200" baseline="0" dirty="0" smtClean="0">
                <a:solidFill>
                  <a:schemeClr val="tx1"/>
                </a:solidFill>
                <a:latin typeface="Century Gothic" pitchFamily="34" charset="0"/>
                <a:ea typeface="+mn-ea"/>
                <a:cs typeface="+mn-cs"/>
              </a:rPr>
              <a:t> by running a correlation calculation. In basic terms it indicates the extent to which two factors are related to each other, in this case the link between overall satisfaction and each requirement on the questionnaire.  A correlation of 0.6 and above is considered strong.</a:t>
            </a:r>
          </a:p>
          <a:p>
            <a:endParaRPr lang="en-GB" sz="1200" kern="1200" baseline="0" dirty="0" smtClean="0">
              <a:solidFill>
                <a:schemeClr val="tx1"/>
              </a:solidFill>
              <a:latin typeface="Century Gothic" pitchFamily="34" charset="0"/>
              <a:ea typeface="+mn-ea"/>
              <a:cs typeface="+mn-cs"/>
            </a:endParaRPr>
          </a:p>
          <a:p>
            <a:r>
              <a:rPr lang="en-GB" sz="1200" kern="1200" dirty="0" smtClean="0">
                <a:solidFill>
                  <a:schemeClr val="tx1"/>
                </a:solidFill>
                <a:latin typeface="Century Gothic" pitchFamily="34" charset="0"/>
                <a:ea typeface="+mn-ea"/>
                <a:cs typeface="+mn-cs"/>
              </a:rPr>
              <a:t>Customers’ view of the importance of requirements does not always reveal the true differentiators, since certain requirements may be regarded as ‘givens’, whereas others may have a greater impact on their satisfaction judgement than they consciously realise.  For example, ‘invoicing’ is typically very important but is an attribute on which all suppliers would be expected to achieve high standards and, provided they do, it will not be a reason for choosing a particular supplier.  On the other hand, ‘staff helpfulness’ might well be what makes the difference between one supplier and another, although it may not initially seem important to customers when asked to judge the relative importance of a list of requirements.</a:t>
            </a:r>
          </a:p>
          <a:p>
            <a:r>
              <a:rPr lang="en-GB" sz="1200" kern="1200" dirty="0" smtClean="0">
                <a:solidFill>
                  <a:schemeClr val="tx1"/>
                </a:solidFill>
                <a:latin typeface="Century Gothic" pitchFamily="34" charset="0"/>
                <a:ea typeface="+mn-ea"/>
                <a:cs typeface="+mn-cs"/>
              </a:rPr>
              <a:t> To identify the strongest differentiators in terms of creating satisfaction, we correlate overall satisfaction with satisfaction for each attribute. Such a correlation produces a coefficient in the range –1.00 to +1.00, where –1.00 represents a perfect inverse relationship and +1.00 a perfect positive relationship.  A score of 0.00 indicates that there is no relationship at all between the two variables.  From customers’ satisfaction data we would expect to see only positive correlations between 0.00 and +1.00.  </a:t>
            </a:r>
          </a:p>
          <a:p>
            <a:endParaRPr lang="en-GB" sz="1200" kern="1200" dirty="0" smtClean="0">
              <a:solidFill>
                <a:schemeClr val="tx1"/>
              </a:solidFill>
              <a:latin typeface="Century Gothic" pitchFamily="34" charset="0"/>
              <a:ea typeface="+mn-ea"/>
              <a:cs typeface="+mn-cs"/>
            </a:endParaRPr>
          </a:p>
          <a:p>
            <a:endParaRPr lang="en-GB" sz="1200" kern="1200" dirty="0" smtClean="0">
              <a:solidFill>
                <a:schemeClr val="tx1"/>
              </a:solidFill>
              <a:latin typeface="Century Gothic" pitchFamily="34" charset="0"/>
              <a:ea typeface="+mn-ea"/>
              <a:cs typeface="+mn-cs"/>
            </a:endParaRPr>
          </a:p>
          <a:p>
            <a:endParaRPr lang="en-GB" sz="1200" kern="1200" baseline="0" dirty="0" smtClean="0">
              <a:solidFill>
                <a:schemeClr val="tx1"/>
              </a:solidFill>
              <a:latin typeface="Century Gothic" pitchFamily="34"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58317D22-85B9-4C9F-AFF4-57A8E72D517B}" type="slidenum">
              <a:rPr lang="en-GB" smtClean="0"/>
              <a:pPr/>
              <a:t>5</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smtClean="0"/>
              <a:t>Givens/satisfactions maintainers:</a:t>
            </a:r>
            <a:r>
              <a:rPr lang="en-GB" b="1" baseline="0" dirty="0" smtClean="0"/>
              <a:t> </a:t>
            </a:r>
            <a:r>
              <a:rPr lang="en-GB" baseline="0" dirty="0" smtClean="0"/>
              <a:t>Factors which are taken for granted when performed satisfactorily, but can cause high dissatisfaction if not performed to a basic standard. These factors are basic customer needs.</a:t>
            </a:r>
          </a:p>
          <a:p>
            <a:r>
              <a:rPr lang="en-GB" b="1" baseline="0" dirty="0" smtClean="0"/>
              <a:t>Satisfaction Drivers/enhancers: </a:t>
            </a:r>
            <a:r>
              <a:rPr lang="en-GB" b="0" baseline="0" dirty="0" smtClean="0"/>
              <a:t>A combination of aspects where ‘more is better’ and ‘delighters’, high performance in these areas will result in high levels of satisfaction</a:t>
            </a:r>
          </a:p>
          <a:p>
            <a:r>
              <a:rPr lang="en-GB" b="1" baseline="0" dirty="0" err="1" smtClean="0"/>
              <a:t>Marginals</a:t>
            </a:r>
            <a:r>
              <a:rPr lang="en-GB" b="1" baseline="0" dirty="0" smtClean="0"/>
              <a:t>: </a:t>
            </a:r>
            <a:r>
              <a:rPr lang="en-GB" baseline="0" dirty="0" smtClean="0"/>
              <a:t>Similar to givens but less important, these factors will go unnoticed unless performance is particularly bad.</a:t>
            </a:r>
          </a:p>
          <a:p>
            <a:r>
              <a:rPr lang="en-GB" b="1" baseline="0" dirty="0" smtClean="0"/>
              <a:t>Hidden opportunities: </a:t>
            </a:r>
            <a:r>
              <a:rPr lang="en-GB" b="0" baseline="0" dirty="0" smtClean="0"/>
              <a:t> When satisfaction is at a consistently high level in all other areas these aspects will be the ‘added extras’ that will surprise customers and </a:t>
            </a:r>
            <a:r>
              <a:rPr lang="en-GB" baseline="0" dirty="0" smtClean="0"/>
              <a:t>make the product or service stand out from the competition</a:t>
            </a:r>
            <a:endParaRPr lang="en-GB" b="0" baseline="0" dirty="0" smtClean="0"/>
          </a:p>
          <a:p>
            <a:endParaRPr lang="en-GB" dirty="0"/>
          </a:p>
        </p:txBody>
      </p:sp>
      <p:sp>
        <p:nvSpPr>
          <p:cNvPr id="4" name="Slide Number Placeholder 3"/>
          <p:cNvSpPr>
            <a:spLocks noGrp="1"/>
          </p:cNvSpPr>
          <p:nvPr>
            <p:ph type="sldNum" sz="quarter" idx="10"/>
          </p:nvPr>
        </p:nvSpPr>
        <p:spPr/>
        <p:txBody>
          <a:bodyPr/>
          <a:lstStyle/>
          <a:p>
            <a:fld id="{58317D22-85B9-4C9F-AFF4-57A8E72D517B}" type="slidenum">
              <a:rPr lang="en-GB" smtClean="0"/>
              <a:pPr/>
              <a:t>6</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a:t>
            </a:r>
            <a:r>
              <a:rPr lang="en-GB" baseline="0" dirty="0" smtClean="0"/>
              <a:t> slide shows the mean average score given for each satisfaction requirement and how it has changed since the survey was last carried out.  It has been s</a:t>
            </a:r>
            <a:r>
              <a:rPr lang="en-GB" dirty="0" smtClean="0"/>
              <a:t>orted in descending</a:t>
            </a:r>
            <a:r>
              <a:rPr lang="en-GB" b="0" dirty="0" smtClean="0"/>
              <a:t> importance order.</a:t>
            </a:r>
          </a:p>
        </p:txBody>
      </p:sp>
      <p:sp>
        <p:nvSpPr>
          <p:cNvPr id="4" name="Slide Number Placeholder 3"/>
          <p:cNvSpPr>
            <a:spLocks noGrp="1"/>
          </p:cNvSpPr>
          <p:nvPr>
            <p:ph type="sldNum" sz="quarter" idx="10"/>
          </p:nvPr>
        </p:nvSpPr>
        <p:spPr/>
        <p:txBody>
          <a:bodyPr/>
          <a:lstStyle/>
          <a:p>
            <a:fld id="{58317D22-85B9-4C9F-AFF4-57A8E72D517B}" type="slidenum">
              <a:rPr lang="en-GB" smtClean="0"/>
              <a:pPr/>
              <a:t>7</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Century Gothic" pitchFamily="34" charset="0"/>
                <a:ea typeface="+mn-ea"/>
                <a:cs typeface="+mn-cs"/>
              </a:rPr>
              <a:t>The slide shows the proportion of customers giving low scores for each requirement and how this has changed since the survey was last carried out.  This is a particularly important chart since it highlights the main areas that are making customers very dissatisfied.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Century Gothic" pitchFamily="34" charset="0"/>
                <a:ea typeface="+mn-ea"/>
                <a:cs typeface="+mn-cs"/>
              </a:rPr>
              <a:t>In any instance where a low satisfaction score</a:t>
            </a:r>
            <a:r>
              <a:rPr lang="en-GB" sz="1200" kern="1200" baseline="0" dirty="0" smtClean="0">
                <a:solidFill>
                  <a:schemeClr val="tx1"/>
                </a:solidFill>
                <a:latin typeface="Century Gothic" pitchFamily="34" charset="0"/>
                <a:ea typeface="+mn-ea"/>
                <a:cs typeface="+mn-cs"/>
              </a:rPr>
              <a:t> </a:t>
            </a:r>
            <a:r>
              <a:rPr lang="en-GB" sz="1200" kern="1200" dirty="0" smtClean="0">
                <a:solidFill>
                  <a:schemeClr val="tx1"/>
                </a:solidFill>
                <a:latin typeface="Century Gothic" pitchFamily="34" charset="0"/>
                <a:ea typeface="+mn-ea"/>
                <a:cs typeface="+mn-cs"/>
              </a:rPr>
              <a:t>was given, the customer was asked to explain the reason for their low level of satisfaction with that requirement (see comments document).</a:t>
            </a:r>
          </a:p>
          <a:p>
            <a:endParaRPr lang="en-GB" dirty="0"/>
          </a:p>
        </p:txBody>
      </p:sp>
      <p:sp>
        <p:nvSpPr>
          <p:cNvPr id="4" name="Slide Number Placeholder 3"/>
          <p:cNvSpPr>
            <a:spLocks noGrp="1"/>
          </p:cNvSpPr>
          <p:nvPr>
            <p:ph type="sldNum" sz="quarter" idx="10"/>
          </p:nvPr>
        </p:nvSpPr>
        <p:spPr/>
        <p:txBody>
          <a:bodyPr/>
          <a:lstStyle/>
          <a:p>
            <a:fld id="{58317D22-85B9-4C9F-AFF4-57A8E72D517B}" type="slidenum">
              <a:rPr lang="en-GB" smtClean="0"/>
              <a:pPr/>
              <a:t>8</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Century Gothic" pitchFamily="34" charset="0"/>
                <a:ea typeface="+mn-ea"/>
                <a:cs typeface="+mn-cs"/>
              </a:rPr>
              <a:t>The slide shows the proportion of customers giving high scores for each requirement and how this has changed since the survey was last carried out.  This is a particularly important chart since it highlights the main areas that are making customers very satisfied.  </a:t>
            </a:r>
          </a:p>
          <a:p>
            <a:endParaRPr lang="en-GB" dirty="0"/>
          </a:p>
        </p:txBody>
      </p:sp>
      <p:sp>
        <p:nvSpPr>
          <p:cNvPr id="4" name="Slide Number Placeholder 3"/>
          <p:cNvSpPr>
            <a:spLocks noGrp="1"/>
          </p:cNvSpPr>
          <p:nvPr>
            <p:ph type="sldNum" sz="quarter" idx="10"/>
          </p:nvPr>
        </p:nvSpPr>
        <p:spPr/>
        <p:txBody>
          <a:bodyPr/>
          <a:lstStyle/>
          <a:p>
            <a:fld id="{58317D22-85B9-4C9F-AFF4-57A8E72D517B}" type="slidenum">
              <a:rPr lang="en-GB" smtClean="0"/>
              <a:pPr/>
              <a:t>9</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8317D22-85B9-4C9F-AFF4-57A8E72D517B}" type="slidenum">
              <a:rPr lang="en-GB" smtClean="0"/>
              <a:pPr/>
              <a:t>11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ompletely Blank">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741060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ap chart with sub 2">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538888"/>
          </a:xfrm>
        </p:spPr>
        <p:txBody>
          <a:bodyPr/>
          <a:lstStyle/>
          <a:p>
            <a:r>
              <a:rPr lang="en-US" dirty="0" smtClean="0"/>
              <a:t>Click to edit Master title style</a:t>
            </a:r>
            <a:endParaRPr lang="en-GB" dirty="0"/>
          </a:p>
        </p:txBody>
      </p:sp>
      <p:sp>
        <p:nvSpPr>
          <p:cNvPr id="5" name="Text Placeholder 4"/>
          <p:cNvSpPr>
            <a:spLocks noGrp="1"/>
          </p:cNvSpPr>
          <p:nvPr>
            <p:ph type="body" sz="quarter" idx="10"/>
          </p:nvPr>
        </p:nvSpPr>
        <p:spPr>
          <a:xfrm>
            <a:off x="1187450" y="764704"/>
            <a:ext cx="7705725" cy="360040"/>
          </a:xfrm>
        </p:spPr>
        <p:txBody>
          <a:bodyPr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
        <p:nvSpPr>
          <p:cNvPr id="9" name="Content Placeholder 2"/>
          <p:cNvSpPr>
            <a:spLocks noGrp="1"/>
          </p:cNvSpPr>
          <p:nvPr>
            <p:ph idx="1"/>
          </p:nvPr>
        </p:nvSpPr>
        <p:spPr>
          <a:xfrm>
            <a:off x="251428" y="1196752"/>
            <a:ext cx="6480812" cy="5112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Chart Placeholder 7"/>
          <p:cNvSpPr>
            <a:spLocks noGrp="1"/>
          </p:cNvSpPr>
          <p:nvPr>
            <p:ph type="chart" sz="quarter" idx="11"/>
          </p:nvPr>
        </p:nvSpPr>
        <p:spPr>
          <a:xfrm>
            <a:off x="6732332" y="1196752"/>
            <a:ext cx="2160148" cy="5112000"/>
          </a:xfrm>
        </p:spPr>
        <p:txBody>
          <a:bodyPr>
            <a:normAutofit/>
          </a:bodyPr>
          <a:lstStyle>
            <a:lvl1pPr>
              <a:defRPr sz="1600"/>
            </a:lvl1pPr>
          </a:lstStyle>
          <a:p>
            <a:endParaRPr lang="en-GB" dirty="0"/>
          </a:p>
        </p:txBody>
      </p:sp>
    </p:spTree>
    <p:extLst>
      <p:ext uri="{BB962C8B-B14F-4D97-AF65-F5344CB8AC3E}">
        <p14:creationId xmlns:p14="http://schemas.microsoft.com/office/powerpoint/2010/main" val="5720431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ntent">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5350"/>
          </a:xfrm>
        </p:spPr>
        <p:txBody>
          <a:bodyPr/>
          <a:lstStyle/>
          <a:p>
            <a:r>
              <a:rPr lang="en-US" smtClean="0"/>
              <a:t>Click to edit Master title style</a:t>
            </a:r>
            <a:endParaRPr lang="en-GB"/>
          </a:p>
        </p:txBody>
      </p:sp>
      <p:sp>
        <p:nvSpPr>
          <p:cNvPr id="8" name="Content Placeholder 2"/>
          <p:cNvSpPr>
            <a:spLocks noGrp="1"/>
          </p:cNvSpPr>
          <p:nvPr>
            <p:ph idx="1"/>
          </p:nvPr>
        </p:nvSpPr>
        <p:spPr>
          <a:xfrm>
            <a:off x="226378" y="1196752"/>
            <a:ext cx="4334400" cy="5112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2"/>
          <p:cNvSpPr>
            <a:spLocks noGrp="1"/>
          </p:cNvSpPr>
          <p:nvPr>
            <p:ph idx="10"/>
          </p:nvPr>
        </p:nvSpPr>
        <p:spPr>
          <a:xfrm>
            <a:off x="4558080" y="1196752"/>
            <a:ext cx="4334400" cy="5112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ntent with sub">
    <p:spTree>
      <p:nvGrpSpPr>
        <p:cNvPr id="1" name=""/>
        <p:cNvGrpSpPr/>
        <p:nvPr/>
      </p:nvGrpSpPr>
      <p:grpSpPr>
        <a:xfrm>
          <a:off x="0" y="0"/>
          <a:ext cx="0" cy="0"/>
          <a:chOff x="0" y="0"/>
          <a:chExt cx="0" cy="0"/>
        </a:xfrm>
      </p:grpSpPr>
      <p:sp>
        <p:nvSpPr>
          <p:cNvPr id="5" name="Title 1"/>
          <p:cNvSpPr>
            <a:spLocks noGrp="1"/>
          </p:cNvSpPr>
          <p:nvPr>
            <p:ph type="title"/>
          </p:nvPr>
        </p:nvSpPr>
        <p:spPr>
          <a:xfrm>
            <a:off x="1187624" y="225816"/>
            <a:ext cx="7704856" cy="682904"/>
          </a:xfrm>
        </p:spPr>
        <p:txBody>
          <a:bodyPr/>
          <a:lstStyle/>
          <a:p>
            <a:r>
              <a:rPr lang="en-US" dirty="0" smtClean="0"/>
              <a:t>Click to edit Master title style</a:t>
            </a:r>
            <a:endParaRPr lang="en-GB" dirty="0"/>
          </a:p>
        </p:txBody>
      </p:sp>
      <p:sp>
        <p:nvSpPr>
          <p:cNvPr id="6" name="Text Placeholder 4"/>
          <p:cNvSpPr>
            <a:spLocks noGrp="1"/>
          </p:cNvSpPr>
          <p:nvPr>
            <p:ph type="body" sz="quarter" idx="11"/>
          </p:nvPr>
        </p:nvSpPr>
        <p:spPr>
          <a:xfrm>
            <a:off x="1187450" y="909414"/>
            <a:ext cx="7705725" cy="215330"/>
          </a:xfrm>
        </p:spPr>
        <p:txBody>
          <a:bodyPr bIns="0" anchor="b">
            <a:noAutofit/>
          </a:bodyPr>
          <a:lstStyle>
            <a:lvl1pPr marL="0" indent="0">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8" name="Content Placeholder 2"/>
          <p:cNvSpPr>
            <a:spLocks noGrp="1"/>
          </p:cNvSpPr>
          <p:nvPr>
            <p:ph idx="1"/>
          </p:nvPr>
        </p:nvSpPr>
        <p:spPr>
          <a:xfrm>
            <a:off x="226378" y="1196752"/>
            <a:ext cx="4334400" cy="5112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Content Placeholder 2"/>
          <p:cNvSpPr>
            <a:spLocks noGrp="1"/>
          </p:cNvSpPr>
          <p:nvPr>
            <p:ph idx="10"/>
          </p:nvPr>
        </p:nvSpPr>
        <p:spPr>
          <a:xfrm>
            <a:off x="4558080" y="1196752"/>
            <a:ext cx="4334400" cy="5112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ntent with sub 2">
    <p:spTree>
      <p:nvGrpSpPr>
        <p:cNvPr id="1" name=""/>
        <p:cNvGrpSpPr/>
        <p:nvPr/>
      </p:nvGrpSpPr>
      <p:grpSpPr>
        <a:xfrm>
          <a:off x="0" y="0"/>
          <a:ext cx="0" cy="0"/>
          <a:chOff x="0" y="0"/>
          <a:chExt cx="0" cy="0"/>
        </a:xfrm>
      </p:grpSpPr>
      <p:sp>
        <p:nvSpPr>
          <p:cNvPr id="7" name="Title 1"/>
          <p:cNvSpPr>
            <a:spLocks noGrp="1"/>
          </p:cNvSpPr>
          <p:nvPr>
            <p:ph type="title"/>
          </p:nvPr>
        </p:nvSpPr>
        <p:spPr>
          <a:xfrm>
            <a:off x="1187624" y="225816"/>
            <a:ext cx="7704856" cy="538888"/>
          </a:xfrm>
        </p:spPr>
        <p:txBody>
          <a:bodyPr/>
          <a:lstStyle/>
          <a:p>
            <a:r>
              <a:rPr lang="en-US" dirty="0" smtClean="0"/>
              <a:t>Click to edit Master title style</a:t>
            </a:r>
            <a:endParaRPr lang="en-GB" dirty="0"/>
          </a:p>
        </p:txBody>
      </p:sp>
      <p:sp>
        <p:nvSpPr>
          <p:cNvPr id="10" name="Text Placeholder 4"/>
          <p:cNvSpPr>
            <a:spLocks noGrp="1"/>
          </p:cNvSpPr>
          <p:nvPr>
            <p:ph type="body" sz="quarter" idx="11"/>
          </p:nvPr>
        </p:nvSpPr>
        <p:spPr>
          <a:xfrm>
            <a:off x="1187450" y="764704"/>
            <a:ext cx="7705725" cy="360040"/>
          </a:xfrm>
        </p:spPr>
        <p:txBody>
          <a:bodyPr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
        <p:nvSpPr>
          <p:cNvPr id="8" name="Content Placeholder 2"/>
          <p:cNvSpPr>
            <a:spLocks noGrp="1"/>
          </p:cNvSpPr>
          <p:nvPr>
            <p:ph idx="1"/>
          </p:nvPr>
        </p:nvSpPr>
        <p:spPr>
          <a:xfrm>
            <a:off x="226378" y="1196752"/>
            <a:ext cx="4334400" cy="5112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Content Placeholder 2"/>
          <p:cNvSpPr>
            <a:spLocks noGrp="1"/>
          </p:cNvSpPr>
          <p:nvPr>
            <p:ph idx="10"/>
          </p:nvPr>
        </p:nvSpPr>
        <p:spPr>
          <a:xfrm>
            <a:off x="4558080" y="1196752"/>
            <a:ext cx="4334400" cy="5112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ntent with headers">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5350"/>
          </a:xfrm>
        </p:spPr>
        <p:txBody>
          <a:bodyPr/>
          <a:lstStyle/>
          <a:p>
            <a:r>
              <a:rPr lang="en-US" smtClean="0"/>
              <a:t>Click to edit Master title style</a:t>
            </a:r>
            <a:endParaRPr lang="en-GB"/>
          </a:p>
        </p:txBody>
      </p:sp>
      <p:sp>
        <p:nvSpPr>
          <p:cNvPr id="5" name="Text Placeholder 4"/>
          <p:cNvSpPr>
            <a:spLocks noGrp="1"/>
          </p:cNvSpPr>
          <p:nvPr>
            <p:ph type="body" sz="quarter" idx="11"/>
          </p:nvPr>
        </p:nvSpPr>
        <p:spPr>
          <a:xfrm>
            <a:off x="226378" y="1196752"/>
            <a:ext cx="4334400" cy="288000"/>
          </a:xfrm>
        </p:spPr>
        <p:txBody>
          <a:bodyPr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6" name="Text Placeholder 4"/>
          <p:cNvSpPr>
            <a:spLocks noGrp="1"/>
          </p:cNvSpPr>
          <p:nvPr>
            <p:ph type="body" sz="quarter" idx="12"/>
          </p:nvPr>
        </p:nvSpPr>
        <p:spPr>
          <a:xfrm>
            <a:off x="4558080" y="1196752"/>
            <a:ext cx="4334400" cy="288000"/>
          </a:xfrm>
        </p:spPr>
        <p:txBody>
          <a:bodyPr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7" name="Content Placeholder 2"/>
          <p:cNvSpPr>
            <a:spLocks noGrp="1"/>
          </p:cNvSpPr>
          <p:nvPr>
            <p:ph idx="1"/>
          </p:nvPr>
        </p:nvSpPr>
        <p:spPr>
          <a:xfrm>
            <a:off x="226378" y="1484784"/>
            <a:ext cx="4334400" cy="4824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Content Placeholder 2"/>
          <p:cNvSpPr>
            <a:spLocks noGrp="1"/>
          </p:cNvSpPr>
          <p:nvPr>
            <p:ph idx="10"/>
          </p:nvPr>
        </p:nvSpPr>
        <p:spPr>
          <a:xfrm>
            <a:off x="4558080" y="1484784"/>
            <a:ext cx="4334400" cy="4824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2787205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Content, headers with sub">
    <p:spTree>
      <p:nvGrpSpPr>
        <p:cNvPr id="1" name=""/>
        <p:cNvGrpSpPr/>
        <p:nvPr/>
      </p:nvGrpSpPr>
      <p:grpSpPr>
        <a:xfrm>
          <a:off x="0" y="0"/>
          <a:ext cx="0" cy="0"/>
          <a:chOff x="0" y="0"/>
          <a:chExt cx="0" cy="0"/>
        </a:xfrm>
      </p:grpSpPr>
      <p:sp>
        <p:nvSpPr>
          <p:cNvPr id="7" name="Title 1"/>
          <p:cNvSpPr>
            <a:spLocks noGrp="1"/>
          </p:cNvSpPr>
          <p:nvPr>
            <p:ph type="title"/>
          </p:nvPr>
        </p:nvSpPr>
        <p:spPr>
          <a:xfrm>
            <a:off x="1187624" y="225816"/>
            <a:ext cx="7704856" cy="682904"/>
          </a:xfrm>
        </p:spPr>
        <p:txBody>
          <a:bodyPr/>
          <a:lstStyle/>
          <a:p>
            <a:r>
              <a:rPr lang="en-US" dirty="0" smtClean="0"/>
              <a:t>Click to edit Master title style</a:t>
            </a:r>
            <a:endParaRPr lang="en-GB" dirty="0"/>
          </a:p>
        </p:txBody>
      </p:sp>
      <p:sp>
        <p:nvSpPr>
          <p:cNvPr id="10" name="Text Placeholder 4"/>
          <p:cNvSpPr>
            <a:spLocks noGrp="1"/>
          </p:cNvSpPr>
          <p:nvPr>
            <p:ph type="body" sz="quarter" idx="13"/>
          </p:nvPr>
        </p:nvSpPr>
        <p:spPr>
          <a:xfrm>
            <a:off x="1187450" y="909414"/>
            <a:ext cx="7705725" cy="215330"/>
          </a:xfrm>
        </p:spPr>
        <p:txBody>
          <a:bodyPr bIns="0" anchor="b">
            <a:noAutofit/>
          </a:bodyPr>
          <a:lstStyle>
            <a:lvl1pPr marL="0" indent="0">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8" name="Text Placeholder 4"/>
          <p:cNvSpPr>
            <a:spLocks noGrp="1"/>
          </p:cNvSpPr>
          <p:nvPr>
            <p:ph type="body" sz="quarter" idx="11"/>
          </p:nvPr>
        </p:nvSpPr>
        <p:spPr>
          <a:xfrm>
            <a:off x="226378" y="1196752"/>
            <a:ext cx="4334400" cy="288000"/>
          </a:xfrm>
        </p:spPr>
        <p:txBody>
          <a:bodyPr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9" name="Text Placeholder 4"/>
          <p:cNvSpPr>
            <a:spLocks noGrp="1"/>
          </p:cNvSpPr>
          <p:nvPr>
            <p:ph type="body" sz="quarter" idx="12"/>
          </p:nvPr>
        </p:nvSpPr>
        <p:spPr>
          <a:xfrm>
            <a:off x="4558080" y="1196752"/>
            <a:ext cx="4334400" cy="288000"/>
          </a:xfrm>
        </p:spPr>
        <p:txBody>
          <a:bodyPr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1" name="Content Placeholder 2"/>
          <p:cNvSpPr>
            <a:spLocks noGrp="1"/>
          </p:cNvSpPr>
          <p:nvPr>
            <p:ph idx="1"/>
          </p:nvPr>
        </p:nvSpPr>
        <p:spPr>
          <a:xfrm>
            <a:off x="226378" y="1484784"/>
            <a:ext cx="4334400" cy="4824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2" name="Content Placeholder 2"/>
          <p:cNvSpPr>
            <a:spLocks noGrp="1"/>
          </p:cNvSpPr>
          <p:nvPr>
            <p:ph idx="10"/>
          </p:nvPr>
        </p:nvSpPr>
        <p:spPr>
          <a:xfrm>
            <a:off x="4558080" y="1484784"/>
            <a:ext cx="4334400" cy="4824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2787205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ntent, headers with sub 2">
    <p:spTree>
      <p:nvGrpSpPr>
        <p:cNvPr id="1" name=""/>
        <p:cNvGrpSpPr/>
        <p:nvPr/>
      </p:nvGrpSpPr>
      <p:grpSpPr>
        <a:xfrm>
          <a:off x="0" y="0"/>
          <a:ext cx="0" cy="0"/>
          <a:chOff x="0" y="0"/>
          <a:chExt cx="0" cy="0"/>
        </a:xfrm>
      </p:grpSpPr>
      <p:sp>
        <p:nvSpPr>
          <p:cNvPr id="7" name="Title 1"/>
          <p:cNvSpPr>
            <a:spLocks noGrp="1"/>
          </p:cNvSpPr>
          <p:nvPr>
            <p:ph type="title"/>
          </p:nvPr>
        </p:nvSpPr>
        <p:spPr>
          <a:xfrm>
            <a:off x="1187624" y="225816"/>
            <a:ext cx="7704856" cy="538888"/>
          </a:xfrm>
        </p:spPr>
        <p:txBody>
          <a:bodyPr/>
          <a:lstStyle/>
          <a:p>
            <a:r>
              <a:rPr lang="en-US" dirty="0" smtClean="0"/>
              <a:t>Click to edit Master title style</a:t>
            </a:r>
            <a:endParaRPr lang="en-GB" dirty="0"/>
          </a:p>
        </p:txBody>
      </p:sp>
      <p:sp>
        <p:nvSpPr>
          <p:cNvPr id="10" name="Text Placeholder 4"/>
          <p:cNvSpPr>
            <a:spLocks noGrp="1"/>
          </p:cNvSpPr>
          <p:nvPr>
            <p:ph type="body" sz="quarter" idx="13"/>
          </p:nvPr>
        </p:nvSpPr>
        <p:spPr>
          <a:xfrm>
            <a:off x="1187450" y="764704"/>
            <a:ext cx="7705725" cy="360040"/>
          </a:xfrm>
        </p:spPr>
        <p:txBody>
          <a:bodyPr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
        <p:nvSpPr>
          <p:cNvPr id="11" name="Text Placeholder 4"/>
          <p:cNvSpPr>
            <a:spLocks noGrp="1"/>
          </p:cNvSpPr>
          <p:nvPr>
            <p:ph type="body" sz="quarter" idx="11"/>
          </p:nvPr>
        </p:nvSpPr>
        <p:spPr>
          <a:xfrm>
            <a:off x="226378" y="1196752"/>
            <a:ext cx="4334400" cy="288000"/>
          </a:xfrm>
        </p:spPr>
        <p:txBody>
          <a:bodyPr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2" name="Text Placeholder 4"/>
          <p:cNvSpPr>
            <a:spLocks noGrp="1"/>
          </p:cNvSpPr>
          <p:nvPr>
            <p:ph type="body" sz="quarter" idx="12"/>
          </p:nvPr>
        </p:nvSpPr>
        <p:spPr>
          <a:xfrm>
            <a:off x="4558080" y="1196752"/>
            <a:ext cx="4334400" cy="288000"/>
          </a:xfrm>
        </p:spPr>
        <p:txBody>
          <a:bodyPr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3" name="Content Placeholder 2"/>
          <p:cNvSpPr>
            <a:spLocks noGrp="1"/>
          </p:cNvSpPr>
          <p:nvPr>
            <p:ph idx="1"/>
          </p:nvPr>
        </p:nvSpPr>
        <p:spPr>
          <a:xfrm>
            <a:off x="226378" y="1484784"/>
            <a:ext cx="4334400" cy="4824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Content Placeholder 2"/>
          <p:cNvSpPr>
            <a:spLocks noGrp="1"/>
          </p:cNvSpPr>
          <p:nvPr>
            <p:ph idx="10"/>
          </p:nvPr>
        </p:nvSpPr>
        <p:spPr>
          <a:xfrm>
            <a:off x="4558080" y="1484784"/>
            <a:ext cx="4334400" cy="4824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2787205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ntent">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5350"/>
          </a:xfrm>
        </p:spPr>
        <p:txBody>
          <a:bodyPr/>
          <a:lstStyle/>
          <a:p>
            <a:r>
              <a:rPr lang="en-US" smtClean="0"/>
              <a:t>Click to edit Master title style</a:t>
            </a:r>
            <a:endParaRPr lang="en-GB"/>
          </a:p>
        </p:txBody>
      </p:sp>
      <p:sp>
        <p:nvSpPr>
          <p:cNvPr id="8" name="Content Placeholder 2"/>
          <p:cNvSpPr>
            <a:spLocks noGrp="1"/>
          </p:cNvSpPr>
          <p:nvPr>
            <p:ph idx="1"/>
          </p:nvPr>
        </p:nvSpPr>
        <p:spPr>
          <a:xfrm>
            <a:off x="226378"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2"/>
          <p:cNvSpPr>
            <a:spLocks noGrp="1"/>
          </p:cNvSpPr>
          <p:nvPr>
            <p:ph idx="10"/>
          </p:nvPr>
        </p:nvSpPr>
        <p:spPr>
          <a:xfrm>
            <a:off x="3119429"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2"/>
          <p:cNvSpPr>
            <a:spLocks noGrp="1"/>
          </p:cNvSpPr>
          <p:nvPr>
            <p:ph idx="11"/>
          </p:nvPr>
        </p:nvSpPr>
        <p:spPr>
          <a:xfrm>
            <a:off x="6012480"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ntent with sub">
    <p:spTree>
      <p:nvGrpSpPr>
        <p:cNvPr id="1" name=""/>
        <p:cNvGrpSpPr/>
        <p:nvPr/>
      </p:nvGrpSpPr>
      <p:grpSpPr>
        <a:xfrm>
          <a:off x="0" y="0"/>
          <a:ext cx="0" cy="0"/>
          <a:chOff x="0" y="0"/>
          <a:chExt cx="0" cy="0"/>
        </a:xfrm>
      </p:grpSpPr>
      <p:sp>
        <p:nvSpPr>
          <p:cNvPr id="8" name="Content Placeholder 2"/>
          <p:cNvSpPr>
            <a:spLocks noGrp="1"/>
          </p:cNvSpPr>
          <p:nvPr>
            <p:ph idx="1"/>
          </p:nvPr>
        </p:nvSpPr>
        <p:spPr>
          <a:xfrm>
            <a:off x="226378"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2"/>
          <p:cNvSpPr>
            <a:spLocks noGrp="1"/>
          </p:cNvSpPr>
          <p:nvPr>
            <p:ph idx="10"/>
          </p:nvPr>
        </p:nvSpPr>
        <p:spPr>
          <a:xfrm>
            <a:off x="3119429"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2"/>
          <p:cNvSpPr>
            <a:spLocks noGrp="1"/>
          </p:cNvSpPr>
          <p:nvPr>
            <p:ph idx="11"/>
          </p:nvPr>
        </p:nvSpPr>
        <p:spPr>
          <a:xfrm>
            <a:off x="6012480"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itle 1"/>
          <p:cNvSpPr>
            <a:spLocks noGrp="1"/>
          </p:cNvSpPr>
          <p:nvPr>
            <p:ph type="title"/>
          </p:nvPr>
        </p:nvSpPr>
        <p:spPr>
          <a:xfrm>
            <a:off x="1187624" y="225816"/>
            <a:ext cx="7704856" cy="682904"/>
          </a:xfrm>
        </p:spPr>
        <p:txBody>
          <a:bodyPr/>
          <a:lstStyle/>
          <a:p>
            <a:r>
              <a:rPr lang="en-US" dirty="0" smtClean="0"/>
              <a:t>Click to edit Master title style</a:t>
            </a:r>
            <a:endParaRPr lang="en-GB" dirty="0"/>
          </a:p>
        </p:txBody>
      </p:sp>
      <p:sp>
        <p:nvSpPr>
          <p:cNvPr id="9" name="Text Placeholder 4"/>
          <p:cNvSpPr>
            <a:spLocks noGrp="1"/>
          </p:cNvSpPr>
          <p:nvPr>
            <p:ph type="body" sz="quarter" idx="12"/>
          </p:nvPr>
        </p:nvSpPr>
        <p:spPr>
          <a:xfrm>
            <a:off x="1187450" y="909414"/>
            <a:ext cx="7705725" cy="215330"/>
          </a:xfrm>
        </p:spPr>
        <p:txBody>
          <a:bodyPr bIns="0" anchor="b">
            <a:noAutofit/>
          </a:bodyPr>
          <a:lstStyle>
            <a:lvl1pPr marL="0" indent="0">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Content with sub 2">
    <p:spTree>
      <p:nvGrpSpPr>
        <p:cNvPr id="1" name=""/>
        <p:cNvGrpSpPr/>
        <p:nvPr/>
      </p:nvGrpSpPr>
      <p:grpSpPr>
        <a:xfrm>
          <a:off x="0" y="0"/>
          <a:ext cx="0" cy="0"/>
          <a:chOff x="0" y="0"/>
          <a:chExt cx="0" cy="0"/>
        </a:xfrm>
      </p:grpSpPr>
      <p:sp>
        <p:nvSpPr>
          <p:cNvPr id="8" name="Content Placeholder 2"/>
          <p:cNvSpPr>
            <a:spLocks noGrp="1"/>
          </p:cNvSpPr>
          <p:nvPr>
            <p:ph idx="1"/>
          </p:nvPr>
        </p:nvSpPr>
        <p:spPr>
          <a:xfrm>
            <a:off x="226378"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2"/>
          <p:cNvSpPr>
            <a:spLocks noGrp="1"/>
          </p:cNvSpPr>
          <p:nvPr>
            <p:ph idx="10"/>
          </p:nvPr>
        </p:nvSpPr>
        <p:spPr>
          <a:xfrm>
            <a:off x="3119429"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2"/>
          <p:cNvSpPr>
            <a:spLocks noGrp="1"/>
          </p:cNvSpPr>
          <p:nvPr>
            <p:ph idx="11"/>
          </p:nvPr>
        </p:nvSpPr>
        <p:spPr>
          <a:xfrm>
            <a:off x="6012480"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Title 1"/>
          <p:cNvSpPr>
            <a:spLocks noGrp="1"/>
          </p:cNvSpPr>
          <p:nvPr>
            <p:ph type="title"/>
          </p:nvPr>
        </p:nvSpPr>
        <p:spPr>
          <a:xfrm>
            <a:off x="1187624" y="225816"/>
            <a:ext cx="7704856" cy="538888"/>
          </a:xfrm>
        </p:spPr>
        <p:txBody>
          <a:bodyPr/>
          <a:lstStyle/>
          <a:p>
            <a:r>
              <a:rPr lang="en-US" dirty="0" smtClean="0"/>
              <a:t>Click to edit Master title style</a:t>
            </a:r>
            <a:endParaRPr lang="en-GB" dirty="0"/>
          </a:p>
        </p:txBody>
      </p:sp>
      <p:sp>
        <p:nvSpPr>
          <p:cNvPr id="11" name="Text Placeholder 4"/>
          <p:cNvSpPr>
            <a:spLocks noGrp="1"/>
          </p:cNvSpPr>
          <p:nvPr>
            <p:ph type="body" sz="quarter" idx="12"/>
          </p:nvPr>
        </p:nvSpPr>
        <p:spPr>
          <a:xfrm>
            <a:off x="1187450" y="764704"/>
            <a:ext cx="7705725" cy="360040"/>
          </a:xfrm>
        </p:spPr>
        <p:txBody>
          <a:bodyPr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with design">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106034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ontent with headers">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5350"/>
          </a:xfrm>
        </p:spPr>
        <p:txBody>
          <a:bodyPr/>
          <a:lstStyle/>
          <a:p>
            <a:r>
              <a:rPr lang="en-US" smtClean="0"/>
              <a:t>Click to edit Master title style</a:t>
            </a:r>
            <a:endParaRPr lang="en-GB"/>
          </a:p>
        </p:txBody>
      </p:sp>
      <p:sp>
        <p:nvSpPr>
          <p:cNvPr id="8" name="Content Placeholder 2"/>
          <p:cNvSpPr>
            <a:spLocks noGrp="1"/>
          </p:cNvSpPr>
          <p:nvPr>
            <p:ph idx="1"/>
          </p:nvPr>
        </p:nvSpPr>
        <p:spPr>
          <a:xfrm>
            <a:off x="226378"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2"/>
          <p:cNvSpPr>
            <a:spLocks noGrp="1"/>
          </p:cNvSpPr>
          <p:nvPr>
            <p:ph idx="10"/>
          </p:nvPr>
        </p:nvSpPr>
        <p:spPr>
          <a:xfrm>
            <a:off x="3119429"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2"/>
          <p:cNvSpPr>
            <a:spLocks noGrp="1"/>
          </p:cNvSpPr>
          <p:nvPr>
            <p:ph idx="11"/>
          </p:nvPr>
        </p:nvSpPr>
        <p:spPr>
          <a:xfrm>
            <a:off x="6012480"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4"/>
          <p:cNvSpPr>
            <a:spLocks noGrp="1"/>
          </p:cNvSpPr>
          <p:nvPr>
            <p:ph type="body" sz="quarter" idx="12"/>
          </p:nvPr>
        </p:nvSpPr>
        <p:spPr>
          <a:xfrm>
            <a:off x="226378" y="1196752"/>
            <a:ext cx="2880000" cy="288000"/>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9" name="Text Placeholder 4"/>
          <p:cNvSpPr>
            <a:spLocks noGrp="1"/>
          </p:cNvSpPr>
          <p:nvPr>
            <p:ph type="body" sz="quarter" idx="13"/>
          </p:nvPr>
        </p:nvSpPr>
        <p:spPr>
          <a:xfrm>
            <a:off x="3119429" y="1196752"/>
            <a:ext cx="2880000" cy="288000"/>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0" name="Text Placeholder 4"/>
          <p:cNvSpPr>
            <a:spLocks noGrp="1"/>
          </p:cNvSpPr>
          <p:nvPr>
            <p:ph type="body" sz="quarter" idx="14"/>
          </p:nvPr>
        </p:nvSpPr>
        <p:spPr>
          <a:xfrm>
            <a:off x="6012480" y="1196752"/>
            <a:ext cx="2880000" cy="288000"/>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ontent with headers &amp; sub">
    <p:spTree>
      <p:nvGrpSpPr>
        <p:cNvPr id="1" name=""/>
        <p:cNvGrpSpPr/>
        <p:nvPr/>
      </p:nvGrpSpPr>
      <p:grpSpPr>
        <a:xfrm>
          <a:off x="0" y="0"/>
          <a:ext cx="0" cy="0"/>
          <a:chOff x="0" y="0"/>
          <a:chExt cx="0" cy="0"/>
        </a:xfrm>
      </p:grpSpPr>
      <p:sp>
        <p:nvSpPr>
          <p:cNvPr id="11" name="Title 1"/>
          <p:cNvSpPr>
            <a:spLocks noGrp="1"/>
          </p:cNvSpPr>
          <p:nvPr>
            <p:ph type="title"/>
          </p:nvPr>
        </p:nvSpPr>
        <p:spPr>
          <a:xfrm>
            <a:off x="1187624" y="225816"/>
            <a:ext cx="7704856" cy="682904"/>
          </a:xfrm>
        </p:spPr>
        <p:txBody>
          <a:bodyPr/>
          <a:lstStyle/>
          <a:p>
            <a:r>
              <a:rPr lang="en-US" dirty="0" smtClean="0"/>
              <a:t>Click to edit Master title style</a:t>
            </a:r>
            <a:endParaRPr lang="en-GB" dirty="0"/>
          </a:p>
        </p:txBody>
      </p:sp>
      <p:sp>
        <p:nvSpPr>
          <p:cNvPr id="12" name="Text Placeholder 4"/>
          <p:cNvSpPr>
            <a:spLocks noGrp="1"/>
          </p:cNvSpPr>
          <p:nvPr>
            <p:ph type="body" sz="quarter" idx="15"/>
          </p:nvPr>
        </p:nvSpPr>
        <p:spPr>
          <a:xfrm>
            <a:off x="1187450" y="909414"/>
            <a:ext cx="7705725" cy="215330"/>
          </a:xfrm>
        </p:spPr>
        <p:txBody>
          <a:bodyPr bIns="0" anchor="b">
            <a:noAutofit/>
          </a:bodyPr>
          <a:lstStyle>
            <a:lvl1pPr marL="0" indent="0">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3" name="Content Placeholder 2"/>
          <p:cNvSpPr>
            <a:spLocks noGrp="1"/>
          </p:cNvSpPr>
          <p:nvPr>
            <p:ph idx="1"/>
          </p:nvPr>
        </p:nvSpPr>
        <p:spPr>
          <a:xfrm>
            <a:off x="226378"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4" name="Content Placeholder 2"/>
          <p:cNvSpPr>
            <a:spLocks noGrp="1"/>
          </p:cNvSpPr>
          <p:nvPr>
            <p:ph idx="10"/>
          </p:nvPr>
        </p:nvSpPr>
        <p:spPr>
          <a:xfrm>
            <a:off x="3119429"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Content Placeholder 2"/>
          <p:cNvSpPr>
            <a:spLocks noGrp="1"/>
          </p:cNvSpPr>
          <p:nvPr>
            <p:ph idx="11"/>
          </p:nvPr>
        </p:nvSpPr>
        <p:spPr>
          <a:xfrm>
            <a:off x="6012480"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6" name="Text Placeholder 4"/>
          <p:cNvSpPr>
            <a:spLocks noGrp="1"/>
          </p:cNvSpPr>
          <p:nvPr>
            <p:ph type="body" sz="quarter" idx="12"/>
          </p:nvPr>
        </p:nvSpPr>
        <p:spPr>
          <a:xfrm>
            <a:off x="226378" y="1196752"/>
            <a:ext cx="2880000" cy="288000"/>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7" name="Text Placeholder 4"/>
          <p:cNvSpPr>
            <a:spLocks noGrp="1"/>
          </p:cNvSpPr>
          <p:nvPr>
            <p:ph type="body" sz="quarter" idx="13"/>
          </p:nvPr>
        </p:nvSpPr>
        <p:spPr>
          <a:xfrm>
            <a:off x="3119429" y="1196752"/>
            <a:ext cx="2880000" cy="288000"/>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8" name="Text Placeholder 4"/>
          <p:cNvSpPr>
            <a:spLocks noGrp="1"/>
          </p:cNvSpPr>
          <p:nvPr>
            <p:ph type="body" sz="quarter" idx="14"/>
          </p:nvPr>
        </p:nvSpPr>
        <p:spPr>
          <a:xfrm>
            <a:off x="6012480" y="1196752"/>
            <a:ext cx="2880000" cy="288000"/>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ontent with headers &amp; sub 2">
    <p:spTree>
      <p:nvGrpSpPr>
        <p:cNvPr id="1" name=""/>
        <p:cNvGrpSpPr/>
        <p:nvPr/>
      </p:nvGrpSpPr>
      <p:grpSpPr>
        <a:xfrm>
          <a:off x="0" y="0"/>
          <a:ext cx="0" cy="0"/>
          <a:chOff x="0" y="0"/>
          <a:chExt cx="0" cy="0"/>
        </a:xfrm>
      </p:grpSpPr>
      <p:sp>
        <p:nvSpPr>
          <p:cNvPr id="11" name="Title 1"/>
          <p:cNvSpPr>
            <a:spLocks noGrp="1"/>
          </p:cNvSpPr>
          <p:nvPr>
            <p:ph type="title"/>
          </p:nvPr>
        </p:nvSpPr>
        <p:spPr>
          <a:xfrm>
            <a:off x="1187624" y="225816"/>
            <a:ext cx="7704856" cy="538888"/>
          </a:xfrm>
        </p:spPr>
        <p:txBody>
          <a:bodyPr/>
          <a:lstStyle/>
          <a:p>
            <a:r>
              <a:rPr lang="en-US" dirty="0" smtClean="0"/>
              <a:t>Click to edit Master title style</a:t>
            </a:r>
            <a:endParaRPr lang="en-GB" dirty="0"/>
          </a:p>
        </p:txBody>
      </p:sp>
      <p:sp>
        <p:nvSpPr>
          <p:cNvPr id="12" name="Text Placeholder 4"/>
          <p:cNvSpPr>
            <a:spLocks noGrp="1"/>
          </p:cNvSpPr>
          <p:nvPr>
            <p:ph type="body" sz="quarter" idx="15"/>
          </p:nvPr>
        </p:nvSpPr>
        <p:spPr>
          <a:xfrm>
            <a:off x="1187450" y="764704"/>
            <a:ext cx="7705725" cy="360040"/>
          </a:xfrm>
        </p:spPr>
        <p:txBody>
          <a:bodyPr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
        <p:nvSpPr>
          <p:cNvPr id="13" name="Content Placeholder 2"/>
          <p:cNvSpPr>
            <a:spLocks noGrp="1"/>
          </p:cNvSpPr>
          <p:nvPr>
            <p:ph idx="1"/>
          </p:nvPr>
        </p:nvSpPr>
        <p:spPr>
          <a:xfrm>
            <a:off x="226378"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4" name="Content Placeholder 2"/>
          <p:cNvSpPr>
            <a:spLocks noGrp="1"/>
          </p:cNvSpPr>
          <p:nvPr>
            <p:ph idx="10"/>
          </p:nvPr>
        </p:nvSpPr>
        <p:spPr>
          <a:xfrm>
            <a:off x="3119429"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Content Placeholder 2"/>
          <p:cNvSpPr>
            <a:spLocks noGrp="1"/>
          </p:cNvSpPr>
          <p:nvPr>
            <p:ph idx="11"/>
          </p:nvPr>
        </p:nvSpPr>
        <p:spPr>
          <a:xfrm>
            <a:off x="6012480"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6" name="Text Placeholder 4"/>
          <p:cNvSpPr>
            <a:spLocks noGrp="1"/>
          </p:cNvSpPr>
          <p:nvPr>
            <p:ph type="body" sz="quarter" idx="12"/>
          </p:nvPr>
        </p:nvSpPr>
        <p:spPr>
          <a:xfrm>
            <a:off x="226378" y="1196752"/>
            <a:ext cx="2880000" cy="288000"/>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7" name="Text Placeholder 4"/>
          <p:cNvSpPr>
            <a:spLocks noGrp="1"/>
          </p:cNvSpPr>
          <p:nvPr>
            <p:ph type="body" sz="quarter" idx="13"/>
          </p:nvPr>
        </p:nvSpPr>
        <p:spPr>
          <a:xfrm>
            <a:off x="3119429" y="1196752"/>
            <a:ext cx="2880000" cy="288000"/>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8" name="Text Placeholder 4"/>
          <p:cNvSpPr>
            <a:spLocks noGrp="1"/>
          </p:cNvSpPr>
          <p:nvPr>
            <p:ph type="body" sz="quarter" idx="14"/>
          </p:nvPr>
        </p:nvSpPr>
        <p:spPr>
          <a:xfrm>
            <a:off x="6012480" y="1196752"/>
            <a:ext cx="2880000" cy="288000"/>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 chart sampling">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8928"/>
          </a:xfrm>
        </p:spPr>
        <p:txBody>
          <a:bodyPr/>
          <a:lstStyle/>
          <a:p>
            <a:r>
              <a:rPr lang="en-US" dirty="0" smtClean="0"/>
              <a:t>Click to edit Master title style</a:t>
            </a:r>
            <a:endParaRPr lang="en-GB" dirty="0"/>
          </a:p>
        </p:txBody>
      </p:sp>
      <p:sp>
        <p:nvSpPr>
          <p:cNvPr id="3" name="Text Placeholder 4"/>
          <p:cNvSpPr>
            <a:spLocks noGrp="1"/>
          </p:cNvSpPr>
          <p:nvPr>
            <p:ph type="body" sz="quarter" idx="11"/>
          </p:nvPr>
        </p:nvSpPr>
        <p:spPr>
          <a:xfrm>
            <a:off x="539552" y="1196752"/>
            <a:ext cx="3600400" cy="288032"/>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5" name="Text Placeholder 4"/>
          <p:cNvSpPr>
            <a:spLocks noGrp="1"/>
          </p:cNvSpPr>
          <p:nvPr>
            <p:ph type="body" sz="quarter" idx="13"/>
          </p:nvPr>
        </p:nvSpPr>
        <p:spPr>
          <a:xfrm>
            <a:off x="4860032" y="1196752"/>
            <a:ext cx="3600400" cy="288032"/>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8" name="Chart Placeholder 7"/>
          <p:cNvSpPr>
            <a:spLocks noGrp="1"/>
          </p:cNvSpPr>
          <p:nvPr>
            <p:ph type="chart" sz="quarter" idx="15"/>
          </p:nvPr>
        </p:nvSpPr>
        <p:spPr>
          <a:xfrm>
            <a:off x="539551" y="1484784"/>
            <a:ext cx="3600000" cy="2160008"/>
          </a:xfrm>
        </p:spPr>
        <p:txBody>
          <a:bodyPr>
            <a:normAutofit/>
          </a:bodyPr>
          <a:lstStyle>
            <a:lvl1pPr>
              <a:defRPr sz="1200"/>
            </a:lvl1pPr>
          </a:lstStyle>
          <a:p>
            <a:endParaRPr lang="en-GB" dirty="0"/>
          </a:p>
        </p:txBody>
      </p:sp>
      <p:sp>
        <p:nvSpPr>
          <p:cNvPr id="9" name="Chart Placeholder 7"/>
          <p:cNvSpPr>
            <a:spLocks noGrp="1"/>
          </p:cNvSpPr>
          <p:nvPr>
            <p:ph type="chart" sz="quarter" idx="16"/>
          </p:nvPr>
        </p:nvSpPr>
        <p:spPr>
          <a:xfrm>
            <a:off x="4860031" y="1484784"/>
            <a:ext cx="3600000" cy="2160008"/>
          </a:xfrm>
        </p:spPr>
        <p:txBody>
          <a:bodyPr>
            <a:normAutofit/>
          </a:bodyPr>
          <a:lstStyle>
            <a:lvl1pPr>
              <a:defRPr sz="1200"/>
            </a:lvl1pPr>
          </a:lstStyle>
          <a:p>
            <a:endParaRPr lang="en-GB" dirty="0"/>
          </a:p>
        </p:txBody>
      </p:sp>
      <p:sp>
        <p:nvSpPr>
          <p:cNvPr id="10" name="Text Placeholder 4"/>
          <p:cNvSpPr>
            <a:spLocks noGrp="1"/>
          </p:cNvSpPr>
          <p:nvPr>
            <p:ph type="body" sz="quarter" idx="17"/>
          </p:nvPr>
        </p:nvSpPr>
        <p:spPr>
          <a:xfrm>
            <a:off x="539551" y="3789040"/>
            <a:ext cx="3600400" cy="288032"/>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1" name="Text Placeholder 4"/>
          <p:cNvSpPr>
            <a:spLocks noGrp="1"/>
          </p:cNvSpPr>
          <p:nvPr>
            <p:ph type="body" sz="quarter" idx="18"/>
          </p:nvPr>
        </p:nvSpPr>
        <p:spPr>
          <a:xfrm>
            <a:off x="4860031" y="3789040"/>
            <a:ext cx="3600400" cy="288032"/>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2" name="Chart Placeholder 7"/>
          <p:cNvSpPr>
            <a:spLocks noGrp="1"/>
          </p:cNvSpPr>
          <p:nvPr>
            <p:ph type="chart" sz="quarter" idx="19"/>
          </p:nvPr>
        </p:nvSpPr>
        <p:spPr>
          <a:xfrm>
            <a:off x="539550" y="4077072"/>
            <a:ext cx="3600000" cy="2160008"/>
          </a:xfrm>
        </p:spPr>
        <p:txBody>
          <a:bodyPr>
            <a:normAutofit/>
          </a:bodyPr>
          <a:lstStyle>
            <a:lvl1pPr>
              <a:defRPr sz="1200"/>
            </a:lvl1pPr>
          </a:lstStyle>
          <a:p>
            <a:endParaRPr lang="en-GB" dirty="0"/>
          </a:p>
        </p:txBody>
      </p:sp>
      <p:sp>
        <p:nvSpPr>
          <p:cNvPr id="13" name="Chart Placeholder 7"/>
          <p:cNvSpPr>
            <a:spLocks noGrp="1"/>
          </p:cNvSpPr>
          <p:nvPr>
            <p:ph type="chart" sz="quarter" idx="20"/>
          </p:nvPr>
        </p:nvSpPr>
        <p:spPr>
          <a:xfrm>
            <a:off x="4860030" y="4077072"/>
            <a:ext cx="3600000" cy="2160008"/>
          </a:xfrm>
        </p:spPr>
        <p:txBody>
          <a:bodyPr>
            <a:normAutofit/>
          </a:bodyPr>
          <a:lstStyle>
            <a:lvl1pPr>
              <a:defRPr sz="1200"/>
            </a:lvl1pPr>
          </a:lstStyle>
          <a:p>
            <a:endParaRPr lang="en-GB" dirty="0"/>
          </a:p>
        </p:txBody>
      </p:sp>
    </p:spTree>
    <p:extLst>
      <p:ext uri="{BB962C8B-B14F-4D97-AF65-F5344CB8AC3E}">
        <p14:creationId xmlns:p14="http://schemas.microsoft.com/office/powerpoint/2010/main" val="279083941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 chart sampling with sub">
    <p:spTree>
      <p:nvGrpSpPr>
        <p:cNvPr id="1" name=""/>
        <p:cNvGrpSpPr/>
        <p:nvPr/>
      </p:nvGrpSpPr>
      <p:grpSpPr>
        <a:xfrm>
          <a:off x="0" y="0"/>
          <a:ext cx="0" cy="0"/>
          <a:chOff x="0" y="0"/>
          <a:chExt cx="0" cy="0"/>
        </a:xfrm>
      </p:grpSpPr>
      <p:sp>
        <p:nvSpPr>
          <p:cNvPr id="16" name="Title 1"/>
          <p:cNvSpPr>
            <a:spLocks noGrp="1"/>
          </p:cNvSpPr>
          <p:nvPr>
            <p:ph type="title"/>
          </p:nvPr>
        </p:nvSpPr>
        <p:spPr>
          <a:xfrm>
            <a:off x="1187624" y="225816"/>
            <a:ext cx="7704856" cy="682904"/>
          </a:xfrm>
        </p:spPr>
        <p:txBody>
          <a:bodyPr/>
          <a:lstStyle/>
          <a:p>
            <a:r>
              <a:rPr lang="en-US" dirty="0" smtClean="0"/>
              <a:t>Click to edit Master title style</a:t>
            </a:r>
            <a:endParaRPr lang="en-GB" dirty="0"/>
          </a:p>
        </p:txBody>
      </p:sp>
      <p:sp>
        <p:nvSpPr>
          <p:cNvPr id="17" name="Text Placeholder 4"/>
          <p:cNvSpPr>
            <a:spLocks noGrp="1"/>
          </p:cNvSpPr>
          <p:nvPr>
            <p:ph type="body" sz="quarter" idx="10"/>
          </p:nvPr>
        </p:nvSpPr>
        <p:spPr>
          <a:xfrm>
            <a:off x="1187450" y="909414"/>
            <a:ext cx="7705725" cy="215330"/>
          </a:xfrm>
        </p:spPr>
        <p:txBody>
          <a:bodyPr bIns="0" anchor="b">
            <a:noAutofit/>
          </a:bodyPr>
          <a:lstStyle>
            <a:lvl1pPr marL="0" indent="0">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4" name="Text Placeholder 4"/>
          <p:cNvSpPr>
            <a:spLocks noGrp="1"/>
          </p:cNvSpPr>
          <p:nvPr>
            <p:ph type="body" sz="quarter" idx="11"/>
          </p:nvPr>
        </p:nvSpPr>
        <p:spPr>
          <a:xfrm>
            <a:off x="539552" y="1196752"/>
            <a:ext cx="3600400" cy="288032"/>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5" name="Text Placeholder 4"/>
          <p:cNvSpPr>
            <a:spLocks noGrp="1"/>
          </p:cNvSpPr>
          <p:nvPr>
            <p:ph type="body" sz="quarter" idx="13"/>
          </p:nvPr>
        </p:nvSpPr>
        <p:spPr>
          <a:xfrm>
            <a:off x="4860032" y="1196752"/>
            <a:ext cx="3600400" cy="288032"/>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8" name="Chart Placeholder 7"/>
          <p:cNvSpPr>
            <a:spLocks noGrp="1"/>
          </p:cNvSpPr>
          <p:nvPr>
            <p:ph type="chart" sz="quarter" idx="15"/>
          </p:nvPr>
        </p:nvSpPr>
        <p:spPr>
          <a:xfrm>
            <a:off x="539551" y="1484784"/>
            <a:ext cx="3600000" cy="2160008"/>
          </a:xfrm>
        </p:spPr>
        <p:txBody>
          <a:bodyPr>
            <a:normAutofit/>
          </a:bodyPr>
          <a:lstStyle>
            <a:lvl1pPr>
              <a:defRPr sz="1200"/>
            </a:lvl1pPr>
          </a:lstStyle>
          <a:p>
            <a:endParaRPr lang="en-GB" dirty="0"/>
          </a:p>
        </p:txBody>
      </p:sp>
      <p:sp>
        <p:nvSpPr>
          <p:cNvPr id="19" name="Chart Placeholder 7"/>
          <p:cNvSpPr>
            <a:spLocks noGrp="1"/>
          </p:cNvSpPr>
          <p:nvPr>
            <p:ph type="chart" sz="quarter" idx="16"/>
          </p:nvPr>
        </p:nvSpPr>
        <p:spPr>
          <a:xfrm>
            <a:off x="4860031" y="1484784"/>
            <a:ext cx="3600000" cy="2160008"/>
          </a:xfrm>
        </p:spPr>
        <p:txBody>
          <a:bodyPr>
            <a:normAutofit/>
          </a:bodyPr>
          <a:lstStyle>
            <a:lvl1pPr>
              <a:defRPr sz="1200"/>
            </a:lvl1pPr>
          </a:lstStyle>
          <a:p>
            <a:endParaRPr lang="en-GB" dirty="0"/>
          </a:p>
        </p:txBody>
      </p:sp>
      <p:sp>
        <p:nvSpPr>
          <p:cNvPr id="20" name="Text Placeholder 4"/>
          <p:cNvSpPr>
            <a:spLocks noGrp="1"/>
          </p:cNvSpPr>
          <p:nvPr>
            <p:ph type="body" sz="quarter" idx="17"/>
          </p:nvPr>
        </p:nvSpPr>
        <p:spPr>
          <a:xfrm>
            <a:off x="539551" y="3789040"/>
            <a:ext cx="3600400" cy="288032"/>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21" name="Text Placeholder 4"/>
          <p:cNvSpPr>
            <a:spLocks noGrp="1"/>
          </p:cNvSpPr>
          <p:nvPr>
            <p:ph type="body" sz="quarter" idx="18"/>
          </p:nvPr>
        </p:nvSpPr>
        <p:spPr>
          <a:xfrm>
            <a:off x="4860031" y="3789040"/>
            <a:ext cx="3600400" cy="288032"/>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22" name="Chart Placeholder 7"/>
          <p:cNvSpPr>
            <a:spLocks noGrp="1"/>
          </p:cNvSpPr>
          <p:nvPr>
            <p:ph type="chart" sz="quarter" idx="19"/>
          </p:nvPr>
        </p:nvSpPr>
        <p:spPr>
          <a:xfrm>
            <a:off x="539550" y="4077072"/>
            <a:ext cx="3600000" cy="2160008"/>
          </a:xfrm>
        </p:spPr>
        <p:txBody>
          <a:bodyPr>
            <a:normAutofit/>
          </a:bodyPr>
          <a:lstStyle>
            <a:lvl1pPr>
              <a:defRPr sz="1200"/>
            </a:lvl1pPr>
          </a:lstStyle>
          <a:p>
            <a:endParaRPr lang="en-GB" dirty="0"/>
          </a:p>
        </p:txBody>
      </p:sp>
      <p:sp>
        <p:nvSpPr>
          <p:cNvPr id="23" name="Chart Placeholder 7"/>
          <p:cNvSpPr>
            <a:spLocks noGrp="1"/>
          </p:cNvSpPr>
          <p:nvPr>
            <p:ph type="chart" sz="quarter" idx="20"/>
          </p:nvPr>
        </p:nvSpPr>
        <p:spPr>
          <a:xfrm>
            <a:off x="4860030" y="4077072"/>
            <a:ext cx="3600000" cy="2160008"/>
          </a:xfrm>
        </p:spPr>
        <p:txBody>
          <a:bodyPr>
            <a:normAutofit/>
          </a:bodyPr>
          <a:lstStyle>
            <a:lvl1pPr>
              <a:defRPr sz="1200"/>
            </a:lvl1pPr>
          </a:lstStyle>
          <a:p>
            <a:endParaRPr lang="en-GB" dirty="0"/>
          </a:p>
        </p:txBody>
      </p:sp>
    </p:spTree>
    <p:extLst>
      <p:ext uri="{BB962C8B-B14F-4D97-AF65-F5344CB8AC3E}">
        <p14:creationId xmlns:p14="http://schemas.microsoft.com/office/powerpoint/2010/main" val="221866185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 chart sampling with sub 2">
    <p:spTree>
      <p:nvGrpSpPr>
        <p:cNvPr id="1" name=""/>
        <p:cNvGrpSpPr/>
        <p:nvPr/>
      </p:nvGrpSpPr>
      <p:grpSpPr>
        <a:xfrm>
          <a:off x="0" y="0"/>
          <a:ext cx="0" cy="0"/>
          <a:chOff x="0" y="0"/>
          <a:chExt cx="0" cy="0"/>
        </a:xfrm>
      </p:grpSpPr>
      <p:sp>
        <p:nvSpPr>
          <p:cNvPr id="14" name="Text Placeholder 4"/>
          <p:cNvSpPr>
            <a:spLocks noGrp="1"/>
          </p:cNvSpPr>
          <p:nvPr>
            <p:ph type="body" sz="quarter" idx="11"/>
          </p:nvPr>
        </p:nvSpPr>
        <p:spPr>
          <a:xfrm>
            <a:off x="539552" y="1196752"/>
            <a:ext cx="3600400" cy="288032"/>
          </a:xfrm>
        </p:spPr>
        <p:txBody>
          <a:bodyPr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5" name="Text Placeholder 4"/>
          <p:cNvSpPr>
            <a:spLocks noGrp="1"/>
          </p:cNvSpPr>
          <p:nvPr>
            <p:ph type="body" sz="quarter" idx="13"/>
          </p:nvPr>
        </p:nvSpPr>
        <p:spPr>
          <a:xfrm>
            <a:off x="4860032" y="1196752"/>
            <a:ext cx="3600400" cy="288032"/>
          </a:xfrm>
        </p:spPr>
        <p:txBody>
          <a:bodyPr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8" name="Chart Placeholder 7"/>
          <p:cNvSpPr>
            <a:spLocks noGrp="1"/>
          </p:cNvSpPr>
          <p:nvPr>
            <p:ph type="chart" sz="quarter" idx="15"/>
          </p:nvPr>
        </p:nvSpPr>
        <p:spPr>
          <a:xfrm>
            <a:off x="539551" y="1484784"/>
            <a:ext cx="3600000" cy="2160008"/>
          </a:xfrm>
        </p:spPr>
        <p:txBody>
          <a:bodyPr>
            <a:normAutofit/>
          </a:bodyPr>
          <a:lstStyle>
            <a:lvl1pPr>
              <a:defRPr sz="1200"/>
            </a:lvl1pPr>
          </a:lstStyle>
          <a:p>
            <a:endParaRPr lang="en-GB" dirty="0"/>
          </a:p>
        </p:txBody>
      </p:sp>
      <p:sp>
        <p:nvSpPr>
          <p:cNvPr id="19" name="Chart Placeholder 7"/>
          <p:cNvSpPr>
            <a:spLocks noGrp="1"/>
          </p:cNvSpPr>
          <p:nvPr>
            <p:ph type="chart" sz="quarter" idx="16"/>
          </p:nvPr>
        </p:nvSpPr>
        <p:spPr>
          <a:xfrm>
            <a:off x="4860031" y="1484784"/>
            <a:ext cx="3600000" cy="2160008"/>
          </a:xfrm>
        </p:spPr>
        <p:txBody>
          <a:bodyPr>
            <a:normAutofit/>
          </a:bodyPr>
          <a:lstStyle>
            <a:lvl1pPr>
              <a:defRPr sz="1200"/>
            </a:lvl1pPr>
          </a:lstStyle>
          <a:p>
            <a:endParaRPr lang="en-GB" dirty="0"/>
          </a:p>
        </p:txBody>
      </p:sp>
      <p:sp>
        <p:nvSpPr>
          <p:cNvPr id="20" name="Text Placeholder 4"/>
          <p:cNvSpPr>
            <a:spLocks noGrp="1"/>
          </p:cNvSpPr>
          <p:nvPr>
            <p:ph type="body" sz="quarter" idx="17"/>
          </p:nvPr>
        </p:nvSpPr>
        <p:spPr>
          <a:xfrm>
            <a:off x="539551" y="3789040"/>
            <a:ext cx="3600400" cy="288032"/>
          </a:xfrm>
        </p:spPr>
        <p:txBody>
          <a:bodyPr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21" name="Text Placeholder 4"/>
          <p:cNvSpPr>
            <a:spLocks noGrp="1"/>
          </p:cNvSpPr>
          <p:nvPr>
            <p:ph type="body" sz="quarter" idx="18"/>
          </p:nvPr>
        </p:nvSpPr>
        <p:spPr>
          <a:xfrm>
            <a:off x="4860031" y="3789040"/>
            <a:ext cx="3600400" cy="288032"/>
          </a:xfrm>
        </p:spPr>
        <p:txBody>
          <a:bodyPr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22" name="Chart Placeholder 7"/>
          <p:cNvSpPr>
            <a:spLocks noGrp="1"/>
          </p:cNvSpPr>
          <p:nvPr>
            <p:ph type="chart" sz="quarter" idx="19"/>
          </p:nvPr>
        </p:nvSpPr>
        <p:spPr>
          <a:xfrm>
            <a:off x="539550" y="4077072"/>
            <a:ext cx="3600000" cy="2160008"/>
          </a:xfrm>
        </p:spPr>
        <p:txBody>
          <a:bodyPr>
            <a:normAutofit/>
          </a:bodyPr>
          <a:lstStyle>
            <a:lvl1pPr>
              <a:defRPr sz="1200"/>
            </a:lvl1pPr>
          </a:lstStyle>
          <a:p>
            <a:endParaRPr lang="en-GB" dirty="0"/>
          </a:p>
        </p:txBody>
      </p:sp>
      <p:sp>
        <p:nvSpPr>
          <p:cNvPr id="23" name="Chart Placeholder 7"/>
          <p:cNvSpPr>
            <a:spLocks noGrp="1"/>
          </p:cNvSpPr>
          <p:nvPr>
            <p:ph type="chart" sz="quarter" idx="20"/>
          </p:nvPr>
        </p:nvSpPr>
        <p:spPr>
          <a:xfrm>
            <a:off x="4860030" y="4077072"/>
            <a:ext cx="3600000" cy="2160008"/>
          </a:xfrm>
        </p:spPr>
        <p:txBody>
          <a:bodyPr>
            <a:normAutofit/>
          </a:bodyPr>
          <a:lstStyle>
            <a:lvl1pPr>
              <a:defRPr sz="1200"/>
            </a:lvl1pPr>
          </a:lstStyle>
          <a:p>
            <a:endParaRPr lang="en-GB" dirty="0"/>
          </a:p>
        </p:txBody>
      </p:sp>
      <p:sp>
        <p:nvSpPr>
          <p:cNvPr id="12" name="Title 1"/>
          <p:cNvSpPr>
            <a:spLocks noGrp="1"/>
          </p:cNvSpPr>
          <p:nvPr>
            <p:ph type="title"/>
          </p:nvPr>
        </p:nvSpPr>
        <p:spPr>
          <a:xfrm>
            <a:off x="1187624" y="225816"/>
            <a:ext cx="7704856" cy="538888"/>
          </a:xfrm>
        </p:spPr>
        <p:txBody>
          <a:bodyPr/>
          <a:lstStyle/>
          <a:p>
            <a:r>
              <a:rPr lang="en-US" dirty="0" smtClean="0"/>
              <a:t>Click to edit Master title style</a:t>
            </a:r>
            <a:endParaRPr lang="en-GB" dirty="0"/>
          </a:p>
        </p:txBody>
      </p:sp>
      <p:sp>
        <p:nvSpPr>
          <p:cNvPr id="13" name="Text Placeholder 4"/>
          <p:cNvSpPr>
            <a:spLocks noGrp="1"/>
          </p:cNvSpPr>
          <p:nvPr>
            <p:ph type="body" sz="quarter" idx="21"/>
          </p:nvPr>
        </p:nvSpPr>
        <p:spPr>
          <a:xfrm>
            <a:off x="1187450" y="764704"/>
            <a:ext cx="7705725" cy="360040"/>
          </a:xfrm>
        </p:spPr>
        <p:txBody>
          <a:bodyPr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221866185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horizontal content">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8928"/>
          </a:xfrm>
        </p:spPr>
        <p:txBody>
          <a:bodyPr/>
          <a:lstStyle/>
          <a:p>
            <a:r>
              <a:rPr lang="en-US" smtClean="0"/>
              <a:t>Click to edit Master title style</a:t>
            </a:r>
            <a:endParaRPr lang="en-GB"/>
          </a:p>
        </p:txBody>
      </p:sp>
      <p:sp>
        <p:nvSpPr>
          <p:cNvPr id="3" name="Content Placeholder 2"/>
          <p:cNvSpPr>
            <a:spLocks noGrp="1"/>
          </p:cNvSpPr>
          <p:nvPr>
            <p:ph idx="1"/>
          </p:nvPr>
        </p:nvSpPr>
        <p:spPr>
          <a:xfrm>
            <a:off x="226378" y="1196752"/>
            <a:ext cx="8666102" cy="2556000"/>
          </a:xfrm>
        </p:spPr>
        <p:txBody>
          <a:bodyPr>
            <a:normAutofit/>
          </a:bodyPr>
          <a:lstStyle>
            <a:lvl1pPr algn="l">
              <a:lnSpc>
                <a:spcPct val="150000"/>
              </a:lnSpc>
              <a:spcBef>
                <a:spcPts val="600"/>
              </a:spcBef>
              <a:buFont typeface="Arial" pitchFamily="34" charset="0"/>
              <a:buChar char="•"/>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4" name="Content Placeholder 2"/>
          <p:cNvSpPr>
            <a:spLocks noGrp="1"/>
          </p:cNvSpPr>
          <p:nvPr>
            <p:ph idx="10"/>
          </p:nvPr>
        </p:nvSpPr>
        <p:spPr>
          <a:xfrm>
            <a:off x="226378" y="3753320"/>
            <a:ext cx="8666102" cy="2556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horizontal content with sub">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378" y="1196752"/>
            <a:ext cx="8666102" cy="2556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2"/>
          <p:cNvSpPr>
            <a:spLocks noGrp="1"/>
          </p:cNvSpPr>
          <p:nvPr>
            <p:ph idx="10"/>
          </p:nvPr>
        </p:nvSpPr>
        <p:spPr>
          <a:xfrm>
            <a:off x="226378" y="3753320"/>
            <a:ext cx="8666102" cy="2556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itle 1"/>
          <p:cNvSpPr>
            <a:spLocks noGrp="1"/>
          </p:cNvSpPr>
          <p:nvPr>
            <p:ph type="title"/>
          </p:nvPr>
        </p:nvSpPr>
        <p:spPr>
          <a:xfrm>
            <a:off x="1187624" y="225816"/>
            <a:ext cx="7704856" cy="682904"/>
          </a:xfrm>
        </p:spPr>
        <p:txBody>
          <a:bodyPr/>
          <a:lstStyle/>
          <a:p>
            <a:r>
              <a:rPr lang="en-US" dirty="0" smtClean="0"/>
              <a:t>Click to edit Master title style</a:t>
            </a:r>
            <a:endParaRPr lang="en-GB" dirty="0"/>
          </a:p>
        </p:txBody>
      </p:sp>
      <p:sp>
        <p:nvSpPr>
          <p:cNvPr id="6" name="Text Placeholder 4"/>
          <p:cNvSpPr>
            <a:spLocks noGrp="1"/>
          </p:cNvSpPr>
          <p:nvPr>
            <p:ph type="body" sz="quarter" idx="11"/>
          </p:nvPr>
        </p:nvSpPr>
        <p:spPr>
          <a:xfrm>
            <a:off x="1187450" y="909414"/>
            <a:ext cx="7705725" cy="215330"/>
          </a:xfrm>
        </p:spPr>
        <p:txBody>
          <a:bodyPr bIns="0" anchor="b">
            <a:noAutofit/>
          </a:bodyPr>
          <a:lstStyle>
            <a:lvl1pPr marL="0" indent="0">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horizontal content with sub 2">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378" y="1196752"/>
            <a:ext cx="8666102" cy="2556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2"/>
          <p:cNvSpPr>
            <a:spLocks noGrp="1"/>
          </p:cNvSpPr>
          <p:nvPr>
            <p:ph idx="10"/>
          </p:nvPr>
        </p:nvSpPr>
        <p:spPr>
          <a:xfrm>
            <a:off x="226378" y="3753320"/>
            <a:ext cx="8666102" cy="2556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itle 1"/>
          <p:cNvSpPr>
            <a:spLocks noGrp="1"/>
          </p:cNvSpPr>
          <p:nvPr>
            <p:ph type="title"/>
          </p:nvPr>
        </p:nvSpPr>
        <p:spPr>
          <a:xfrm>
            <a:off x="1187624" y="225816"/>
            <a:ext cx="7704856" cy="538888"/>
          </a:xfrm>
        </p:spPr>
        <p:txBody>
          <a:bodyPr/>
          <a:lstStyle/>
          <a:p>
            <a:r>
              <a:rPr lang="en-US" dirty="0" smtClean="0"/>
              <a:t>Click to edit Master title style</a:t>
            </a:r>
            <a:endParaRPr lang="en-GB" dirty="0"/>
          </a:p>
        </p:txBody>
      </p:sp>
      <p:sp>
        <p:nvSpPr>
          <p:cNvPr id="6" name="Text Placeholder 4"/>
          <p:cNvSpPr>
            <a:spLocks noGrp="1"/>
          </p:cNvSpPr>
          <p:nvPr>
            <p:ph type="body" sz="quarter" idx="21"/>
          </p:nvPr>
        </p:nvSpPr>
        <p:spPr>
          <a:xfrm>
            <a:off x="1187450" y="764704"/>
            <a:ext cx="7705725" cy="360040"/>
          </a:xfrm>
        </p:spPr>
        <p:txBody>
          <a:bodyPr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 horizontal content with header">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8928"/>
          </a:xfrm>
        </p:spPr>
        <p:txBody>
          <a:bodyPr/>
          <a:lstStyle/>
          <a:p>
            <a:r>
              <a:rPr lang="en-US" smtClean="0"/>
              <a:t>Click to edit Master title style</a:t>
            </a:r>
            <a:endParaRPr lang="en-GB"/>
          </a:p>
        </p:txBody>
      </p:sp>
      <p:sp>
        <p:nvSpPr>
          <p:cNvPr id="4" name="Content Placeholder 2"/>
          <p:cNvSpPr>
            <a:spLocks noGrp="1"/>
          </p:cNvSpPr>
          <p:nvPr>
            <p:ph idx="10"/>
          </p:nvPr>
        </p:nvSpPr>
        <p:spPr>
          <a:xfrm>
            <a:off x="226378" y="4041320"/>
            <a:ext cx="8666102" cy="2268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11"/>
          </p:nvPr>
        </p:nvSpPr>
        <p:spPr>
          <a:xfrm>
            <a:off x="226378" y="1196752"/>
            <a:ext cx="8666102" cy="288032"/>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6" name="Content Placeholder 2"/>
          <p:cNvSpPr>
            <a:spLocks noGrp="1"/>
          </p:cNvSpPr>
          <p:nvPr>
            <p:ph idx="1"/>
          </p:nvPr>
        </p:nvSpPr>
        <p:spPr>
          <a:xfrm>
            <a:off x="226378" y="1484784"/>
            <a:ext cx="8666102" cy="2267968"/>
          </a:xfrm>
        </p:spPr>
        <p:txBody>
          <a:bodyPr>
            <a:normAutofit/>
          </a:bodyPr>
          <a:lstStyle>
            <a:lvl1pPr algn="l">
              <a:lnSpc>
                <a:spcPct val="150000"/>
              </a:lnSpc>
              <a:spcBef>
                <a:spcPts val="600"/>
              </a:spcBef>
              <a:buFont typeface="Arial" pitchFamily="34" charset="0"/>
              <a:buChar char="•"/>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7" name="Text Placeholder 4"/>
          <p:cNvSpPr>
            <a:spLocks noGrp="1"/>
          </p:cNvSpPr>
          <p:nvPr>
            <p:ph type="body" sz="quarter" idx="12"/>
          </p:nvPr>
        </p:nvSpPr>
        <p:spPr>
          <a:xfrm>
            <a:off x="226378" y="3753320"/>
            <a:ext cx="8666102" cy="288032"/>
          </a:xfrm>
        </p:spPr>
        <p:txBody>
          <a:bodyPr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4269802682"/>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 horizontal content with header &amp; sub">
    <p:spTree>
      <p:nvGrpSpPr>
        <p:cNvPr id="1" name=""/>
        <p:cNvGrpSpPr/>
        <p:nvPr/>
      </p:nvGrpSpPr>
      <p:grpSpPr>
        <a:xfrm>
          <a:off x="0" y="0"/>
          <a:ext cx="0" cy="0"/>
          <a:chOff x="0" y="0"/>
          <a:chExt cx="0" cy="0"/>
        </a:xfrm>
      </p:grpSpPr>
      <p:sp>
        <p:nvSpPr>
          <p:cNvPr id="4" name="Content Placeholder 2"/>
          <p:cNvSpPr>
            <a:spLocks noGrp="1"/>
          </p:cNvSpPr>
          <p:nvPr>
            <p:ph idx="10"/>
          </p:nvPr>
        </p:nvSpPr>
        <p:spPr>
          <a:xfrm>
            <a:off x="226378" y="4041320"/>
            <a:ext cx="8666102" cy="2268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11"/>
          </p:nvPr>
        </p:nvSpPr>
        <p:spPr>
          <a:xfrm>
            <a:off x="226378" y="1196752"/>
            <a:ext cx="8666102" cy="288032"/>
          </a:xfrm>
        </p:spPr>
        <p:txBody>
          <a:bodyPr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6" name="Content Placeholder 2"/>
          <p:cNvSpPr>
            <a:spLocks noGrp="1"/>
          </p:cNvSpPr>
          <p:nvPr>
            <p:ph idx="1"/>
          </p:nvPr>
        </p:nvSpPr>
        <p:spPr>
          <a:xfrm>
            <a:off x="226378" y="1484784"/>
            <a:ext cx="8666102" cy="2267968"/>
          </a:xfrm>
        </p:spPr>
        <p:txBody>
          <a:bodyPr>
            <a:normAutofit/>
          </a:bodyPr>
          <a:lstStyle>
            <a:lvl1pPr algn="l">
              <a:lnSpc>
                <a:spcPct val="150000"/>
              </a:lnSpc>
              <a:spcBef>
                <a:spcPts val="600"/>
              </a:spcBef>
              <a:buFont typeface="Arial" pitchFamily="34" charset="0"/>
              <a:buChar char="•"/>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7" name="Text Placeholder 4"/>
          <p:cNvSpPr>
            <a:spLocks noGrp="1"/>
          </p:cNvSpPr>
          <p:nvPr>
            <p:ph type="body" sz="quarter" idx="12"/>
          </p:nvPr>
        </p:nvSpPr>
        <p:spPr>
          <a:xfrm>
            <a:off x="226378" y="3753320"/>
            <a:ext cx="8666102" cy="288032"/>
          </a:xfrm>
        </p:spPr>
        <p:txBody>
          <a:bodyPr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8" name="Title 1"/>
          <p:cNvSpPr>
            <a:spLocks noGrp="1"/>
          </p:cNvSpPr>
          <p:nvPr>
            <p:ph type="title"/>
          </p:nvPr>
        </p:nvSpPr>
        <p:spPr>
          <a:xfrm>
            <a:off x="1187624" y="225816"/>
            <a:ext cx="7704856" cy="682904"/>
          </a:xfrm>
        </p:spPr>
        <p:txBody>
          <a:bodyPr/>
          <a:lstStyle/>
          <a:p>
            <a:r>
              <a:rPr lang="en-US" dirty="0" smtClean="0"/>
              <a:t>Click to edit Master title style</a:t>
            </a:r>
            <a:endParaRPr lang="en-GB" dirty="0"/>
          </a:p>
        </p:txBody>
      </p:sp>
      <p:sp>
        <p:nvSpPr>
          <p:cNvPr id="9" name="Text Placeholder 4"/>
          <p:cNvSpPr>
            <a:spLocks noGrp="1"/>
          </p:cNvSpPr>
          <p:nvPr>
            <p:ph type="body" sz="quarter" idx="13"/>
          </p:nvPr>
        </p:nvSpPr>
        <p:spPr>
          <a:xfrm>
            <a:off x="1187450" y="909414"/>
            <a:ext cx="7705725" cy="215330"/>
          </a:xfrm>
        </p:spPr>
        <p:txBody>
          <a:bodyPr bIns="0" anchor="b">
            <a:noAutofit/>
          </a:bodyPr>
          <a:lstStyle>
            <a:lvl1pPr marL="0" indent="0">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 horizontal content with header &amp; sub2">
    <p:spTree>
      <p:nvGrpSpPr>
        <p:cNvPr id="1" name=""/>
        <p:cNvGrpSpPr/>
        <p:nvPr/>
      </p:nvGrpSpPr>
      <p:grpSpPr>
        <a:xfrm>
          <a:off x="0" y="0"/>
          <a:ext cx="0" cy="0"/>
          <a:chOff x="0" y="0"/>
          <a:chExt cx="0" cy="0"/>
        </a:xfrm>
      </p:grpSpPr>
      <p:sp>
        <p:nvSpPr>
          <p:cNvPr id="4" name="Content Placeholder 2"/>
          <p:cNvSpPr>
            <a:spLocks noGrp="1"/>
          </p:cNvSpPr>
          <p:nvPr>
            <p:ph idx="10"/>
          </p:nvPr>
        </p:nvSpPr>
        <p:spPr>
          <a:xfrm>
            <a:off x="226378" y="4041320"/>
            <a:ext cx="8666102" cy="2268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11"/>
          </p:nvPr>
        </p:nvSpPr>
        <p:spPr>
          <a:xfrm>
            <a:off x="226378" y="1196752"/>
            <a:ext cx="8666102" cy="288032"/>
          </a:xfrm>
        </p:spPr>
        <p:txBody>
          <a:bodyPr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6" name="Content Placeholder 2"/>
          <p:cNvSpPr>
            <a:spLocks noGrp="1"/>
          </p:cNvSpPr>
          <p:nvPr>
            <p:ph idx="1"/>
          </p:nvPr>
        </p:nvSpPr>
        <p:spPr>
          <a:xfrm>
            <a:off x="226378" y="1484784"/>
            <a:ext cx="8666102" cy="2267968"/>
          </a:xfrm>
        </p:spPr>
        <p:txBody>
          <a:bodyPr>
            <a:normAutofit/>
          </a:bodyPr>
          <a:lstStyle>
            <a:lvl1pPr algn="l">
              <a:lnSpc>
                <a:spcPct val="150000"/>
              </a:lnSpc>
              <a:spcBef>
                <a:spcPts val="600"/>
              </a:spcBef>
              <a:buFont typeface="Arial" pitchFamily="34" charset="0"/>
              <a:buChar char="•"/>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7" name="Text Placeholder 4"/>
          <p:cNvSpPr>
            <a:spLocks noGrp="1"/>
          </p:cNvSpPr>
          <p:nvPr>
            <p:ph type="body" sz="quarter" idx="12"/>
          </p:nvPr>
        </p:nvSpPr>
        <p:spPr>
          <a:xfrm>
            <a:off x="226378" y="3753320"/>
            <a:ext cx="8666102" cy="288032"/>
          </a:xfrm>
        </p:spPr>
        <p:txBody>
          <a:bodyPr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8" name="Title 1"/>
          <p:cNvSpPr>
            <a:spLocks noGrp="1"/>
          </p:cNvSpPr>
          <p:nvPr>
            <p:ph type="title"/>
          </p:nvPr>
        </p:nvSpPr>
        <p:spPr>
          <a:xfrm>
            <a:off x="1187624" y="225816"/>
            <a:ext cx="7704856" cy="538888"/>
          </a:xfrm>
        </p:spPr>
        <p:txBody>
          <a:bodyPr/>
          <a:lstStyle/>
          <a:p>
            <a:r>
              <a:rPr lang="en-US" dirty="0" smtClean="0"/>
              <a:t>Click to edit Master title style</a:t>
            </a:r>
            <a:endParaRPr lang="en-GB" dirty="0"/>
          </a:p>
        </p:txBody>
      </p:sp>
      <p:sp>
        <p:nvSpPr>
          <p:cNvPr id="9" name="Text Placeholder 4"/>
          <p:cNvSpPr>
            <a:spLocks noGrp="1"/>
          </p:cNvSpPr>
          <p:nvPr>
            <p:ph type="body" sz="quarter" idx="21"/>
          </p:nvPr>
        </p:nvSpPr>
        <p:spPr>
          <a:xfrm>
            <a:off x="1187450" y="764704"/>
            <a:ext cx="7705725" cy="360040"/>
          </a:xfrm>
        </p:spPr>
        <p:txBody>
          <a:bodyPr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lank title">
    <p:spTree>
      <p:nvGrpSpPr>
        <p:cNvPr id="1" name=""/>
        <p:cNvGrpSpPr/>
        <p:nvPr/>
      </p:nvGrpSpPr>
      <p:grpSpPr>
        <a:xfrm>
          <a:off x="0" y="0"/>
          <a:ext cx="0" cy="0"/>
          <a:chOff x="0" y="0"/>
          <a:chExt cx="0" cy="0"/>
        </a:xfrm>
      </p:grpSpPr>
      <p:pic>
        <p:nvPicPr>
          <p:cNvPr id="3" name="Picture 2" descr="H:\POWERPOINT TEMPLATES\tlf_PP_Template_slides\tlf_PP_Template_slides\Title_endSlide1.jpg"/>
          <p:cNvPicPr>
            <a:picLocks noChangeAspect="1" noChangeArrowheads="1"/>
          </p:cNvPicPr>
          <p:nvPr userDrawn="1"/>
        </p:nvPicPr>
        <p:blipFill>
          <a:blip r:embed="rId2" cstate="print"/>
          <a:srcRect/>
          <a:stretch>
            <a:fillRect/>
          </a:stretch>
        </p:blipFill>
        <p:spPr bwMode="auto">
          <a:xfrm>
            <a:off x="-149524" y="0"/>
            <a:ext cx="9293524" cy="6858000"/>
          </a:xfrm>
          <a:prstGeom prst="rect">
            <a:avLst/>
          </a:prstGeom>
          <a:noFill/>
        </p:spPr>
      </p:pic>
    </p:spTree>
    <p:extLst>
      <p:ext uri="{BB962C8B-B14F-4D97-AF65-F5344CB8AC3E}">
        <p14:creationId xmlns:p14="http://schemas.microsoft.com/office/powerpoint/2010/main" val="3558207618"/>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pic>
        <p:nvPicPr>
          <p:cNvPr id="3" name="Picture 2" descr="H:\POWERPOINT TEMPLATES\tlf_PP_Template_slides\tlf_PP_Template_slides\Title_endSlide1.jpg"/>
          <p:cNvPicPr>
            <a:picLocks noChangeAspect="1" noChangeArrowheads="1"/>
          </p:cNvPicPr>
          <p:nvPr userDrawn="1"/>
        </p:nvPicPr>
        <p:blipFill>
          <a:blip r:embed="rId2" cstate="print"/>
          <a:srcRect/>
          <a:stretch>
            <a:fillRect/>
          </a:stretch>
        </p:blipFill>
        <p:spPr bwMode="auto">
          <a:xfrm>
            <a:off x="-149524" y="0"/>
            <a:ext cx="9293524" cy="6858000"/>
          </a:xfrm>
          <a:prstGeom prst="rect">
            <a:avLst/>
          </a:prstGeom>
          <a:noFill/>
        </p:spPr>
      </p:pic>
      <p:sp>
        <p:nvSpPr>
          <p:cNvPr id="7" name="Text Placeholder 6"/>
          <p:cNvSpPr>
            <a:spLocks noGrp="1"/>
          </p:cNvSpPr>
          <p:nvPr>
            <p:ph type="body" sz="quarter" idx="10"/>
          </p:nvPr>
        </p:nvSpPr>
        <p:spPr>
          <a:xfrm>
            <a:off x="432000" y="836712"/>
            <a:ext cx="8280000" cy="1472400"/>
          </a:xfrm>
        </p:spPr>
        <p:txBody>
          <a:bodyPr lIns="36000" rIns="36000" anchor="ctr">
            <a:normAutofit/>
          </a:bodyPr>
          <a:lstStyle>
            <a:lvl1pPr marL="0" indent="0" algn="ctr">
              <a:buNone/>
              <a:defRPr sz="3200"/>
            </a:lvl1pPr>
            <a:lvl2pPr>
              <a:buNone/>
              <a:defRPr/>
            </a:lvl2pPr>
            <a:lvl3pPr>
              <a:buNone/>
              <a:defRPr/>
            </a:lvl3pPr>
            <a:lvl4pPr>
              <a:buNone/>
              <a:defRPr/>
            </a:lvl4pPr>
            <a:lvl5pPr>
              <a:buNone/>
              <a:defRPr/>
            </a:lvl5pPr>
          </a:lstStyle>
          <a:p>
            <a:pPr lvl="0"/>
            <a:r>
              <a:rPr lang="en-US" dirty="0" smtClean="0"/>
              <a:t>Click to edit Master text styles</a:t>
            </a:r>
          </a:p>
        </p:txBody>
      </p:sp>
      <p:sp>
        <p:nvSpPr>
          <p:cNvPr id="10" name="Text Placeholder 6"/>
          <p:cNvSpPr>
            <a:spLocks noGrp="1"/>
          </p:cNvSpPr>
          <p:nvPr>
            <p:ph type="body" sz="quarter" idx="11" hasCustomPrompt="1"/>
          </p:nvPr>
        </p:nvSpPr>
        <p:spPr>
          <a:xfrm>
            <a:off x="1603800" y="5445224"/>
            <a:ext cx="5936400" cy="910800"/>
          </a:xfrm>
        </p:spPr>
        <p:txBody>
          <a:bodyPr anchor="ctr">
            <a:normAutofit/>
          </a:bodyPr>
          <a:lstStyle>
            <a:lvl1pPr marL="342900" marR="0" indent="-34290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a:lvl1pPr>
            <a:lvl2pPr>
              <a:buNone/>
              <a:defRPr/>
            </a:lvl2pPr>
            <a:lvl3pPr>
              <a:buNone/>
              <a:defRPr/>
            </a:lvl3pPr>
            <a:lvl4pPr>
              <a:buNone/>
              <a:defRPr/>
            </a:lvl4pPr>
            <a:lvl5pPr>
              <a:buNone/>
              <a:defRPr/>
            </a:lvl5pPr>
          </a:lstStyle>
          <a:p>
            <a:pPr lvl="0"/>
            <a:r>
              <a:rPr lang="en-US" dirty="0" smtClean="0"/>
              <a:t>CM</a:t>
            </a:r>
          </a:p>
          <a:p>
            <a:pPr marL="342900" marR="0" lvl="0" indent="-34290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Researcher</a:t>
            </a:r>
          </a:p>
        </p:txBody>
      </p:sp>
      <p:sp>
        <p:nvSpPr>
          <p:cNvPr id="12" name="TextBox 11"/>
          <p:cNvSpPr txBox="1"/>
          <p:nvPr userDrawn="1"/>
        </p:nvSpPr>
        <p:spPr>
          <a:xfrm>
            <a:off x="1368000" y="4221088"/>
            <a:ext cx="6408000" cy="864000"/>
          </a:xfrm>
          <a:prstGeom prst="rect">
            <a:avLst/>
          </a:prstGeom>
          <a:noFill/>
        </p:spPr>
        <p:txBody>
          <a:bodyPr wrap="square" rtlCol="0">
            <a:spAutoFit/>
          </a:bodyPr>
          <a:lstStyle/>
          <a:p>
            <a:pPr algn="ctr">
              <a:spcBef>
                <a:spcPts val="0"/>
              </a:spcBef>
              <a:buNone/>
            </a:pPr>
            <a:r>
              <a:rPr lang="en-GB" sz="2400" i="1" kern="1200" dirty="0" smtClean="0">
                <a:solidFill>
                  <a:schemeClr val="tx1">
                    <a:lumMod val="75000"/>
                    <a:lumOff val="25000"/>
                  </a:schemeClr>
                </a:solidFill>
                <a:latin typeface="Century Gothic" pitchFamily="34" charset="0"/>
                <a:ea typeface="+mn-ea"/>
                <a:cs typeface="+mn-cs"/>
              </a:rPr>
              <a:t>Measuring the customer experience </a:t>
            </a:r>
          </a:p>
          <a:p>
            <a:pPr algn="ctr">
              <a:spcBef>
                <a:spcPts val="0"/>
              </a:spcBef>
              <a:buNone/>
            </a:pPr>
            <a:r>
              <a:rPr lang="en-GB" sz="2400" i="1" kern="1200" dirty="0" smtClean="0">
                <a:solidFill>
                  <a:schemeClr val="tx1">
                    <a:lumMod val="75000"/>
                    <a:lumOff val="25000"/>
                  </a:schemeClr>
                </a:solidFill>
                <a:latin typeface="Century Gothic" pitchFamily="34" charset="0"/>
                <a:ea typeface="+mn-ea"/>
                <a:cs typeface="+mn-cs"/>
              </a:rPr>
              <a:t>through your customers’ eyes</a:t>
            </a:r>
            <a:endParaRPr lang="en-GB" sz="2400" i="1" kern="1200" dirty="0">
              <a:solidFill>
                <a:schemeClr val="tx1">
                  <a:lumMod val="75000"/>
                  <a:lumOff val="25000"/>
                </a:schemeClr>
              </a:solidFill>
              <a:latin typeface="Century Gothic" pitchFamily="34" charset="0"/>
              <a:ea typeface="+mn-ea"/>
              <a:cs typeface="+mn-cs"/>
            </a:endParaRPr>
          </a:p>
        </p:txBody>
      </p:sp>
    </p:spTree>
    <p:extLst>
      <p:ext uri="{BB962C8B-B14F-4D97-AF65-F5344CB8AC3E}">
        <p14:creationId xmlns:p14="http://schemas.microsoft.com/office/powerpoint/2010/main" val="3558207618"/>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title page">
    <p:spTree>
      <p:nvGrpSpPr>
        <p:cNvPr id="1" name=""/>
        <p:cNvGrpSpPr/>
        <p:nvPr/>
      </p:nvGrpSpPr>
      <p:grpSpPr>
        <a:xfrm>
          <a:off x="0" y="0"/>
          <a:ext cx="0" cy="0"/>
          <a:chOff x="0" y="0"/>
          <a:chExt cx="0" cy="0"/>
        </a:xfrm>
      </p:grpSpPr>
      <p:pic>
        <p:nvPicPr>
          <p:cNvPr id="3" name="Picture 2" descr="H:\POWERPOINT TEMPLATES\tlf_PP_Template_slides\tlf_PP_Template_slides\Title_endSlide1.jpg"/>
          <p:cNvPicPr>
            <a:picLocks noChangeAspect="1" noChangeArrowheads="1"/>
          </p:cNvPicPr>
          <p:nvPr userDrawn="1"/>
        </p:nvPicPr>
        <p:blipFill>
          <a:blip r:embed="rId2" cstate="print"/>
          <a:srcRect/>
          <a:stretch>
            <a:fillRect/>
          </a:stretch>
        </p:blipFill>
        <p:spPr bwMode="auto">
          <a:xfrm>
            <a:off x="-149524" y="0"/>
            <a:ext cx="9293524" cy="6858000"/>
          </a:xfrm>
          <a:prstGeom prst="rect">
            <a:avLst/>
          </a:prstGeom>
          <a:noFill/>
        </p:spPr>
      </p:pic>
      <p:sp>
        <p:nvSpPr>
          <p:cNvPr id="12" name="Text Placeholder 11"/>
          <p:cNvSpPr>
            <a:spLocks noGrp="1"/>
          </p:cNvSpPr>
          <p:nvPr>
            <p:ph type="body" sz="quarter" idx="11"/>
          </p:nvPr>
        </p:nvSpPr>
        <p:spPr>
          <a:xfrm>
            <a:off x="1368000" y="4221184"/>
            <a:ext cx="6408000" cy="864000"/>
          </a:xfrm>
        </p:spPr>
        <p:txBody>
          <a:bodyPr anchor="ctr">
            <a:noAutofit/>
          </a:bodyPr>
          <a:lstStyle>
            <a:lvl1pPr algn="ctr">
              <a:buNone/>
              <a:defRPr lang="en-US" sz="2800" kern="1200" dirty="0" smtClean="0">
                <a:solidFill>
                  <a:schemeClr val="tx1">
                    <a:lumMod val="50000"/>
                    <a:lumOff val="50000"/>
                  </a:schemeClr>
                </a:solidFill>
                <a:latin typeface="Century Gothic" panose="020B0502020202020204" pitchFamily="34" charset="0"/>
                <a:ea typeface="+mn-ea"/>
                <a:cs typeface="+mn-cs"/>
              </a:defRPr>
            </a:lvl1pPr>
            <a:lvl2pPr>
              <a:defRPr lang="en-US" sz="2400" kern="1200" dirty="0" smtClean="0">
                <a:solidFill>
                  <a:schemeClr val="tx1">
                    <a:lumMod val="50000"/>
                    <a:lumOff val="50000"/>
                  </a:schemeClr>
                </a:solidFill>
                <a:latin typeface="Century Gothic" panose="020B0502020202020204" pitchFamily="34" charset="0"/>
                <a:ea typeface="+mn-ea"/>
                <a:cs typeface="+mn-cs"/>
              </a:defRPr>
            </a:lvl2pPr>
            <a:lvl3pPr>
              <a:defRPr lang="en-US" sz="2400" kern="1200" dirty="0" smtClean="0">
                <a:solidFill>
                  <a:schemeClr val="tx1">
                    <a:lumMod val="50000"/>
                    <a:lumOff val="50000"/>
                  </a:schemeClr>
                </a:solidFill>
                <a:latin typeface="Century Gothic" panose="020B0502020202020204" pitchFamily="34" charset="0"/>
                <a:ea typeface="+mn-ea"/>
                <a:cs typeface="+mn-cs"/>
              </a:defRPr>
            </a:lvl3pPr>
            <a:lvl4pPr>
              <a:defRPr lang="en-US" sz="2400" kern="1200" dirty="0" smtClean="0">
                <a:solidFill>
                  <a:schemeClr val="tx1">
                    <a:lumMod val="50000"/>
                    <a:lumOff val="50000"/>
                  </a:schemeClr>
                </a:solidFill>
                <a:latin typeface="Century Gothic" panose="020B0502020202020204" pitchFamily="34" charset="0"/>
                <a:ea typeface="+mn-ea"/>
                <a:cs typeface="+mn-cs"/>
              </a:defRPr>
            </a:lvl4pPr>
            <a:lvl5pPr>
              <a:defRPr lang="en-GB" sz="2400" kern="1200" dirty="0" smtClean="0">
                <a:solidFill>
                  <a:schemeClr val="tx1">
                    <a:lumMod val="50000"/>
                    <a:lumOff val="50000"/>
                  </a:schemeClr>
                </a:solidFill>
                <a:latin typeface="Century Gothic" panose="020B0502020202020204" pitchFamily="34" charset="0"/>
                <a:ea typeface="+mn-ea"/>
                <a:cs typeface="+mn-cs"/>
              </a:defRPr>
            </a:lvl5pPr>
          </a:lstStyle>
          <a:p>
            <a:pPr lvl="0"/>
            <a:r>
              <a:rPr lang="en-US" dirty="0" smtClean="0"/>
              <a:t>Click to edit Master text styles</a:t>
            </a:r>
          </a:p>
        </p:txBody>
      </p:sp>
      <p:sp>
        <p:nvSpPr>
          <p:cNvPr id="7" name="Text Placeholder 6"/>
          <p:cNvSpPr>
            <a:spLocks noGrp="1"/>
          </p:cNvSpPr>
          <p:nvPr>
            <p:ph type="body" sz="quarter" idx="10"/>
          </p:nvPr>
        </p:nvSpPr>
        <p:spPr>
          <a:xfrm>
            <a:off x="685800" y="836712"/>
            <a:ext cx="7772400" cy="1472400"/>
          </a:xfrm>
        </p:spPr>
        <p:txBody>
          <a:bodyPr anchor="ctr">
            <a:normAutofit/>
          </a:bodyPr>
          <a:lstStyle>
            <a:lvl1pPr algn="ctr">
              <a:buNone/>
              <a:defRPr sz="4000"/>
            </a:lvl1pPr>
            <a:lvl2pPr>
              <a:buNone/>
              <a:defRPr/>
            </a:lvl2pPr>
            <a:lvl3pPr>
              <a:buNone/>
              <a:defRPr/>
            </a:lvl3pPr>
            <a:lvl4pPr>
              <a:buNone/>
              <a:defRPr/>
            </a:lvl4pPr>
            <a:lvl5pPr>
              <a:buNone/>
              <a:defRPr/>
            </a:lvl5pPr>
          </a:lstStyle>
          <a:p>
            <a:pPr lvl="0"/>
            <a:r>
              <a:rPr lang="en-US" dirty="0" smtClean="0"/>
              <a:t>Click to edit Master text styles</a:t>
            </a:r>
          </a:p>
        </p:txBody>
      </p:sp>
    </p:spTree>
    <p:extLst>
      <p:ext uri="{BB962C8B-B14F-4D97-AF65-F5344CB8AC3E}">
        <p14:creationId xmlns:p14="http://schemas.microsoft.com/office/powerpoint/2010/main" val="355820761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option">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2399698172"/>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9856" y="1196752"/>
            <a:ext cx="3008313" cy="657994"/>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419872" y="1196752"/>
            <a:ext cx="5266928" cy="4932000"/>
          </a:xfrm>
        </p:spPr>
        <p:txBody>
          <a:bodyPr>
            <a:normAutofit/>
          </a:bodyPr>
          <a:lstStyle>
            <a:lvl1pPr>
              <a:buClr>
                <a:srgbClr val="BF2F38"/>
              </a:buClr>
              <a:defRPr sz="2400"/>
            </a:lvl1pPr>
            <a:lvl2pPr>
              <a:buClr>
                <a:srgbClr val="BF2F38"/>
              </a:buClr>
              <a:defRPr sz="2000"/>
            </a:lvl2pPr>
            <a:lvl3pPr>
              <a:buClr>
                <a:srgbClr val="BF2F38"/>
              </a:buClr>
              <a:defRPr sz="1800"/>
            </a:lvl3pPr>
            <a:lvl4pPr>
              <a:buClr>
                <a:srgbClr val="BF2F38"/>
              </a:buClr>
              <a:defRPr sz="1600"/>
            </a:lvl4pPr>
            <a:lvl5pPr>
              <a:buClr>
                <a:srgbClr val="BF2F38"/>
              </a:buCl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179512" y="1916832"/>
            <a:ext cx="3008313"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58208754"/>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23929843"/>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85149793"/>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Completely Blank">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chemeClr val="bg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7410603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subtitle">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682904"/>
          </a:xfrm>
        </p:spPr>
        <p:txBody>
          <a:bodyPr/>
          <a:lstStyle/>
          <a:p>
            <a:r>
              <a:rPr lang="en-US" smtClean="0"/>
              <a:t>Click to edit Master title style</a:t>
            </a:r>
            <a:endParaRPr lang="en-GB"/>
          </a:p>
        </p:txBody>
      </p:sp>
      <p:sp>
        <p:nvSpPr>
          <p:cNvPr id="3" name="Text Placeholder 4"/>
          <p:cNvSpPr>
            <a:spLocks noGrp="1"/>
          </p:cNvSpPr>
          <p:nvPr>
            <p:ph type="body" sz="quarter" idx="10"/>
          </p:nvPr>
        </p:nvSpPr>
        <p:spPr>
          <a:xfrm>
            <a:off x="1187450" y="909414"/>
            <a:ext cx="7705725" cy="215330"/>
          </a:xfrm>
        </p:spPr>
        <p:txBody>
          <a:bodyPr bIns="0" anchor="b">
            <a:noAutofit/>
          </a:bodyPr>
          <a:lstStyle>
            <a:lvl1pPr marL="0" indent="0">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4269802682"/>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with design">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1060349"/>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en-US" dirty="0" smtClean="0"/>
              <a:t>Click to edit Master title style</a:t>
            </a:r>
            <a:endParaRPr lang="en-GB" dirty="0"/>
          </a:p>
        </p:txBody>
      </p:sp>
    </p:spTree>
    <p:extLst>
      <p:ext uri="{BB962C8B-B14F-4D97-AF65-F5344CB8AC3E}">
        <p14:creationId xmlns:p14="http://schemas.microsoft.com/office/powerpoint/2010/main" val="4269802682"/>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with subtitle">
    <p:spTree>
      <p:nvGrpSpPr>
        <p:cNvPr id="1" name=""/>
        <p:cNvGrpSpPr/>
        <p:nvPr/>
      </p:nvGrpSpPr>
      <p:grpSpPr>
        <a:xfrm>
          <a:off x="0" y="0"/>
          <a:ext cx="0" cy="0"/>
          <a:chOff x="0" y="0"/>
          <a:chExt cx="0" cy="0"/>
        </a:xfrm>
      </p:grpSpPr>
      <p:sp>
        <p:nvSpPr>
          <p:cNvPr id="3" name="Text Placeholder 4"/>
          <p:cNvSpPr>
            <a:spLocks noGrp="1"/>
          </p:cNvSpPr>
          <p:nvPr>
            <p:ph type="body" sz="quarter" idx="10"/>
          </p:nvPr>
        </p:nvSpPr>
        <p:spPr>
          <a:xfrm>
            <a:off x="227280" y="1124744"/>
            <a:ext cx="8665200" cy="215330"/>
          </a:xfrm>
        </p:spPr>
        <p:txBody>
          <a:bodyPr lIns="36000" rIns="36000" bIns="0" anchor="b">
            <a:noAutofit/>
          </a:bodyPr>
          <a:lstStyle>
            <a:lvl1pPr marL="0" indent="0">
              <a:lnSpc>
                <a:spcPct val="100000"/>
              </a:lnSpc>
              <a:spcBef>
                <a:spcPts val="252"/>
              </a:spcBef>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4"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Tree>
    <p:extLst>
      <p:ext uri="{BB962C8B-B14F-4D97-AF65-F5344CB8AC3E}">
        <p14:creationId xmlns:p14="http://schemas.microsoft.com/office/powerpoint/2010/main" val="4269802682"/>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Content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lnSpc>
                <a:spcPct val="150000"/>
              </a:lnSpc>
              <a:spcBef>
                <a:spcPts val="600"/>
              </a:spcBef>
              <a:defRPr/>
            </a:lvl1pPr>
            <a:lvl2pPr>
              <a:lnSpc>
                <a:spcPct val="150000"/>
              </a:lnSpc>
              <a:spcBef>
                <a:spcPts val="600"/>
              </a:spcBef>
              <a:defRPr/>
            </a:lvl2pPr>
            <a:lvl3pPr>
              <a:lnSpc>
                <a:spcPct val="150000"/>
              </a:lnSpc>
              <a:spcBef>
                <a:spcPts val="600"/>
              </a:spcBef>
              <a:defRPr/>
            </a:lvl3pPr>
            <a:lvl4pPr>
              <a:lnSpc>
                <a:spcPct val="150000"/>
              </a:lnSpc>
              <a:spcBef>
                <a:spcPts val="600"/>
              </a:spcBef>
              <a:defRPr/>
            </a:lvl4pPr>
            <a:lvl5pPr>
              <a:lnSpc>
                <a:spcPct val="150000"/>
              </a:lnSpc>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1"/>
          <p:cNvSpPr>
            <a:spLocks noGrp="1"/>
          </p:cNvSpPr>
          <p:nvPr>
            <p:ph type="title"/>
          </p:nvPr>
        </p:nvSpPr>
        <p:spPr>
          <a:xfrm>
            <a:off x="1187624" y="225816"/>
            <a:ext cx="7704856" cy="898928"/>
          </a:xfrm>
        </p:spPr>
        <p:txBody>
          <a:bodyPr>
            <a:noAutofit/>
          </a:bodyPr>
          <a:lstStyle>
            <a:lvl1pPr>
              <a:defRPr sz="2800"/>
            </a:lvl1pPr>
          </a:lstStyle>
          <a:p>
            <a:r>
              <a:rPr lang="en-US" dirty="0" smtClean="0"/>
              <a:t>Click to edit Master title style</a:t>
            </a:r>
            <a:endParaRPr lang="en-GB" dirty="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Content with sub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378" y="1340768"/>
            <a:ext cx="8666102" cy="4950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Text Placeholder 4"/>
          <p:cNvSpPr>
            <a:spLocks noGrp="1"/>
          </p:cNvSpPr>
          <p:nvPr>
            <p:ph type="body" sz="quarter" idx="10"/>
          </p:nvPr>
        </p:nvSpPr>
        <p:spPr>
          <a:xfrm>
            <a:off x="227280" y="1124744"/>
            <a:ext cx="8665200" cy="215330"/>
          </a:xfrm>
        </p:spPr>
        <p:txBody>
          <a:bodyPr lIns="36000" rIns="36000" bIns="0" anchor="b">
            <a:noAutofit/>
          </a:bodyPr>
          <a:lstStyle>
            <a:lvl1pPr marL="0" indent="0">
              <a:lnSpc>
                <a:spcPct val="100000"/>
              </a:lnSpc>
              <a:spcBef>
                <a:spcPts val="252"/>
              </a:spcBef>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7"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Tree>
    <p:extLst>
      <p:ext uri="{BB962C8B-B14F-4D97-AF65-F5344CB8AC3E}">
        <p14:creationId xmlns:p14="http://schemas.microsoft.com/office/powerpoint/2010/main" val="572043184"/>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Content with subtitle 2">
    <p:spTree>
      <p:nvGrpSpPr>
        <p:cNvPr id="1" name=""/>
        <p:cNvGrpSpPr/>
        <p:nvPr/>
      </p:nvGrpSpPr>
      <p:grpSpPr>
        <a:xfrm>
          <a:off x="0" y="0"/>
          <a:ext cx="0" cy="0"/>
          <a:chOff x="0" y="0"/>
          <a:chExt cx="0" cy="0"/>
        </a:xfrm>
      </p:grpSpPr>
      <p:sp>
        <p:nvSpPr>
          <p:cNvPr id="6" name="Content Placeholder 2"/>
          <p:cNvSpPr>
            <a:spLocks noGrp="1"/>
          </p:cNvSpPr>
          <p:nvPr>
            <p:ph idx="1"/>
          </p:nvPr>
        </p:nvSpPr>
        <p:spPr>
          <a:xfrm>
            <a:off x="226378" y="1484784"/>
            <a:ext cx="8666102" cy="4824536"/>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
        <p:nvSpPr>
          <p:cNvPr id="9" name="Text Placeholder 4"/>
          <p:cNvSpPr>
            <a:spLocks noGrp="1"/>
          </p:cNvSpPr>
          <p:nvPr>
            <p:ph type="body" sz="quarter" idx="10"/>
          </p:nvPr>
        </p:nvSpPr>
        <p:spPr>
          <a:xfrm>
            <a:off x="227280" y="1124744"/>
            <a:ext cx="8665200" cy="360040"/>
          </a:xfrm>
        </p:spPr>
        <p:txBody>
          <a:bodyPr lIns="36000" rIns="36000"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572043184"/>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Gap 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470" y="1196752"/>
            <a:ext cx="6505862" cy="5112568"/>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Chart Placeholder 7"/>
          <p:cNvSpPr>
            <a:spLocks noGrp="1"/>
          </p:cNvSpPr>
          <p:nvPr>
            <p:ph type="chart" sz="quarter" idx="11"/>
          </p:nvPr>
        </p:nvSpPr>
        <p:spPr>
          <a:xfrm>
            <a:off x="6732332" y="1196752"/>
            <a:ext cx="2160148" cy="5112568"/>
          </a:xfrm>
        </p:spPr>
        <p:txBody>
          <a:bodyPr>
            <a:normAutofit/>
          </a:bodyPr>
          <a:lstStyle>
            <a:lvl1pPr>
              <a:defRPr sz="1600"/>
            </a:lvl1pPr>
          </a:lstStyle>
          <a:p>
            <a:endParaRPr lang="en-GB" dirty="0"/>
          </a:p>
        </p:txBody>
      </p:sp>
      <p:sp>
        <p:nvSpPr>
          <p:cNvPr id="6" name="Title 1"/>
          <p:cNvSpPr>
            <a:spLocks noGrp="1"/>
          </p:cNvSpPr>
          <p:nvPr>
            <p:ph type="title"/>
          </p:nvPr>
        </p:nvSpPr>
        <p:spPr>
          <a:xfrm>
            <a:off x="1187624" y="225816"/>
            <a:ext cx="7704856" cy="898928"/>
          </a:xfrm>
        </p:spPr>
        <p:txBody>
          <a:bodyPr>
            <a:normAutofit/>
          </a:bodyPr>
          <a:lstStyle>
            <a:lvl1pPr>
              <a:defRPr sz="2800"/>
            </a:lvl1pPr>
          </a:lstStyle>
          <a:p>
            <a:r>
              <a:rPr lang="en-US" smtClean="0"/>
              <a:t>Click to edit Master title style</a:t>
            </a:r>
            <a:endParaRPr lang="en-GB"/>
          </a:p>
        </p:txBody>
      </p:sp>
    </p:spTree>
    <p:extLst>
      <p:ext uri="{BB962C8B-B14F-4D97-AF65-F5344CB8AC3E}">
        <p14:creationId xmlns:p14="http://schemas.microsoft.com/office/powerpoint/2010/main" val="572043184"/>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Gap chart with sub">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470" y="1340768"/>
            <a:ext cx="6505862" cy="4968552"/>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Chart Placeholder 7"/>
          <p:cNvSpPr>
            <a:spLocks noGrp="1"/>
          </p:cNvSpPr>
          <p:nvPr>
            <p:ph type="chart" sz="quarter" idx="11"/>
          </p:nvPr>
        </p:nvSpPr>
        <p:spPr>
          <a:xfrm>
            <a:off x="6732332" y="1340768"/>
            <a:ext cx="2160148" cy="4968552"/>
          </a:xfrm>
        </p:spPr>
        <p:txBody>
          <a:bodyPr>
            <a:normAutofit/>
          </a:bodyPr>
          <a:lstStyle>
            <a:lvl1pPr>
              <a:defRPr sz="1600"/>
            </a:lvl1pPr>
          </a:lstStyle>
          <a:p>
            <a:endParaRPr lang="en-GB" dirty="0"/>
          </a:p>
        </p:txBody>
      </p:sp>
      <p:sp>
        <p:nvSpPr>
          <p:cNvPr id="6" name="Text Placeholder 4"/>
          <p:cNvSpPr>
            <a:spLocks noGrp="1"/>
          </p:cNvSpPr>
          <p:nvPr>
            <p:ph type="body" sz="quarter" idx="10"/>
          </p:nvPr>
        </p:nvSpPr>
        <p:spPr>
          <a:xfrm>
            <a:off x="227280" y="1124744"/>
            <a:ext cx="8665200" cy="215330"/>
          </a:xfrm>
        </p:spPr>
        <p:txBody>
          <a:bodyPr lIns="36000" rIns="36000" bIns="0" anchor="b">
            <a:noAutofit/>
          </a:bodyPr>
          <a:lstStyle>
            <a:lvl1pPr marL="0" indent="0">
              <a:lnSpc>
                <a:spcPct val="100000"/>
              </a:lnSpc>
              <a:spcBef>
                <a:spcPts val="252"/>
              </a:spcBef>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7"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Tree>
    <p:extLst>
      <p:ext uri="{BB962C8B-B14F-4D97-AF65-F5344CB8AC3E}">
        <p14:creationId xmlns:p14="http://schemas.microsoft.com/office/powerpoint/2010/main" val="572043184"/>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Gap chart with sub 2">
    <p:spTree>
      <p:nvGrpSpPr>
        <p:cNvPr id="1" name=""/>
        <p:cNvGrpSpPr/>
        <p:nvPr/>
      </p:nvGrpSpPr>
      <p:grpSpPr>
        <a:xfrm>
          <a:off x="0" y="0"/>
          <a:ext cx="0" cy="0"/>
          <a:chOff x="0" y="0"/>
          <a:chExt cx="0" cy="0"/>
        </a:xfrm>
      </p:grpSpPr>
      <p:sp>
        <p:nvSpPr>
          <p:cNvPr id="9" name="Content Placeholder 2"/>
          <p:cNvSpPr>
            <a:spLocks noGrp="1"/>
          </p:cNvSpPr>
          <p:nvPr>
            <p:ph idx="1"/>
          </p:nvPr>
        </p:nvSpPr>
        <p:spPr>
          <a:xfrm>
            <a:off x="251428" y="1484784"/>
            <a:ext cx="6480812" cy="4823968"/>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Chart Placeholder 7"/>
          <p:cNvSpPr>
            <a:spLocks noGrp="1"/>
          </p:cNvSpPr>
          <p:nvPr>
            <p:ph type="chart" sz="quarter" idx="11"/>
          </p:nvPr>
        </p:nvSpPr>
        <p:spPr>
          <a:xfrm>
            <a:off x="6732332" y="1484784"/>
            <a:ext cx="2160148" cy="4823968"/>
          </a:xfrm>
        </p:spPr>
        <p:txBody>
          <a:bodyPr>
            <a:normAutofit/>
          </a:bodyPr>
          <a:lstStyle>
            <a:lvl1pPr>
              <a:defRPr sz="1600"/>
            </a:lvl1pPr>
          </a:lstStyle>
          <a:p>
            <a:endParaRPr lang="en-GB" dirty="0"/>
          </a:p>
        </p:txBody>
      </p:sp>
      <p:sp>
        <p:nvSpPr>
          <p:cNvPr id="6"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
        <p:nvSpPr>
          <p:cNvPr id="7" name="Text Placeholder 4"/>
          <p:cNvSpPr>
            <a:spLocks noGrp="1"/>
          </p:cNvSpPr>
          <p:nvPr>
            <p:ph type="body" sz="quarter" idx="10"/>
          </p:nvPr>
        </p:nvSpPr>
        <p:spPr>
          <a:xfrm>
            <a:off x="227280" y="1124744"/>
            <a:ext cx="8665200" cy="360040"/>
          </a:xfrm>
        </p:spPr>
        <p:txBody>
          <a:bodyPr lIns="36000" rIns="36000"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572043184"/>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 Content">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5350"/>
          </a:xfrm>
        </p:spPr>
        <p:txBody>
          <a:bodyPr>
            <a:normAutofit/>
          </a:bodyPr>
          <a:lstStyle>
            <a:lvl1pPr>
              <a:defRPr sz="2800"/>
            </a:lvl1pPr>
          </a:lstStyle>
          <a:p>
            <a:r>
              <a:rPr lang="en-US" dirty="0" smtClean="0"/>
              <a:t>Click to edit Master title style</a:t>
            </a:r>
            <a:endParaRPr lang="en-GB" dirty="0"/>
          </a:p>
        </p:txBody>
      </p:sp>
      <p:sp>
        <p:nvSpPr>
          <p:cNvPr id="8" name="Content Placeholder 2"/>
          <p:cNvSpPr>
            <a:spLocks noGrp="1"/>
          </p:cNvSpPr>
          <p:nvPr>
            <p:ph idx="1"/>
          </p:nvPr>
        </p:nvSpPr>
        <p:spPr>
          <a:xfrm>
            <a:off x="226378" y="1196752"/>
            <a:ext cx="4334400" cy="5112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2"/>
          <p:cNvSpPr>
            <a:spLocks noGrp="1"/>
          </p:cNvSpPr>
          <p:nvPr>
            <p:ph idx="10"/>
          </p:nvPr>
        </p:nvSpPr>
        <p:spPr>
          <a:xfrm>
            <a:off x="4558080" y="1196752"/>
            <a:ext cx="4334400" cy="5112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1">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8928"/>
          </a:xfr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lnSpc>
                <a:spcPct val="150000"/>
              </a:lnSpc>
              <a:spcBef>
                <a:spcPts val="600"/>
              </a:spcBef>
              <a:defRPr/>
            </a:lvl1pPr>
            <a:lvl2pPr>
              <a:lnSpc>
                <a:spcPct val="150000"/>
              </a:lnSpc>
              <a:spcBef>
                <a:spcPts val="600"/>
              </a:spcBef>
              <a:defRPr/>
            </a:lvl2pPr>
            <a:lvl3pPr>
              <a:lnSpc>
                <a:spcPct val="150000"/>
              </a:lnSpc>
              <a:spcBef>
                <a:spcPts val="600"/>
              </a:spcBef>
              <a:defRPr/>
            </a:lvl3pPr>
            <a:lvl4pPr>
              <a:lnSpc>
                <a:spcPct val="150000"/>
              </a:lnSpc>
              <a:spcBef>
                <a:spcPts val="600"/>
              </a:spcBef>
              <a:defRPr/>
            </a:lvl4pPr>
            <a:lvl5pPr>
              <a:lnSpc>
                <a:spcPct val="150000"/>
              </a:lnSpc>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 Content with sub">
    <p:spTree>
      <p:nvGrpSpPr>
        <p:cNvPr id="1" name=""/>
        <p:cNvGrpSpPr/>
        <p:nvPr/>
      </p:nvGrpSpPr>
      <p:grpSpPr>
        <a:xfrm>
          <a:off x="0" y="0"/>
          <a:ext cx="0" cy="0"/>
          <a:chOff x="0" y="0"/>
          <a:chExt cx="0" cy="0"/>
        </a:xfrm>
      </p:grpSpPr>
      <p:sp>
        <p:nvSpPr>
          <p:cNvPr id="8" name="Content Placeholder 2"/>
          <p:cNvSpPr>
            <a:spLocks noGrp="1"/>
          </p:cNvSpPr>
          <p:nvPr>
            <p:ph idx="1"/>
          </p:nvPr>
        </p:nvSpPr>
        <p:spPr>
          <a:xfrm>
            <a:off x="226378" y="1340768"/>
            <a:ext cx="4334400" cy="4967984"/>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Content Placeholder 2"/>
          <p:cNvSpPr>
            <a:spLocks noGrp="1"/>
          </p:cNvSpPr>
          <p:nvPr>
            <p:ph idx="10"/>
          </p:nvPr>
        </p:nvSpPr>
        <p:spPr>
          <a:xfrm>
            <a:off x="4558080" y="1340768"/>
            <a:ext cx="4334400" cy="4967984"/>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4"/>
          <p:cNvSpPr>
            <a:spLocks noGrp="1"/>
          </p:cNvSpPr>
          <p:nvPr>
            <p:ph type="body" sz="quarter" idx="11"/>
          </p:nvPr>
        </p:nvSpPr>
        <p:spPr>
          <a:xfrm>
            <a:off x="227280" y="1124744"/>
            <a:ext cx="8665200" cy="215330"/>
          </a:xfrm>
        </p:spPr>
        <p:txBody>
          <a:bodyPr lIns="36000" rIns="36000" bIns="0" anchor="b">
            <a:noAutofit/>
          </a:bodyPr>
          <a:lstStyle>
            <a:lvl1pPr marL="0" indent="0">
              <a:lnSpc>
                <a:spcPct val="100000"/>
              </a:lnSpc>
              <a:spcBef>
                <a:spcPts val="252"/>
              </a:spcBef>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0"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2 Content with sub 2">
    <p:spTree>
      <p:nvGrpSpPr>
        <p:cNvPr id="1" name=""/>
        <p:cNvGrpSpPr/>
        <p:nvPr/>
      </p:nvGrpSpPr>
      <p:grpSpPr>
        <a:xfrm>
          <a:off x="0" y="0"/>
          <a:ext cx="0" cy="0"/>
          <a:chOff x="0" y="0"/>
          <a:chExt cx="0" cy="0"/>
        </a:xfrm>
      </p:grpSpPr>
      <p:sp>
        <p:nvSpPr>
          <p:cNvPr id="8" name="Content Placeholder 2"/>
          <p:cNvSpPr>
            <a:spLocks noGrp="1"/>
          </p:cNvSpPr>
          <p:nvPr>
            <p:ph idx="1"/>
          </p:nvPr>
        </p:nvSpPr>
        <p:spPr>
          <a:xfrm>
            <a:off x="226378" y="1484784"/>
            <a:ext cx="4334400" cy="4823968"/>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Content Placeholder 2"/>
          <p:cNvSpPr>
            <a:spLocks noGrp="1"/>
          </p:cNvSpPr>
          <p:nvPr>
            <p:ph idx="10"/>
          </p:nvPr>
        </p:nvSpPr>
        <p:spPr>
          <a:xfrm>
            <a:off x="4558080" y="1484784"/>
            <a:ext cx="4334400" cy="4823968"/>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2"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
        <p:nvSpPr>
          <p:cNvPr id="13" name="Text Placeholder 4"/>
          <p:cNvSpPr>
            <a:spLocks noGrp="1"/>
          </p:cNvSpPr>
          <p:nvPr>
            <p:ph type="body" sz="quarter" idx="11"/>
          </p:nvPr>
        </p:nvSpPr>
        <p:spPr>
          <a:xfrm>
            <a:off x="227280" y="1124744"/>
            <a:ext cx="8665200" cy="360040"/>
          </a:xfrm>
        </p:spPr>
        <p:txBody>
          <a:bodyPr lIns="36000" rIns="36000"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2 Content with headers">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5350"/>
          </a:xfrm>
        </p:spPr>
        <p:txBody>
          <a:bodyPr/>
          <a:lstStyle/>
          <a:p>
            <a:r>
              <a:rPr lang="en-US" smtClean="0"/>
              <a:t>Click to edit Master title style</a:t>
            </a:r>
            <a:endParaRPr lang="en-GB"/>
          </a:p>
        </p:txBody>
      </p:sp>
      <p:sp>
        <p:nvSpPr>
          <p:cNvPr id="5" name="Text Placeholder 4"/>
          <p:cNvSpPr>
            <a:spLocks noGrp="1"/>
          </p:cNvSpPr>
          <p:nvPr>
            <p:ph type="body" sz="quarter" idx="11"/>
          </p:nvPr>
        </p:nvSpPr>
        <p:spPr>
          <a:xfrm>
            <a:off x="226378" y="1196752"/>
            <a:ext cx="4334400" cy="288000"/>
          </a:xfrm>
        </p:spPr>
        <p:txBody>
          <a:bodyPr lIns="36000" rIns="36000"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6" name="Text Placeholder 4"/>
          <p:cNvSpPr>
            <a:spLocks noGrp="1"/>
          </p:cNvSpPr>
          <p:nvPr>
            <p:ph type="body" sz="quarter" idx="12"/>
          </p:nvPr>
        </p:nvSpPr>
        <p:spPr>
          <a:xfrm>
            <a:off x="4558080" y="1196752"/>
            <a:ext cx="4334400" cy="288000"/>
          </a:xfrm>
        </p:spPr>
        <p:txBody>
          <a:bodyPr lIns="36000" rIns="36000"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7" name="Content Placeholder 2"/>
          <p:cNvSpPr>
            <a:spLocks noGrp="1"/>
          </p:cNvSpPr>
          <p:nvPr>
            <p:ph idx="1"/>
          </p:nvPr>
        </p:nvSpPr>
        <p:spPr>
          <a:xfrm>
            <a:off x="226378" y="1484784"/>
            <a:ext cx="4334400" cy="4824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Content Placeholder 2"/>
          <p:cNvSpPr>
            <a:spLocks noGrp="1"/>
          </p:cNvSpPr>
          <p:nvPr>
            <p:ph idx="10"/>
          </p:nvPr>
        </p:nvSpPr>
        <p:spPr>
          <a:xfrm>
            <a:off x="4558080" y="1484784"/>
            <a:ext cx="4334400" cy="4824000"/>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27872058"/>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 Content, headers with sub">
    <p:spTree>
      <p:nvGrpSpPr>
        <p:cNvPr id="1" name=""/>
        <p:cNvGrpSpPr/>
        <p:nvPr/>
      </p:nvGrpSpPr>
      <p:grpSpPr>
        <a:xfrm>
          <a:off x="0" y="0"/>
          <a:ext cx="0" cy="0"/>
          <a:chOff x="0" y="0"/>
          <a:chExt cx="0" cy="0"/>
        </a:xfrm>
      </p:grpSpPr>
      <p:sp>
        <p:nvSpPr>
          <p:cNvPr id="8" name="Text Placeholder 4"/>
          <p:cNvSpPr>
            <a:spLocks noGrp="1"/>
          </p:cNvSpPr>
          <p:nvPr>
            <p:ph type="body" sz="quarter" idx="11"/>
          </p:nvPr>
        </p:nvSpPr>
        <p:spPr>
          <a:xfrm>
            <a:off x="226378" y="1340768"/>
            <a:ext cx="4334400" cy="288000"/>
          </a:xfrm>
        </p:spPr>
        <p:txBody>
          <a:bodyPr lIns="36000" rIns="36000"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9" name="Text Placeholder 4"/>
          <p:cNvSpPr>
            <a:spLocks noGrp="1"/>
          </p:cNvSpPr>
          <p:nvPr>
            <p:ph type="body" sz="quarter" idx="12"/>
          </p:nvPr>
        </p:nvSpPr>
        <p:spPr>
          <a:xfrm>
            <a:off x="4558080" y="1340768"/>
            <a:ext cx="4334400" cy="288000"/>
          </a:xfrm>
        </p:spPr>
        <p:txBody>
          <a:bodyPr lIns="36000" rIns="36000"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1" name="Content Placeholder 2"/>
          <p:cNvSpPr>
            <a:spLocks noGrp="1"/>
          </p:cNvSpPr>
          <p:nvPr>
            <p:ph idx="1"/>
          </p:nvPr>
        </p:nvSpPr>
        <p:spPr>
          <a:xfrm>
            <a:off x="226378" y="1628800"/>
            <a:ext cx="4334400" cy="4679984"/>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2" name="Content Placeholder 2"/>
          <p:cNvSpPr>
            <a:spLocks noGrp="1"/>
          </p:cNvSpPr>
          <p:nvPr>
            <p:ph idx="10"/>
          </p:nvPr>
        </p:nvSpPr>
        <p:spPr>
          <a:xfrm>
            <a:off x="4558080" y="1628800"/>
            <a:ext cx="4334400" cy="4679984"/>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3" name="Text Placeholder 4"/>
          <p:cNvSpPr>
            <a:spLocks noGrp="1"/>
          </p:cNvSpPr>
          <p:nvPr>
            <p:ph type="body" sz="quarter" idx="13"/>
          </p:nvPr>
        </p:nvSpPr>
        <p:spPr>
          <a:xfrm>
            <a:off x="227280" y="1124744"/>
            <a:ext cx="8665200" cy="215330"/>
          </a:xfrm>
        </p:spPr>
        <p:txBody>
          <a:bodyPr lIns="36000" rIns="36000" bIns="0" anchor="b">
            <a:noAutofit/>
          </a:bodyPr>
          <a:lstStyle>
            <a:lvl1pPr marL="0" indent="0">
              <a:lnSpc>
                <a:spcPct val="100000"/>
              </a:lnSpc>
              <a:spcBef>
                <a:spcPts val="252"/>
              </a:spcBef>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4"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Tree>
    <p:extLst>
      <p:ext uri="{BB962C8B-B14F-4D97-AF65-F5344CB8AC3E}">
        <p14:creationId xmlns:p14="http://schemas.microsoft.com/office/powerpoint/2010/main" val="2027872058"/>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2 Content, headers with sub 2">
    <p:spTree>
      <p:nvGrpSpPr>
        <p:cNvPr id="1" name=""/>
        <p:cNvGrpSpPr/>
        <p:nvPr/>
      </p:nvGrpSpPr>
      <p:grpSpPr>
        <a:xfrm>
          <a:off x="0" y="0"/>
          <a:ext cx="0" cy="0"/>
          <a:chOff x="0" y="0"/>
          <a:chExt cx="0" cy="0"/>
        </a:xfrm>
      </p:grpSpPr>
      <p:sp>
        <p:nvSpPr>
          <p:cNvPr id="11" name="Text Placeholder 4"/>
          <p:cNvSpPr>
            <a:spLocks noGrp="1"/>
          </p:cNvSpPr>
          <p:nvPr>
            <p:ph type="body" sz="quarter" idx="11"/>
          </p:nvPr>
        </p:nvSpPr>
        <p:spPr>
          <a:xfrm>
            <a:off x="226378" y="1484816"/>
            <a:ext cx="4334400" cy="288000"/>
          </a:xfrm>
        </p:spPr>
        <p:txBody>
          <a:bodyPr lIns="36000" rIns="36000"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2" name="Text Placeholder 4"/>
          <p:cNvSpPr>
            <a:spLocks noGrp="1"/>
          </p:cNvSpPr>
          <p:nvPr>
            <p:ph type="body" sz="quarter" idx="12"/>
          </p:nvPr>
        </p:nvSpPr>
        <p:spPr>
          <a:xfrm>
            <a:off x="4558080" y="1484816"/>
            <a:ext cx="4334400" cy="288000"/>
          </a:xfrm>
        </p:spPr>
        <p:txBody>
          <a:bodyPr lIns="36000" rIns="36000" bIns="0" anchor="ctr">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3" name="Content Placeholder 2"/>
          <p:cNvSpPr>
            <a:spLocks noGrp="1"/>
          </p:cNvSpPr>
          <p:nvPr>
            <p:ph idx="1"/>
          </p:nvPr>
        </p:nvSpPr>
        <p:spPr>
          <a:xfrm>
            <a:off x="226378" y="1772816"/>
            <a:ext cx="4334400" cy="4535968"/>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4" name="Content Placeholder 2"/>
          <p:cNvSpPr>
            <a:spLocks noGrp="1"/>
          </p:cNvSpPr>
          <p:nvPr>
            <p:ph idx="10"/>
          </p:nvPr>
        </p:nvSpPr>
        <p:spPr>
          <a:xfrm>
            <a:off x="4558080" y="1772816"/>
            <a:ext cx="4334400" cy="4535968"/>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
        <p:nvSpPr>
          <p:cNvPr id="9" name="Text Placeholder 4"/>
          <p:cNvSpPr>
            <a:spLocks noGrp="1"/>
          </p:cNvSpPr>
          <p:nvPr>
            <p:ph type="body" sz="quarter" idx="13"/>
          </p:nvPr>
        </p:nvSpPr>
        <p:spPr>
          <a:xfrm>
            <a:off x="227280" y="1124744"/>
            <a:ext cx="8665200" cy="360040"/>
          </a:xfrm>
        </p:spPr>
        <p:txBody>
          <a:bodyPr lIns="36000" rIns="36000"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2027872058"/>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3 Content">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5350"/>
          </a:xfrm>
        </p:spPr>
        <p:txBody>
          <a:bodyPr>
            <a:normAutofit/>
          </a:bodyPr>
          <a:lstStyle>
            <a:lvl1pPr>
              <a:defRPr sz="2800"/>
            </a:lvl1pPr>
          </a:lstStyle>
          <a:p>
            <a:r>
              <a:rPr lang="en-US" smtClean="0"/>
              <a:t>Click to edit Master title style</a:t>
            </a:r>
            <a:endParaRPr lang="en-GB"/>
          </a:p>
        </p:txBody>
      </p:sp>
      <p:sp>
        <p:nvSpPr>
          <p:cNvPr id="8" name="Content Placeholder 2"/>
          <p:cNvSpPr>
            <a:spLocks noGrp="1"/>
          </p:cNvSpPr>
          <p:nvPr>
            <p:ph idx="1"/>
          </p:nvPr>
        </p:nvSpPr>
        <p:spPr>
          <a:xfrm>
            <a:off x="226378"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2"/>
          <p:cNvSpPr>
            <a:spLocks noGrp="1"/>
          </p:cNvSpPr>
          <p:nvPr>
            <p:ph idx="10"/>
          </p:nvPr>
        </p:nvSpPr>
        <p:spPr>
          <a:xfrm>
            <a:off x="3119429"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2"/>
          <p:cNvSpPr>
            <a:spLocks noGrp="1"/>
          </p:cNvSpPr>
          <p:nvPr>
            <p:ph idx="11"/>
          </p:nvPr>
        </p:nvSpPr>
        <p:spPr>
          <a:xfrm>
            <a:off x="6012480" y="1196752"/>
            <a:ext cx="2880000" cy="5112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3 Content with sub">
    <p:spTree>
      <p:nvGrpSpPr>
        <p:cNvPr id="1" name=""/>
        <p:cNvGrpSpPr/>
        <p:nvPr/>
      </p:nvGrpSpPr>
      <p:grpSpPr>
        <a:xfrm>
          <a:off x="0" y="0"/>
          <a:ext cx="0" cy="0"/>
          <a:chOff x="0" y="0"/>
          <a:chExt cx="0" cy="0"/>
        </a:xfrm>
      </p:grpSpPr>
      <p:sp>
        <p:nvSpPr>
          <p:cNvPr id="8" name="Content Placeholder 2"/>
          <p:cNvSpPr>
            <a:spLocks noGrp="1"/>
          </p:cNvSpPr>
          <p:nvPr>
            <p:ph idx="1"/>
          </p:nvPr>
        </p:nvSpPr>
        <p:spPr>
          <a:xfrm>
            <a:off x="226378" y="1340768"/>
            <a:ext cx="2880000" cy="4967984"/>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2"/>
          <p:cNvSpPr>
            <a:spLocks noGrp="1"/>
          </p:cNvSpPr>
          <p:nvPr>
            <p:ph idx="10"/>
          </p:nvPr>
        </p:nvSpPr>
        <p:spPr>
          <a:xfrm>
            <a:off x="3119429" y="1340768"/>
            <a:ext cx="2880000" cy="4967984"/>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2"/>
          <p:cNvSpPr>
            <a:spLocks noGrp="1"/>
          </p:cNvSpPr>
          <p:nvPr>
            <p:ph idx="11"/>
          </p:nvPr>
        </p:nvSpPr>
        <p:spPr>
          <a:xfrm>
            <a:off x="6012480" y="1340768"/>
            <a:ext cx="2880000" cy="4967984"/>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Text Placeholder 4"/>
          <p:cNvSpPr>
            <a:spLocks noGrp="1"/>
          </p:cNvSpPr>
          <p:nvPr>
            <p:ph type="body" sz="quarter" idx="12"/>
          </p:nvPr>
        </p:nvSpPr>
        <p:spPr>
          <a:xfrm>
            <a:off x="227280" y="1124744"/>
            <a:ext cx="8665200" cy="215330"/>
          </a:xfrm>
        </p:spPr>
        <p:txBody>
          <a:bodyPr lIns="36000" rIns="36000" bIns="0" anchor="b">
            <a:noAutofit/>
          </a:bodyPr>
          <a:lstStyle>
            <a:lvl1pPr marL="0" indent="0">
              <a:lnSpc>
                <a:spcPct val="100000"/>
              </a:lnSpc>
              <a:spcBef>
                <a:spcPts val="252"/>
              </a:spcBef>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1"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3 Content with sub 2">
    <p:spTree>
      <p:nvGrpSpPr>
        <p:cNvPr id="1" name=""/>
        <p:cNvGrpSpPr/>
        <p:nvPr/>
      </p:nvGrpSpPr>
      <p:grpSpPr>
        <a:xfrm>
          <a:off x="0" y="0"/>
          <a:ext cx="0" cy="0"/>
          <a:chOff x="0" y="0"/>
          <a:chExt cx="0" cy="0"/>
        </a:xfrm>
      </p:grpSpPr>
      <p:sp>
        <p:nvSpPr>
          <p:cNvPr id="8" name="Content Placeholder 2"/>
          <p:cNvSpPr>
            <a:spLocks noGrp="1"/>
          </p:cNvSpPr>
          <p:nvPr>
            <p:ph idx="1"/>
          </p:nvPr>
        </p:nvSpPr>
        <p:spPr>
          <a:xfrm>
            <a:off x="226378" y="1484784"/>
            <a:ext cx="2880000" cy="4823968"/>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2"/>
          <p:cNvSpPr>
            <a:spLocks noGrp="1"/>
          </p:cNvSpPr>
          <p:nvPr>
            <p:ph idx="10"/>
          </p:nvPr>
        </p:nvSpPr>
        <p:spPr>
          <a:xfrm>
            <a:off x="3119429" y="1484784"/>
            <a:ext cx="2880000" cy="4823968"/>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2"/>
          <p:cNvSpPr>
            <a:spLocks noGrp="1"/>
          </p:cNvSpPr>
          <p:nvPr>
            <p:ph idx="11"/>
          </p:nvPr>
        </p:nvSpPr>
        <p:spPr>
          <a:xfrm>
            <a:off x="6012480" y="1484784"/>
            <a:ext cx="2880000" cy="4823968"/>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
        <p:nvSpPr>
          <p:cNvPr id="9" name="Text Placeholder 4"/>
          <p:cNvSpPr>
            <a:spLocks noGrp="1"/>
          </p:cNvSpPr>
          <p:nvPr>
            <p:ph type="body" sz="quarter" idx="12"/>
          </p:nvPr>
        </p:nvSpPr>
        <p:spPr>
          <a:xfrm>
            <a:off x="227280" y="1124744"/>
            <a:ext cx="8665200" cy="360040"/>
          </a:xfrm>
        </p:spPr>
        <p:txBody>
          <a:bodyPr lIns="36000" rIns="36000"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3 Content with headers">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5350"/>
          </a:xfrm>
        </p:spPr>
        <p:txBody>
          <a:bodyPr/>
          <a:lstStyle/>
          <a:p>
            <a:r>
              <a:rPr lang="en-US" smtClean="0"/>
              <a:t>Click to edit Master title style</a:t>
            </a:r>
            <a:endParaRPr lang="en-GB"/>
          </a:p>
        </p:txBody>
      </p:sp>
      <p:sp>
        <p:nvSpPr>
          <p:cNvPr id="8" name="Content Placeholder 2"/>
          <p:cNvSpPr>
            <a:spLocks noGrp="1"/>
          </p:cNvSpPr>
          <p:nvPr>
            <p:ph idx="1"/>
          </p:nvPr>
        </p:nvSpPr>
        <p:spPr>
          <a:xfrm>
            <a:off x="226378"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2"/>
          <p:cNvSpPr>
            <a:spLocks noGrp="1"/>
          </p:cNvSpPr>
          <p:nvPr>
            <p:ph idx="10"/>
          </p:nvPr>
        </p:nvSpPr>
        <p:spPr>
          <a:xfrm>
            <a:off x="3119429"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2"/>
          <p:cNvSpPr>
            <a:spLocks noGrp="1"/>
          </p:cNvSpPr>
          <p:nvPr>
            <p:ph idx="11"/>
          </p:nvPr>
        </p:nvSpPr>
        <p:spPr>
          <a:xfrm>
            <a:off x="6012480" y="1485304"/>
            <a:ext cx="2880000" cy="4824000"/>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4"/>
          <p:cNvSpPr>
            <a:spLocks noGrp="1"/>
          </p:cNvSpPr>
          <p:nvPr>
            <p:ph type="body" sz="quarter" idx="12"/>
          </p:nvPr>
        </p:nvSpPr>
        <p:spPr>
          <a:xfrm>
            <a:off x="226378" y="1196752"/>
            <a:ext cx="2880000" cy="288000"/>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9" name="Text Placeholder 4"/>
          <p:cNvSpPr>
            <a:spLocks noGrp="1"/>
          </p:cNvSpPr>
          <p:nvPr>
            <p:ph type="body" sz="quarter" idx="13"/>
          </p:nvPr>
        </p:nvSpPr>
        <p:spPr>
          <a:xfrm>
            <a:off x="3119429" y="1196752"/>
            <a:ext cx="2880000" cy="288000"/>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0" name="Text Placeholder 4"/>
          <p:cNvSpPr>
            <a:spLocks noGrp="1"/>
          </p:cNvSpPr>
          <p:nvPr>
            <p:ph type="body" sz="quarter" idx="14"/>
          </p:nvPr>
        </p:nvSpPr>
        <p:spPr>
          <a:xfrm>
            <a:off x="6012480" y="1196752"/>
            <a:ext cx="2880000" cy="288000"/>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3 Content with headers &amp; sub">
    <p:spTree>
      <p:nvGrpSpPr>
        <p:cNvPr id="1" name=""/>
        <p:cNvGrpSpPr/>
        <p:nvPr/>
      </p:nvGrpSpPr>
      <p:grpSpPr>
        <a:xfrm>
          <a:off x="0" y="0"/>
          <a:ext cx="0" cy="0"/>
          <a:chOff x="0" y="0"/>
          <a:chExt cx="0" cy="0"/>
        </a:xfrm>
      </p:grpSpPr>
      <p:sp>
        <p:nvSpPr>
          <p:cNvPr id="13" name="Content Placeholder 2"/>
          <p:cNvSpPr>
            <a:spLocks noGrp="1"/>
          </p:cNvSpPr>
          <p:nvPr>
            <p:ph idx="1"/>
          </p:nvPr>
        </p:nvSpPr>
        <p:spPr>
          <a:xfrm>
            <a:off x="226378" y="1628800"/>
            <a:ext cx="2880000" cy="4680504"/>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4" name="Content Placeholder 2"/>
          <p:cNvSpPr>
            <a:spLocks noGrp="1"/>
          </p:cNvSpPr>
          <p:nvPr>
            <p:ph idx="10"/>
          </p:nvPr>
        </p:nvSpPr>
        <p:spPr>
          <a:xfrm>
            <a:off x="3119429" y="1628800"/>
            <a:ext cx="2880000" cy="4680504"/>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Content Placeholder 2"/>
          <p:cNvSpPr>
            <a:spLocks noGrp="1"/>
          </p:cNvSpPr>
          <p:nvPr>
            <p:ph idx="11"/>
          </p:nvPr>
        </p:nvSpPr>
        <p:spPr>
          <a:xfrm>
            <a:off x="6012480" y="1628800"/>
            <a:ext cx="2880000" cy="4680504"/>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6" name="Text Placeholder 4"/>
          <p:cNvSpPr>
            <a:spLocks noGrp="1"/>
          </p:cNvSpPr>
          <p:nvPr>
            <p:ph type="body" sz="quarter" idx="12"/>
          </p:nvPr>
        </p:nvSpPr>
        <p:spPr>
          <a:xfrm>
            <a:off x="226378" y="1340768"/>
            <a:ext cx="2880000" cy="288000"/>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7" name="Text Placeholder 4"/>
          <p:cNvSpPr>
            <a:spLocks noGrp="1"/>
          </p:cNvSpPr>
          <p:nvPr>
            <p:ph type="body" sz="quarter" idx="13"/>
          </p:nvPr>
        </p:nvSpPr>
        <p:spPr>
          <a:xfrm>
            <a:off x="3119429" y="1340768"/>
            <a:ext cx="2880000" cy="288000"/>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8" name="Text Placeholder 4"/>
          <p:cNvSpPr>
            <a:spLocks noGrp="1"/>
          </p:cNvSpPr>
          <p:nvPr>
            <p:ph type="body" sz="quarter" idx="14"/>
          </p:nvPr>
        </p:nvSpPr>
        <p:spPr>
          <a:xfrm>
            <a:off x="6012480" y="1340768"/>
            <a:ext cx="2880000" cy="288000"/>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20" name="Text Placeholder 4"/>
          <p:cNvSpPr>
            <a:spLocks noGrp="1"/>
          </p:cNvSpPr>
          <p:nvPr>
            <p:ph type="body" sz="quarter" idx="15"/>
          </p:nvPr>
        </p:nvSpPr>
        <p:spPr>
          <a:xfrm>
            <a:off x="227280" y="1124744"/>
            <a:ext cx="8665200" cy="215330"/>
          </a:xfrm>
        </p:spPr>
        <p:txBody>
          <a:bodyPr lIns="36000" rIns="36000" bIns="0" anchor="b">
            <a:noAutofit/>
          </a:bodyPr>
          <a:lstStyle>
            <a:lvl1pPr marL="0" indent="0">
              <a:lnSpc>
                <a:spcPct val="100000"/>
              </a:lnSpc>
              <a:spcBef>
                <a:spcPts val="252"/>
              </a:spcBef>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21"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subtitle">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682904"/>
          </a:xfrm>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10"/>
          </p:nvPr>
        </p:nvSpPr>
        <p:spPr>
          <a:xfrm>
            <a:off x="1187450" y="909414"/>
            <a:ext cx="7705725" cy="215330"/>
          </a:xfrm>
        </p:spPr>
        <p:txBody>
          <a:bodyPr bIns="0" anchor="b">
            <a:noAutofit/>
          </a:bodyPr>
          <a:lstStyle>
            <a:lvl1pPr marL="0" indent="0">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572043184"/>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3 Content with headers &amp; sub 2">
    <p:spTree>
      <p:nvGrpSpPr>
        <p:cNvPr id="1" name=""/>
        <p:cNvGrpSpPr/>
        <p:nvPr/>
      </p:nvGrpSpPr>
      <p:grpSpPr>
        <a:xfrm>
          <a:off x="0" y="0"/>
          <a:ext cx="0" cy="0"/>
          <a:chOff x="0" y="0"/>
          <a:chExt cx="0" cy="0"/>
        </a:xfrm>
      </p:grpSpPr>
      <p:sp>
        <p:nvSpPr>
          <p:cNvPr id="19" name="Text Placeholder 4"/>
          <p:cNvSpPr>
            <a:spLocks noGrp="1"/>
          </p:cNvSpPr>
          <p:nvPr>
            <p:ph type="body" sz="quarter" idx="15"/>
          </p:nvPr>
        </p:nvSpPr>
        <p:spPr>
          <a:xfrm>
            <a:off x="227280" y="1124744"/>
            <a:ext cx="8665200" cy="360040"/>
          </a:xfrm>
        </p:spPr>
        <p:txBody>
          <a:bodyPr lIns="36000" rIns="36000"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
        <p:nvSpPr>
          <p:cNvPr id="13" name="Content Placeholder 2"/>
          <p:cNvSpPr>
            <a:spLocks noGrp="1"/>
          </p:cNvSpPr>
          <p:nvPr>
            <p:ph idx="1"/>
          </p:nvPr>
        </p:nvSpPr>
        <p:spPr>
          <a:xfrm>
            <a:off x="226378" y="1772816"/>
            <a:ext cx="2880000" cy="4536488"/>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4" name="Content Placeholder 2"/>
          <p:cNvSpPr>
            <a:spLocks noGrp="1"/>
          </p:cNvSpPr>
          <p:nvPr>
            <p:ph idx="10"/>
          </p:nvPr>
        </p:nvSpPr>
        <p:spPr>
          <a:xfrm>
            <a:off x="3119429" y="1772816"/>
            <a:ext cx="2880000" cy="4536488"/>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Content Placeholder 2"/>
          <p:cNvSpPr>
            <a:spLocks noGrp="1"/>
          </p:cNvSpPr>
          <p:nvPr>
            <p:ph idx="11"/>
          </p:nvPr>
        </p:nvSpPr>
        <p:spPr>
          <a:xfrm>
            <a:off x="6012480" y="1772816"/>
            <a:ext cx="2880000" cy="4536488"/>
          </a:xfrm>
        </p:spPr>
        <p:txBody>
          <a:bodyPr>
            <a:normAutofit/>
          </a:bodyPr>
          <a:lstStyle>
            <a:lvl1pPr>
              <a:buClr>
                <a:srgbClr val="BF2F38"/>
              </a:buClr>
              <a:defRPr sz="1800"/>
            </a:lvl1pPr>
            <a:lvl2pPr>
              <a:buClr>
                <a:srgbClr val="BF2F38"/>
              </a:buClr>
              <a:defRPr sz="1600"/>
            </a:lvl2pPr>
            <a:lvl3pPr>
              <a:buClr>
                <a:srgbClr val="BF2F38"/>
              </a:buClr>
              <a:defRPr sz="1400"/>
            </a:lvl3pPr>
            <a:lvl4pPr>
              <a:buClr>
                <a:srgbClr val="BF2F38"/>
              </a:buClr>
              <a:defRPr sz="1200"/>
            </a:lvl4pPr>
            <a:lvl5pPr>
              <a:buClr>
                <a:srgbClr val="BF2F38"/>
              </a:buCl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6" name="Text Placeholder 4"/>
          <p:cNvSpPr>
            <a:spLocks noGrp="1"/>
          </p:cNvSpPr>
          <p:nvPr>
            <p:ph type="body" sz="quarter" idx="12"/>
          </p:nvPr>
        </p:nvSpPr>
        <p:spPr>
          <a:xfrm>
            <a:off x="226378" y="1484816"/>
            <a:ext cx="2880000" cy="288000"/>
          </a:xfrm>
        </p:spPr>
        <p:txBody>
          <a:bodyPr vert="horz" lIns="36000" tIns="45720" rIns="36000" bIns="0" rtlCol="0" anchor="t">
            <a:noAutofit/>
          </a:bodyPr>
          <a:lstStyle>
            <a:lvl1pPr marL="0" indent="0">
              <a:lnSpc>
                <a:spcPct val="100000"/>
              </a:lnSpc>
              <a:buNone/>
              <a:defRPr lang="en-GB" sz="1200" b="1" kern="1200" dirty="0">
                <a:solidFill>
                  <a:schemeClr val="tx1"/>
                </a:solidFill>
                <a:latin typeface="Century Gothic" panose="020B0502020202020204" pitchFamily="34" charset="0"/>
                <a:ea typeface="+mn-ea"/>
                <a:cs typeface="+mn-cs"/>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marL="0" lvl="0" indent="0" algn="l" defTabSz="914400" rtl="0" eaLnBrk="1" latinLnBrk="0" hangingPunct="1">
              <a:lnSpc>
                <a:spcPct val="100000"/>
              </a:lnSpc>
              <a:spcBef>
                <a:spcPts val="600"/>
              </a:spcBef>
              <a:buClr>
                <a:srgbClr val="BF2F38"/>
              </a:buClr>
              <a:buFont typeface="Arial" panose="020B0604020202020204" pitchFamily="34" charset="0"/>
              <a:buNone/>
            </a:pPr>
            <a:r>
              <a:rPr lang="en-US" dirty="0" smtClean="0"/>
              <a:t>Click to edit Master text styles</a:t>
            </a:r>
            <a:endParaRPr lang="en-GB" dirty="0"/>
          </a:p>
        </p:txBody>
      </p:sp>
      <p:sp>
        <p:nvSpPr>
          <p:cNvPr id="17" name="Text Placeholder 4"/>
          <p:cNvSpPr>
            <a:spLocks noGrp="1"/>
          </p:cNvSpPr>
          <p:nvPr>
            <p:ph type="body" sz="quarter" idx="13"/>
          </p:nvPr>
        </p:nvSpPr>
        <p:spPr>
          <a:xfrm>
            <a:off x="3119429" y="1484816"/>
            <a:ext cx="2880000" cy="288000"/>
          </a:xfrm>
        </p:spPr>
        <p:txBody>
          <a:bodyPr vert="horz" lIns="36000" tIns="45720" rIns="36000" bIns="0" rtlCol="0" anchor="t">
            <a:noAutofit/>
          </a:bodyPr>
          <a:lstStyle>
            <a:lvl1pPr marL="0" indent="0">
              <a:lnSpc>
                <a:spcPct val="100000"/>
              </a:lnSpc>
              <a:buNone/>
              <a:defRPr lang="en-GB" sz="1200" b="1" kern="1200" dirty="0">
                <a:solidFill>
                  <a:schemeClr val="tx1"/>
                </a:solidFill>
                <a:latin typeface="Century Gothic" panose="020B0502020202020204" pitchFamily="34" charset="0"/>
                <a:ea typeface="+mn-ea"/>
                <a:cs typeface="+mn-cs"/>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marL="0" lvl="0" indent="0" algn="l" defTabSz="914400" rtl="0" eaLnBrk="1" latinLnBrk="0" hangingPunct="1">
              <a:lnSpc>
                <a:spcPct val="100000"/>
              </a:lnSpc>
              <a:spcBef>
                <a:spcPts val="600"/>
              </a:spcBef>
              <a:buClr>
                <a:srgbClr val="BF2F38"/>
              </a:buClr>
              <a:buFont typeface="Arial" panose="020B0604020202020204" pitchFamily="34" charset="0"/>
              <a:buNone/>
            </a:pPr>
            <a:r>
              <a:rPr lang="en-US" dirty="0" smtClean="0"/>
              <a:t>Click to edit Master text styles</a:t>
            </a:r>
            <a:endParaRPr lang="en-GB" dirty="0"/>
          </a:p>
        </p:txBody>
      </p:sp>
      <p:sp>
        <p:nvSpPr>
          <p:cNvPr id="18" name="Text Placeholder 4"/>
          <p:cNvSpPr>
            <a:spLocks noGrp="1"/>
          </p:cNvSpPr>
          <p:nvPr>
            <p:ph type="body" sz="quarter" idx="14"/>
          </p:nvPr>
        </p:nvSpPr>
        <p:spPr>
          <a:xfrm>
            <a:off x="6012480" y="1484816"/>
            <a:ext cx="2880000" cy="288000"/>
          </a:xfrm>
        </p:spPr>
        <p:txBody>
          <a:bodyPr vert="horz" lIns="36000" tIns="45720" rIns="36000" bIns="0" rtlCol="0" anchor="t">
            <a:noAutofit/>
          </a:bodyPr>
          <a:lstStyle>
            <a:lvl1pPr marL="0" indent="0">
              <a:lnSpc>
                <a:spcPct val="100000"/>
              </a:lnSpc>
              <a:buNone/>
              <a:defRPr lang="en-GB" sz="1200" b="1" kern="1200" dirty="0">
                <a:solidFill>
                  <a:schemeClr val="tx1"/>
                </a:solidFill>
                <a:latin typeface="Century Gothic" panose="020B0502020202020204" pitchFamily="34" charset="0"/>
                <a:ea typeface="+mn-ea"/>
                <a:cs typeface="+mn-cs"/>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marL="0" lvl="0" indent="0" algn="l" defTabSz="914400" rtl="0" eaLnBrk="1" latinLnBrk="0" hangingPunct="1">
              <a:lnSpc>
                <a:spcPct val="100000"/>
              </a:lnSpc>
              <a:spcBef>
                <a:spcPts val="600"/>
              </a:spcBef>
              <a:buClr>
                <a:srgbClr val="BF2F38"/>
              </a:buClr>
              <a:buFont typeface="Arial" panose="020B0604020202020204" pitchFamily="34" charset="0"/>
              <a:buNone/>
            </a:pPr>
            <a:r>
              <a:rPr lang="en-US" dirty="0" smtClean="0"/>
              <a:t>Click to edit Master text styles</a:t>
            </a:r>
            <a:endParaRPr lang="en-GB" dirty="0"/>
          </a:p>
        </p:txBody>
      </p:sp>
      <p:sp>
        <p:nvSpPr>
          <p:cNvPr id="10"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Tree>
    <p:extLst>
      <p:ext uri="{BB962C8B-B14F-4D97-AF65-F5344CB8AC3E}">
        <p14:creationId xmlns:p14="http://schemas.microsoft.com/office/powerpoint/2010/main" val="577734273"/>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4 chart sampling">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8928"/>
          </a:xfrm>
        </p:spPr>
        <p:txBody>
          <a:bodyPr/>
          <a:lstStyle/>
          <a:p>
            <a:r>
              <a:rPr lang="en-US" dirty="0" smtClean="0"/>
              <a:t>Click to edit Master title style</a:t>
            </a:r>
            <a:endParaRPr lang="en-GB" dirty="0"/>
          </a:p>
        </p:txBody>
      </p:sp>
      <p:sp>
        <p:nvSpPr>
          <p:cNvPr id="3" name="Text Placeholder 4"/>
          <p:cNvSpPr>
            <a:spLocks noGrp="1"/>
          </p:cNvSpPr>
          <p:nvPr>
            <p:ph type="body" sz="quarter" idx="11"/>
          </p:nvPr>
        </p:nvSpPr>
        <p:spPr>
          <a:xfrm>
            <a:off x="539552" y="1196752"/>
            <a:ext cx="3600400" cy="288032"/>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5" name="Text Placeholder 4"/>
          <p:cNvSpPr>
            <a:spLocks noGrp="1"/>
          </p:cNvSpPr>
          <p:nvPr>
            <p:ph type="body" sz="quarter" idx="13"/>
          </p:nvPr>
        </p:nvSpPr>
        <p:spPr>
          <a:xfrm>
            <a:off x="4860032" y="1196752"/>
            <a:ext cx="3600400" cy="288032"/>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8" name="Chart Placeholder 7"/>
          <p:cNvSpPr>
            <a:spLocks noGrp="1"/>
          </p:cNvSpPr>
          <p:nvPr>
            <p:ph type="chart" sz="quarter" idx="15"/>
          </p:nvPr>
        </p:nvSpPr>
        <p:spPr>
          <a:xfrm>
            <a:off x="539551" y="1484784"/>
            <a:ext cx="3600000" cy="2160008"/>
          </a:xfrm>
        </p:spPr>
        <p:txBody>
          <a:bodyPr>
            <a:normAutofit/>
          </a:bodyPr>
          <a:lstStyle>
            <a:lvl1pPr>
              <a:defRPr sz="1200"/>
            </a:lvl1pPr>
          </a:lstStyle>
          <a:p>
            <a:endParaRPr lang="en-GB" dirty="0"/>
          </a:p>
        </p:txBody>
      </p:sp>
      <p:sp>
        <p:nvSpPr>
          <p:cNvPr id="9" name="Chart Placeholder 7"/>
          <p:cNvSpPr>
            <a:spLocks noGrp="1"/>
          </p:cNvSpPr>
          <p:nvPr>
            <p:ph type="chart" sz="quarter" idx="16"/>
          </p:nvPr>
        </p:nvSpPr>
        <p:spPr>
          <a:xfrm>
            <a:off x="4860031" y="1484784"/>
            <a:ext cx="3600000" cy="2160008"/>
          </a:xfrm>
        </p:spPr>
        <p:txBody>
          <a:bodyPr>
            <a:normAutofit/>
          </a:bodyPr>
          <a:lstStyle>
            <a:lvl1pPr>
              <a:defRPr sz="1200"/>
            </a:lvl1pPr>
          </a:lstStyle>
          <a:p>
            <a:endParaRPr lang="en-GB" dirty="0"/>
          </a:p>
        </p:txBody>
      </p:sp>
      <p:sp>
        <p:nvSpPr>
          <p:cNvPr id="10" name="Text Placeholder 4"/>
          <p:cNvSpPr>
            <a:spLocks noGrp="1"/>
          </p:cNvSpPr>
          <p:nvPr>
            <p:ph type="body" sz="quarter" idx="17"/>
          </p:nvPr>
        </p:nvSpPr>
        <p:spPr>
          <a:xfrm>
            <a:off x="539551" y="3789040"/>
            <a:ext cx="3600400" cy="288032"/>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1" name="Text Placeholder 4"/>
          <p:cNvSpPr>
            <a:spLocks noGrp="1"/>
          </p:cNvSpPr>
          <p:nvPr>
            <p:ph type="body" sz="quarter" idx="18"/>
          </p:nvPr>
        </p:nvSpPr>
        <p:spPr>
          <a:xfrm>
            <a:off x="4860031" y="3789040"/>
            <a:ext cx="3600400" cy="288032"/>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2" name="Chart Placeholder 7"/>
          <p:cNvSpPr>
            <a:spLocks noGrp="1"/>
          </p:cNvSpPr>
          <p:nvPr>
            <p:ph type="chart" sz="quarter" idx="19"/>
          </p:nvPr>
        </p:nvSpPr>
        <p:spPr>
          <a:xfrm>
            <a:off x="539550" y="4077072"/>
            <a:ext cx="3600000" cy="2160008"/>
          </a:xfrm>
        </p:spPr>
        <p:txBody>
          <a:bodyPr>
            <a:normAutofit/>
          </a:bodyPr>
          <a:lstStyle>
            <a:lvl1pPr>
              <a:defRPr sz="1200"/>
            </a:lvl1pPr>
          </a:lstStyle>
          <a:p>
            <a:endParaRPr lang="en-GB" dirty="0"/>
          </a:p>
        </p:txBody>
      </p:sp>
      <p:sp>
        <p:nvSpPr>
          <p:cNvPr id="13" name="Chart Placeholder 7"/>
          <p:cNvSpPr>
            <a:spLocks noGrp="1"/>
          </p:cNvSpPr>
          <p:nvPr>
            <p:ph type="chart" sz="quarter" idx="20"/>
          </p:nvPr>
        </p:nvSpPr>
        <p:spPr>
          <a:xfrm>
            <a:off x="4860030" y="4077072"/>
            <a:ext cx="3600000" cy="2160008"/>
          </a:xfrm>
        </p:spPr>
        <p:txBody>
          <a:bodyPr>
            <a:normAutofit/>
          </a:bodyPr>
          <a:lstStyle>
            <a:lvl1pPr>
              <a:defRPr sz="1200"/>
            </a:lvl1pPr>
          </a:lstStyle>
          <a:p>
            <a:endParaRPr lang="en-GB" dirty="0"/>
          </a:p>
        </p:txBody>
      </p:sp>
    </p:spTree>
    <p:extLst>
      <p:ext uri="{BB962C8B-B14F-4D97-AF65-F5344CB8AC3E}">
        <p14:creationId xmlns:p14="http://schemas.microsoft.com/office/powerpoint/2010/main" val="2790839413"/>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4 chart sampling with sub">
    <p:spTree>
      <p:nvGrpSpPr>
        <p:cNvPr id="1" name=""/>
        <p:cNvGrpSpPr/>
        <p:nvPr/>
      </p:nvGrpSpPr>
      <p:grpSpPr>
        <a:xfrm>
          <a:off x="0" y="0"/>
          <a:ext cx="0" cy="0"/>
          <a:chOff x="0" y="0"/>
          <a:chExt cx="0" cy="0"/>
        </a:xfrm>
      </p:grpSpPr>
      <p:sp>
        <p:nvSpPr>
          <p:cNvPr id="14" name="Text Placeholder 4"/>
          <p:cNvSpPr>
            <a:spLocks noGrp="1"/>
          </p:cNvSpPr>
          <p:nvPr>
            <p:ph type="body" sz="quarter" idx="11"/>
          </p:nvPr>
        </p:nvSpPr>
        <p:spPr>
          <a:xfrm>
            <a:off x="539552" y="1340768"/>
            <a:ext cx="3600400" cy="288032"/>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5" name="Text Placeholder 4"/>
          <p:cNvSpPr>
            <a:spLocks noGrp="1"/>
          </p:cNvSpPr>
          <p:nvPr>
            <p:ph type="body" sz="quarter" idx="13"/>
          </p:nvPr>
        </p:nvSpPr>
        <p:spPr>
          <a:xfrm>
            <a:off x="4860032" y="1340768"/>
            <a:ext cx="3600400" cy="288032"/>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8" name="Chart Placeholder 7"/>
          <p:cNvSpPr>
            <a:spLocks noGrp="1"/>
          </p:cNvSpPr>
          <p:nvPr>
            <p:ph type="chart" sz="quarter" idx="15"/>
          </p:nvPr>
        </p:nvSpPr>
        <p:spPr>
          <a:xfrm>
            <a:off x="539551" y="1628800"/>
            <a:ext cx="3600000" cy="2160008"/>
          </a:xfrm>
        </p:spPr>
        <p:txBody>
          <a:bodyPr>
            <a:normAutofit/>
          </a:bodyPr>
          <a:lstStyle>
            <a:lvl1pPr>
              <a:defRPr sz="1200"/>
            </a:lvl1pPr>
          </a:lstStyle>
          <a:p>
            <a:endParaRPr lang="en-GB" dirty="0"/>
          </a:p>
        </p:txBody>
      </p:sp>
      <p:sp>
        <p:nvSpPr>
          <p:cNvPr id="19" name="Chart Placeholder 7"/>
          <p:cNvSpPr>
            <a:spLocks noGrp="1"/>
          </p:cNvSpPr>
          <p:nvPr>
            <p:ph type="chart" sz="quarter" idx="16"/>
          </p:nvPr>
        </p:nvSpPr>
        <p:spPr>
          <a:xfrm>
            <a:off x="4860031" y="1628800"/>
            <a:ext cx="3600000" cy="2160008"/>
          </a:xfrm>
        </p:spPr>
        <p:txBody>
          <a:bodyPr>
            <a:normAutofit/>
          </a:bodyPr>
          <a:lstStyle>
            <a:lvl1pPr>
              <a:defRPr sz="1200"/>
            </a:lvl1pPr>
          </a:lstStyle>
          <a:p>
            <a:endParaRPr lang="en-GB" dirty="0"/>
          </a:p>
        </p:txBody>
      </p:sp>
      <p:sp>
        <p:nvSpPr>
          <p:cNvPr id="20" name="Text Placeholder 4"/>
          <p:cNvSpPr>
            <a:spLocks noGrp="1"/>
          </p:cNvSpPr>
          <p:nvPr>
            <p:ph type="body" sz="quarter" idx="17"/>
          </p:nvPr>
        </p:nvSpPr>
        <p:spPr>
          <a:xfrm>
            <a:off x="539551" y="3933056"/>
            <a:ext cx="3600400" cy="288032"/>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21" name="Text Placeholder 4"/>
          <p:cNvSpPr>
            <a:spLocks noGrp="1"/>
          </p:cNvSpPr>
          <p:nvPr>
            <p:ph type="body" sz="quarter" idx="18"/>
          </p:nvPr>
        </p:nvSpPr>
        <p:spPr>
          <a:xfrm>
            <a:off x="4860031" y="3933056"/>
            <a:ext cx="3600400" cy="288032"/>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22" name="Chart Placeholder 7"/>
          <p:cNvSpPr>
            <a:spLocks noGrp="1"/>
          </p:cNvSpPr>
          <p:nvPr>
            <p:ph type="chart" sz="quarter" idx="19"/>
          </p:nvPr>
        </p:nvSpPr>
        <p:spPr>
          <a:xfrm>
            <a:off x="539550" y="4221088"/>
            <a:ext cx="3600000" cy="2160008"/>
          </a:xfrm>
        </p:spPr>
        <p:txBody>
          <a:bodyPr>
            <a:normAutofit/>
          </a:bodyPr>
          <a:lstStyle>
            <a:lvl1pPr>
              <a:defRPr sz="1200"/>
            </a:lvl1pPr>
          </a:lstStyle>
          <a:p>
            <a:endParaRPr lang="en-GB" dirty="0"/>
          </a:p>
        </p:txBody>
      </p:sp>
      <p:sp>
        <p:nvSpPr>
          <p:cNvPr id="23" name="Chart Placeholder 7"/>
          <p:cNvSpPr>
            <a:spLocks noGrp="1"/>
          </p:cNvSpPr>
          <p:nvPr>
            <p:ph type="chart" sz="quarter" idx="20"/>
          </p:nvPr>
        </p:nvSpPr>
        <p:spPr>
          <a:xfrm>
            <a:off x="4860030" y="4221088"/>
            <a:ext cx="3600000" cy="2160008"/>
          </a:xfrm>
        </p:spPr>
        <p:txBody>
          <a:bodyPr>
            <a:normAutofit/>
          </a:bodyPr>
          <a:lstStyle>
            <a:lvl1pPr>
              <a:defRPr sz="1200"/>
            </a:lvl1pPr>
          </a:lstStyle>
          <a:p>
            <a:endParaRPr lang="en-GB" dirty="0"/>
          </a:p>
        </p:txBody>
      </p:sp>
      <p:sp>
        <p:nvSpPr>
          <p:cNvPr id="12" name="Text Placeholder 4"/>
          <p:cNvSpPr>
            <a:spLocks noGrp="1"/>
          </p:cNvSpPr>
          <p:nvPr>
            <p:ph type="body" sz="quarter" idx="10"/>
          </p:nvPr>
        </p:nvSpPr>
        <p:spPr>
          <a:xfrm>
            <a:off x="227280" y="1124744"/>
            <a:ext cx="8665200" cy="215330"/>
          </a:xfrm>
        </p:spPr>
        <p:txBody>
          <a:bodyPr lIns="36000" rIns="36000" bIns="0" anchor="b">
            <a:noAutofit/>
          </a:bodyPr>
          <a:lstStyle>
            <a:lvl1pPr marL="0" indent="0">
              <a:lnSpc>
                <a:spcPct val="100000"/>
              </a:lnSpc>
              <a:spcBef>
                <a:spcPts val="252"/>
              </a:spcBef>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3"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Tree>
    <p:extLst>
      <p:ext uri="{BB962C8B-B14F-4D97-AF65-F5344CB8AC3E}">
        <p14:creationId xmlns:p14="http://schemas.microsoft.com/office/powerpoint/2010/main" val="2218661853"/>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4 chart sampling with sub 2">
    <p:spTree>
      <p:nvGrpSpPr>
        <p:cNvPr id="1" name=""/>
        <p:cNvGrpSpPr/>
        <p:nvPr/>
      </p:nvGrpSpPr>
      <p:grpSpPr>
        <a:xfrm>
          <a:off x="0" y="0"/>
          <a:ext cx="0" cy="0"/>
          <a:chOff x="0" y="0"/>
          <a:chExt cx="0" cy="0"/>
        </a:xfrm>
      </p:grpSpPr>
      <p:sp>
        <p:nvSpPr>
          <p:cNvPr id="14" name="Text Placeholder 4"/>
          <p:cNvSpPr>
            <a:spLocks noGrp="1"/>
          </p:cNvSpPr>
          <p:nvPr>
            <p:ph type="body" sz="quarter" idx="11"/>
          </p:nvPr>
        </p:nvSpPr>
        <p:spPr>
          <a:xfrm>
            <a:off x="539552" y="1485016"/>
            <a:ext cx="3600400" cy="288032"/>
          </a:xfrm>
        </p:spPr>
        <p:txBody>
          <a:bodyPr lIns="36000" rIns="36000"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5" name="Text Placeholder 4"/>
          <p:cNvSpPr>
            <a:spLocks noGrp="1"/>
          </p:cNvSpPr>
          <p:nvPr>
            <p:ph type="body" sz="quarter" idx="13"/>
          </p:nvPr>
        </p:nvSpPr>
        <p:spPr>
          <a:xfrm>
            <a:off x="4860032" y="1485016"/>
            <a:ext cx="3600400" cy="288032"/>
          </a:xfrm>
        </p:spPr>
        <p:txBody>
          <a:bodyPr lIns="36000" rIns="36000"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8" name="Chart Placeholder 7"/>
          <p:cNvSpPr>
            <a:spLocks noGrp="1"/>
          </p:cNvSpPr>
          <p:nvPr>
            <p:ph type="chart" sz="quarter" idx="15"/>
          </p:nvPr>
        </p:nvSpPr>
        <p:spPr>
          <a:xfrm>
            <a:off x="539551" y="1773048"/>
            <a:ext cx="3600000" cy="2160008"/>
          </a:xfrm>
        </p:spPr>
        <p:txBody>
          <a:bodyPr>
            <a:normAutofit/>
          </a:bodyPr>
          <a:lstStyle>
            <a:lvl1pPr>
              <a:defRPr sz="1200"/>
            </a:lvl1pPr>
          </a:lstStyle>
          <a:p>
            <a:endParaRPr lang="en-GB" dirty="0"/>
          </a:p>
        </p:txBody>
      </p:sp>
      <p:sp>
        <p:nvSpPr>
          <p:cNvPr id="19" name="Chart Placeholder 7"/>
          <p:cNvSpPr>
            <a:spLocks noGrp="1"/>
          </p:cNvSpPr>
          <p:nvPr>
            <p:ph type="chart" sz="quarter" idx="16"/>
          </p:nvPr>
        </p:nvSpPr>
        <p:spPr>
          <a:xfrm>
            <a:off x="4860031" y="1773048"/>
            <a:ext cx="3600000" cy="2160008"/>
          </a:xfrm>
        </p:spPr>
        <p:txBody>
          <a:bodyPr>
            <a:normAutofit/>
          </a:bodyPr>
          <a:lstStyle>
            <a:lvl1pPr>
              <a:defRPr sz="1200"/>
            </a:lvl1pPr>
          </a:lstStyle>
          <a:p>
            <a:endParaRPr lang="en-GB" dirty="0"/>
          </a:p>
        </p:txBody>
      </p:sp>
      <p:sp>
        <p:nvSpPr>
          <p:cNvPr id="20" name="Text Placeholder 4"/>
          <p:cNvSpPr>
            <a:spLocks noGrp="1"/>
          </p:cNvSpPr>
          <p:nvPr>
            <p:ph type="body" sz="quarter" idx="17"/>
          </p:nvPr>
        </p:nvSpPr>
        <p:spPr>
          <a:xfrm>
            <a:off x="539551" y="4077304"/>
            <a:ext cx="3600400" cy="288032"/>
          </a:xfrm>
        </p:spPr>
        <p:txBody>
          <a:bodyPr lIns="36000" rIns="36000"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21" name="Text Placeholder 4"/>
          <p:cNvSpPr>
            <a:spLocks noGrp="1"/>
          </p:cNvSpPr>
          <p:nvPr>
            <p:ph type="body" sz="quarter" idx="18"/>
          </p:nvPr>
        </p:nvSpPr>
        <p:spPr>
          <a:xfrm>
            <a:off x="4860031" y="4077304"/>
            <a:ext cx="3600400" cy="288032"/>
          </a:xfrm>
        </p:spPr>
        <p:txBody>
          <a:bodyPr lIns="36000" rIns="36000"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22" name="Chart Placeholder 7"/>
          <p:cNvSpPr>
            <a:spLocks noGrp="1"/>
          </p:cNvSpPr>
          <p:nvPr>
            <p:ph type="chart" sz="quarter" idx="19"/>
          </p:nvPr>
        </p:nvSpPr>
        <p:spPr>
          <a:xfrm>
            <a:off x="539550" y="4365336"/>
            <a:ext cx="3600000" cy="2160008"/>
          </a:xfrm>
        </p:spPr>
        <p:txBody>
          <a:bodyPr>
            <a:normAutofit/>
          </a:bodyPr>
          <a:lstStyle>
            <a:lvl1pPr>
              <a:defRPr sz="1200"/>
            </a:lvl1pPr>
          </a:lstStyle>
          <a:p>
            <a:endParaRPr lang="en-GB" dirty="0"/>
          </a:p>
        </p:txBody>
      </p:sp>
      <p:sp>
        <p:nvSpPr>
          <p:cNvPr id="23" name="Chart Placeholder 7"/>
          <p:cNvSpPr>
            <a:spLocks noGrp="1"/>
          </p:cNvSpPr>
          <p:nvPr>
            <p:ph type="chart" sz="quarter" idx="20"/>
          </p:nvPr>
        </p:nvSpPr>
        <p:spPr>
          <a:xfrm>
            <a:off x="4860030" y="4365336"/>
            <a:ext cx="3600000" cy="2160008"/>
          </a:xfrm>
        </p:spPr>
        <p:txBody>
          <a:bodyPr>
            <a:normAutofit/>
          </a:bodyPr>
          <a:lstStyle>
            <a:lvl1pPr>
              <a:defRPr sz="1200"/>
            </a:lvl1pPr>
          </a:lstStyle>
          <a:p>
            <a:endParaRPr lang="en-GB" dirty="0"/>
          </a:p>
        </p:txBody>
      </p:sp>
      <p:sp>
        <p:nvSpPr>
          <p:cNvPr id="16"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
        <p:nvSpPr>
          <p:cNvPr id="17" name="Text Placeholder 4"/>
          <p:cNvSpPr>
            <a:spLocks noGrp="1"/>
          </p:cNvSpPr>
          <p:nvPr>
            <p:ph type="body" sz="quarter" idx="10"/>
          </p:nvPr>
        </p:nvSpPr>
        <p:spPr>
          <a:xfrm>
            <a:off x="227280" y="1124744"/>
            <a:ext cx="8665200" cy="360040"/>
          </a:xfrm>
        </p:spPr>
        <p:txBody>
          <a:bodyPr lIns="36000" rIns="36000"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2218661853"/>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2 horizontal content">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8928"/>
          </a:xfrm>
        </p:spPr>
        <p:txBody>
          <a:bodyPr/>
          <a:lstStyle/>
          <a:p>
            <a:r>
              <a:rPr lang="en-US" smtClean="0"/>
              <a:t>Click to edit Master title style</a:t>
            </a:r>
            <a:endParaRPr lang="en-GB"/>
          </a:p>
        </p:txBody>
      </p:sp>
      <p:sp>
        <p:nvSpPr>
          <p:cNvPr id="3" name="Content Placeholder 2"/>
          <p:cNvSpPr>
            <a:spLocks noGrp="1"/>
          </p:cNvSpPr>
          <p:nvPr>
            <p:ph idx="1"/>
          </p:nvPr>
        </p:nvSpPr>
        <p:spPr>
          <a:xfrm>
            <a:off x="226378" y="1196752"/>
            <a:ext cx="8666102" cy="2556000"/>
          </a:xfrm>
        </p:spPr>
        <p:txBody>
          <a:bodyPr>
            <a:normAutofit/>
          </a:bodyPr>
          <a:lstStyle>
            <a:lvl1pPr algn="l">
              <a:lnSpc>
                <a:spcPct val="150000"/>
              </a:lnSpc>
              <a:spcBef>
                <a:spcPts val="600"/>
              </a:spcBef>
              <a:buFont typeface="Arial" pitchFamily="34" charset="0"/>
              <a:buChar char="•"/>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4" name="Content Placeholder 2"/>
          <p:cNvSpPr>
            <a:spLocks noGrp="1"/>
          </p:cNvSpPr>
          <p:nvPr>
            <p:ph idx="10"/>
          </p:nvPr>
        </p:nvSpPr>
        <p:spPr>
          <a:xfrm>
            <a:off x="226378" y="3753320"/>
            <a:ext cx="8666102" cy="2556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 horizontal content with sub">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378" y="1340768"/>
            <a:ext cx="8666102" cy="2556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2"/>
          <p:cNvSpPr>
            <a:spLocks noGrp="1"/>
          </p:cNvSpPr>
          <p:nvPr>
            <p:ph idx="10"/>
          </p:nvPr>
        </p:nvSpPr>
        <p:spPr>
          <a:xfrm>
            <a:off x="226378" y="3897336"/>
            <a:ext cx="8666102" cy="2556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ext Placeholder 4"/>
          <p:cNvSpPr>
            <a:spLocks noGrp="1"/>
          </p:cNvSpPr>
          <p:nvPr>
            <p:ph type="body" sz="quarter" idx="11"/>
          </p:nvPr>
        </p:nvSpPr>
        <p:spPr>
          <a:xfrm>
            <a:off x="227280" y="1124744"/>
            <a:ext cx="8665200" cy="215330"/>
          </a:xfrm>
        </p:spPr>
        <p:txBody>
          <a:bodyPr lIns="36000" rIns="36000" bIns="0" anchor="b">
            <a:noAutofit/>
          </a:bodyPr>
          <a:lstStyle>
            <a:lvl1pPr marL="0" indent="0">
              <a:lnSpc>
                <a:spcPct val="100000"/>
              </a:lnSpc>
              <a:spcBef>
                <a:spcPts val="252"/>
              </a:spcBef>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8"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2 horizontal content with sub 2">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378" y="1484784"/>
            <a:ext cx="8666102" cy="2520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2"/>
          <p:cNvSpPr>
            <a:spLocks noGrp="1"/>
          </p:cNvSpPr>
          <p:nvPr>
            <p:ph idx="10"/>
          </p:nvPr>
        </p:nvSpPr>
        <p:spPr>
          <a:xfrm>
            <a:off x="226378" y="4005064"/>
            <a:ext cx="8666102" cy="2520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
        <p:nvSpPr>
          <p:cNvPr id="8" name="Text Placeholder 4"/>
          <p:cNvSpPr>
            <a:spLocks noGrp="1"/>
          </p:cNvSpPr>
          <p:nvPr>
            <p:ph type="body" sz="quarter" idx="11"/>
          </p:nvPr>
        </p:nvSpPr>
        <p:spPr>
          <a:xfrm>
            <a:off x="227280" y="1124744"/>
            <a:ext cx="8665200" cy="360040"/>
          </a:xfrm>
        </p:spPr>
        <p:txBody>
          <a:bodyPr lIns="36000" rIns="36000"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 horizontal content with header">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898928"/>
          </a:xfrm>
        </p:spPr>
        <p:txBody>
          <a:bodyPr/>
          <a:lstStyle/>
          <a:p>
            <a:r>
              <a:rPr lang="en-US" smtClean="0"/>
              <a:t>Click to edit Master title style</a:t>
            </a:r>
            <a:endParaRPr lang="en-GB"/>
          </a:p>
        </p:txBody>
      </p:sp>
      <p:sp>
        <p:nvSpPr>
          <p:cNvPr id="4" name="Content Placeholder 2"/>
          <p:cNvSpPr>
            <a:spLocks noGrp="1"/>
          </p:cNvSpPr>
          <p:nvPr>
            <p:ph idx="10"/>
          </p:nvPr>
        </p:nvSpPr>
        <p:spPr>
          <a:xfrm>
            <a:off x="226378" y="4041320"/>
            <a:ext cx="8666102" cy="2268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11"/>
          </p:nvPr>
        </p:nvSpPr>
        <p:spPr>
          <a:xfrm>
            <a:off x="226378" y="1196752"/>
            <a:ext cx="8666102" cy="288032"/>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6" name="Content Placeholder 2"/>
          <p:cNvSpPr>
            <a:spLocks noGrp="1"/>
          </p:cNvSpPr>
          <p:nvPr>
            <p:ph idx="1"/>
          </p:nvPr>
        </p:nvSpPr>
        <p:spPr>
          <a:xfrm>
            <a:off x="226378" y="1484784"/>
            <a:ext cx="8666102" cy="2267968"/>
          </a:xfrm>
        </p:spPr>
        <p:txBody>
          <a:bodyPr>
            <a:normAutofit/>
          </a:bodyPr>
          <a:lstStyle>
            <a:lvl1pPr algn="l">
              <a:lnSpc>
                <a:spcPct val="150000"/>
              </a:lnSpc>
              <a:spcBef>
                <a:spcPts val="600"/>
              </a:spcBef>
              <a:buFont typeface="Arial" pitchFamily="34" charset="0"/>
              <a:buChar char="•"/>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7" name="Text Placeholder 4"/>
          <p:cNvSpPr>
            <a:spLocks noGrp="1"/>
          </p:cNvSpPr>
          <p:nvPr>
            <p:ph type="body" sz="quarter" idx="12"/>
          </p:nvPr>
        </p:nvSpPr>
        <p:spPr>
          <a:xfrm>
            <a:off x="226378" y="3753320"/>
            <a:ext cx="8666102" cy="288032"/>
          </a:xfrm>
        </p:spPr>
        <p:txBody>
          <a:bodyPr lIns="36000" rIns="36000" bIns="0" anchor="t">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2 horizontal content with header &amp; sub">
    <p:spTree>
      <p:nvGrpSpPr>
        <p:cNvPr id="1" name=""/>
        <p:cNvGrpSpPr/>
        <p:nvPr/>
      </p:nvGrpSpPr>
      <p:grpSpPr>
        <a:xfrm>
          <a:off x="0" y="0"/>
          <a:ext cx="0" cy="0"/>
          <a:chOff x="0" y="0"/>
          <a:chExt cx="0" cy="0"/>
        </a:xfrm>
      </p:grpSpPr>
      <p:sp>
        <p:nvSpPr>
          <p:cNvPr id="4" name="Content Placeholder 2"/>
          <p:cNvSpPr>
            <a:spLocks noGrp="1"/>
          </p:cNvSpPr>
          <p:nvPr>
            <p:ph idx="10"/>
          </p:nvPr>
        </p:nvSpPr>
        <p:spPr>
          <a:xfrm>
            <a:off x="226378" y="4185336"/>
            <a:ext cx="8666102" cy="2268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11"/>
          </p:nvPr>
        </p:nvSpPr>
        <p:spPr>
          <a:xfrm>
            <a:off x="226378" y="1340768"/>
            <a:ext cx="8666102" cy="288032"/>
          </a:xfrm>
        </p:spPr>
        <p:txBody>
          <a:bodyPr lIns="36000" rIns="36000"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6" name="Content Placeholder 2"/>
          <p:cNvSpPr>
            <a:spLocks noGrp="1"/>
          </p:cNvSpPr>
          <p:nvPr>
            <p:ph idx="1"/>
          </p:nvPr>
        </p:nvSpPr>
        <p:spPr>
          <a:xfrm>
            <a:off x="226378" y="1628800"/>
            <a:ext cx="8666102" cy="2267968"/>
          </a:xfrm>
        </p:spPr>
        <p:txBody>
          <a:bodyPr>
            <a:normAutofit/>
          </a:bodyPr>
          <a:lstStyle>
            <a:lvl1pPr algn="l">
              <a:lnSpc>
                <a:spcPct val="150000"/>
              </a:lnSpc>
              <a:spcBef>
                <a:spcPts val="600"/>
              </a:spcBef>
              <a:buFont typeface="Arial" pitchFamily="34" charset="0"/>
              <a:buChar char="•"/>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7" name="Text Placeholder 4"/>
          <p:cNvSpPr>
            <a:spLocks noGrp="1"/>
          </p:cNvSpPr>
          <p:nvPr>
            <p:ph type="body" sz="quarter" idx="12"/>
          </p:nvPr>
        </p:nvSpPr>
        <p:spPr>
          <a:xfrm>
            <a:off x="226378" y="3897336"/>
            <a:ext cx="8666102" cy="288032"/>
          </a:xfrm>
        </p:spPr>
        <p:txBody>
          <a:bodyPr lIns="36000" rIns="36000"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0" name="Text Placeholder 4"/>
          <p:cNvSpPr>
            <a:spLocks noGrp="1"/>
          </p:cNvSpPr>
          <p:nvPr>
            <p:ph type="body" sz="quarter" idx="13"/>
          </p:nvPr>
        </p:nvSpPr>
        <p:spPr>
          <a:xfrm>
            <a:off x="227280" y="1124744"/>
            <a:ext cx="8665200" cy="215330"/>
          </a:xfrm>
        </p:spPr>
        <p:txBody>
          <a:bodyPr lIns="36000" rIns="36000" bIns="0" anchor="b">
            <a:noAutofit/>
          </a:bodyPr>
          <a:lstStyle>
            <a:lvl1pPr marL="0" indent="0">
              <a:lnSpc>
                <a:spcPct val="100000"/>
              </a:lnSpc>
              <a:spcBef>
                <a:spcPts val="252"/>
              </a:spcBef>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1"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2 horizontal content with header &amp; sub2">
    <p:spTree>
      <p:nvGrpSpPr>
        <p:cNvPr id="1" name=""/>
        <p:cNvGrpSpPr/>
        <p:nvPr/>
      </p:nvGrpSpPr>
      <p:grpSpPr>
        <a:xfrm>
          <a:off x="0" y="0"/>
          <a:ext cx="0" cy="0"/>
          <a:chOff x="0" y="0"/>
          <a:chExt cx="0" cy="0"/>
        </a:xfrm>
      </p:grpSpPr>
      <p:sp>
        <p:nvSpPr>
          <p:cNvPr id="4" name="Content Placeholder 2"/>
          <p:cNvSpPr>
            <a:spLocks noGrp="1"/>
          </p:cNvSpPr>
          <p:nvPr>
            <p:ph idx="10"/>
          </p:nvPr>
        </p:nvSpPr>
        <p:spPr>
          <a:xfrm>
            <a:off x="226378" y="4257336"/>
            <a:ext cx="8666102" cy="2196000"/>
          </a:xfrm>
        </p:spPr>
        <p:txBody>
          <a:bodyPr>
            <a:normAutofit/>
          </a:bodyPr>
          <a:lstStyle>
            <a:lvl1pPr>
              <a:lnSpc>
                <a:spcPct val="150000"/>
              </a:lnSpc>
              <a:spcBef>
                <a:spcPts val="600"/>
              </a:spcBef>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11"/>
          </p:nvPr>
        </p:nvSpPr>
        <p:spPr>
          <a:xfrm>
            <a:off x="226378" y="1484784"/>
            <a:ext cx="8666102" cy="288032"/>
          </a:xfrm>
        </p:spPr>
        <p:txBody>
          <a:bodyPr lIns="36000" rIns="36000"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6" name="Content Placeholder 2"/>
          <p:cNvSpPr>
            <a:spLocks noGrp="1"/>
          </p:cNvSpPr>
          <p:nvPr>
            <p:ph idx="1"/>
          </p:nvPr>
        </p:nvSpPr>
        <p:spPr>
          <a:xfrm>
            <a:off x="226378" y="1772808"/>
            <a:ext cx="8666102" cy="2196000"/>
          </a:xfrm>
        </p:spPr>
        <p:txBody>
          <a:bodyPr>
            <a:normAutofit/>
          </a:bodyPr>
          <a:lstStyle>
            <a:lvl1pPr algn="l">
              <a:lnSpc>
                <a:spcPct val="150000"/>
              </a:lnSpc>
              <a:spcBef>
                <a:spcPts val="600"/>
              </a:spcBef>
              <a:buFont typeface="Arial" pitchFamily="34" charset="0"/>
              <a:buChar char="•"/>
              <a:defRPr sz="1800"/>
            </a:lvl1pPr>
            <a:lvl2pPr>
              <a:lnSpc>
                <a:spcPct val="150000"/>
              </a:lnSpc>
              <a:spcBef>
                <a:spcPts val="600"/>
              </a:spcBef>
              <a:defRPr sz="1600"/>
            </a:lvl2pPr>
            <a:lvl3pPr>
              <a:lnSpc>
                <a:spcPct val="150000"/>
              </a:lnSpc>
              <a:spcBef>
                <a:spcPts val="600"/>
              </a:spcBef>
              <a:defRPr sz="1400"/>
            </a:lvl3pPr>
            <a:lvl4pPr>
              <a:lnSpc>
                <a:spcPct val="150000"/>
              </a:lnSpc>
              <a:spcBef>
                <a:spcPts val="600"/>
              </a:spcBef>
              <a:defRPr sz="1200"/>
            </a:lvl4pPr>
            <a:lvl5pPr>
              <a:lnSpc>
                <a:spcPct val="150000"/>
              </a:lnSpc>
              <a:spcBef>
                <a:spcPts val="60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7" name="Text Placeholder 4"/>
          <p:cNvSpPr>
            <a:spLocks noGrp="1"/>
          </p:cNvSpPr>
          <p:nvPr>
            <p:ph type="body" sz="quarter" idx="12"/>
          </p:nvPr>
        </p:nvSpPr>
        <p:spPr>
          <a:xfrm>
            <a:off x="226378" y="3969344"/>
            <a:ext cx="8666102" cy="288032"/>
          </a:xfrm>
        </p:spPr>
        <p:txBody>
          <a:bodyPr lIns="36000" rIns="36000" bIns="0" anchor="b">
            <a:noAutofit/>
          </a:bodyPr>
          <a:lstStyle>
            <a:lvl1pPr marL="0" indent="0">
              <a:lnSpc>
                <a:spcPct val="100000"/>
              </a:lnSpc>
              <a:buNone/>
              <a:defRPr sz="1200" b="1">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10" name="Title 1"/>
          <p:cNvSpPr>
            <a:spLocks noGrp="1"/>
          </p:cNvSpPr>
          <p:nvPr>
            <p:ph type="title" hasCustomPrompt="1"/>
          </p:nvPr>
        </p:nvSpPr>
        <p:spPr>
          <a:xfrm>
            <a:off x="1187624" y="225816"/>
            <a:ext cx="7704856" cy="898928"/>
          </a:xfrm>
        </p:spPr>
        <p:txBody>
          <a:bodyPr>
            <a:noAutofit/>
          </a:bodyPr>
          <a:lstStyle>
            <a:lvl1pPr>
              <a:defRPr sz="2800"/>
            </a:lvl1pPr>
          </a:lstStyle>
          <a:p>
            <a:r>
              <a:rPr lang="en-US" dirty="0" smtClean="0"/>
              <a:t/>
            </a:r>
            <a:br>
              <a:rPr lang="en-US" dirty="0" smtClean="0"/>
            </a:br>
            <a:r>
              <a:rPr lang="en-US" dirty="0" smtClean="0"/>
              <a:t>Click to edit Master title style</a:t>
            </a:r>
            <a:endParaRPr lang="en-GB" dirty="0"/>
          </a:p>
        </p:txBody>
      </p:sp>
      <p:sp>
        <p:nvSpPr>
          <p:cNvPr id="11" name="Text Placeholder 4"/>
          <p:cNvSpPr>
            <a:spLocks noGrp="1"/>
          </p:cNvSpPr>
          <p:nvPr>
            <p:ph type="body" sz="quarter" idx="13"/>
          </p:nvPr>
        </p:nvSpPr>
        <p:spPr>
          <a:xfrm>
            <a:off x="227280" y="1124744"/>
            <a:ext cx="8665200" cy="360040"/>
          </a:xfrm>
        </p:spPr>
        <p:txBody>
          <a:bodyPr lIns="36000" rIns="36000"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Tree>
    <p:extLst>
      <p:ext uri="{BB962C8B-B14F-4D97-AF65-F5344CB8AC3E}">
        <p14:creationId xmlns:p14="http://schemas.microsoft.com/office/powerpoint/2010/main" val="15024936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with subtitle 2">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538888"/>
          </a:xfrm>
        </p:spPr>
        <p:txBody>
          <a:bodyPr/>
          <a:lstStyle/>
          <a:p>
            <a:r>
              <a:rPr lang="en-US" dirty="0" smtClean="0"/>
              <a:t>Click to edit Master title style</a:t>
            </a:r>
            <a:endParaRPr lang="en-GB" dirty="0"/>
          </a:p>
        </p:txBody>
      </p:sp>
      <p:sp>
        <p:nvSpPr>
          <p:cNvPr id="5" name="Text Placeholder 4"/>
          <p:cNvSpPr>
            <a:spLocks noGrp="1"/>
          </p:cNvSpPr>
          <p:nvPr>
            <p:ph type="body" sz="quarter" idx="10"/>
          </p:nvPr>
        </p:nvSpPr>
        <p:spPr>
          <a:xfrm>
            <a:off x="1187450" y="764704"/>
            <a:ext cx="7705725" cy="360040"/>
          </a:xfrm>
        </p:spPr>
        <p:txBody>
          <a:bodyPr bIns="0" anchor="b">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endParaRPr lang="en-GB" dirty="0" smtClean="0"/>
          </a:p>
        </p:txBody>
      </p:sp>
      <p:sp>
        <p:nvSpPr>
          <p:cNvPr id="6" name="Content Placeholder 2"/>
          <p:cNvSpPr>
            <a:spLocks noGrp="1"/>
          </p:cNvSpPr>
          <p:nvPr>
            <p:ph idx="1"/>
          </p:nvPr>
        </p:nvSpPr>
        <p:spPr>
          <a:xfrm>
            <a:off x="226378" y="1196752"/>
            <a:ext cx="8666102" cy="5112568"/>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72043184"/>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Blank title">
    <p:spTree>
      <p:nvGrpSpPr>
        <p:cNvPr id="1" name=""/>
        <p:cNvGrpSpPr/>
        <p:nvPr/>
      </p:nvGrpSpPr>
      <p:grpSpPr>
        <a:xfrm>
          <a:off x="0" y="0"/>
          <a:ext cx="0" cy="0"/>
          <a:chOff x="0" y="0"/>
          <a:chExt cx="0" cy="0"/>
        </a:xfrm>
      </p:grpSpPr>
      <p:pic>
        <p:nvPicPr>
          <p:cNvPr id="3" name="Picture 2" descr="H:\POWERPOINT TEMPLATES\tlf_PP_Template_slides\tlf_PP_Template_slides\Title_endSlide1.jpg"/>
          <p:cNvPicPr>
            <a:picLocks noChangeAspect="1" noChangeArrowheads="1"/>
          </p:cNvPicPr>
          <p:nvPr userDrawn="1"/>
        </p:nvPicPr>
        <p:blipFill>
          <a:blip r:embed="rId2" cstate="print"/>
          <a:srcRect/>
          <a:stretch>
            <a:fillRect/>
          </a:stretch>
        </p:blipFill>
        <p:spPr bwMode="auto">
          <a:xfrm>
            <a:off x="-149524" y="0"/>
            <a:ext cx="9293524" cy="6858000"/>
          </a:xfrm>
          <a:prstGeom prst="rect">
            <a:avLst/>
          </a:prstGeom>
          <a:noFill/>
        </p:spPr>
      </p:pic>
    </p:spTree>
    <p:extLst>
      <p:ext uri="{BB962C8B-B14F-4D97-AF65-F5344CB8AC3E}">
        <p14:creationId xmlns:p14="http://schemas.microsoft.com/office/powerpoint/2010/main" val="3558207618"/>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pic>
        <p:nvPicPr>
          <p:cNvPr id="3" name="Picture 2" descr="H:\POWERPOINT TEMPLATES\tlf_PP_Template_slides\tlf_PP_Template_slides\Title_endSlide1.jpg"/>
          <p:cNvPicPr>
            <a:picLocks noChangeAspect="1" noChangeArrowheads="1"/>
          </p:cNvPicPr>
          <p:nvPr userDrawn="1"/>
        </p:nvPicPr>
        <p:blipFill>
          <a:blip r:embed="rId2" cstate="print"/>
          <a:srcRect/>
          <a:stretch>
            <a:fillRect/>
          </a:stretch>
        </p:blipFill>
        <p:spPr bwMode="auto">
          <a:xfrm>
            <a:off x="-149524" y="0"/>
            <a:ext cx="9293524" cy="6858000"/>
          </a:xfrm>
          <a:prstGeom prst="rect">
            <a:avLst/>
          </a:prstGeom>
          <a:noFill/>
        </p:spPr>
      </p:pic>
      <p:sp>
        <p:nvSpPr>
          <p:cNvPr id="7" name="Text Placeholder 6"/>
          <p:cNvSpPr>
            <a:spLocks noGrp="1"/>
          </p:cNvSpPr>
          <p:nvPr>
            <p:ph type="body" sz="quarter" idx="10"/>
          </p:nvPr>
        </p:nvSpPr>
        <p:spPr>
          <a:xfrm>
            <a:off x="432000" y="836712"/>
            <a:ext cx="8280000" cy="1472400"/>
          </a:xfrm>
        </p:spPr>
        <p:txBody>
          <a:bodyPr lIns="36000" rIns="36000" anchor="ctr">
            <a:normAutofit/>
          </a:bodyPr>
          <a:lstStyle>
            <a:lvl1pPr marL="0" indent="0" algn="ctr">
              <a:buNone/>
              <a:defRPr sz="3200"/>
            </a:lvl1pPr>
            <a:lvl2pPr>
              <a:buNone/>
              <a:defRPr/>
            </a:lvl2pPr>
            <a:lvl3pPr>
              <a:buNone/>
              <a:defRPr/>
            </a:lvl3pPr>
            <a:lvl4pPr>
              <a:buNone/>
              <a:defRPr/>
            </a:lvl4pPr>
            <a:lvl5pPr>
              <a:buNone/>
              <a:defRPr/>
            </a:lvl5pPr>
          </a:lstStyle>
          <a:p>
            <a:pPr lvl="0"/>
            <a:r>
              <a:rPr lang="en-US" dirty="0" smtClean="0"/>
              <a:t>Click to edit Master text styles</a:t>
            </a:r>
          </a:p>
        </p:txBody>
      </p:sp>
      <p:sp>
        <p:nvSpPr>
          <p:cNvPr id="10" name="Text Placeholder 6"/>
          <p:cNvSpPr>
            <a:spLocks noGrp="1"/>
          </p:cNvSpPr>
          <p:nvPr>
            <p:ph type="body" sz="quarter" idx="11" hasCustomPrompt="1"/>
          </p:nvPr>
        </p:nvSpPr>
        <p:spPr>
          <a:xfrm>
            <a:off x="1603800" y="5445224"/>
            <a:ext cx="5936400" cy="910800"/>
          </a:xfrm>
        </p:spPr>
        <p:txBody>
          <a:bodyPr anchor="ctr">
            <a:normAutofit/>
          </a:bodyPr>
          <a:lstStyle>
            <a:lvl1pPr marL="342900" marR="0" indent="-34290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a:lvl1pPr>
            <a:lvl2pPr>
              <a:buNone/>
              <a:defRPr/>
            </a:lvl2pPr>
            <a:lvl3pPr>
              <a:buNone/>
              <a:defRPr/>
            </a:lvl3pPr>
            <a:lvl4pPr>
              <a:buNone/>
              <a:defRPr/>
            </a:lvl4pPr>
            <a:lvl5pPr>
              <a:buNone/>
              <a:defRPr/>
            </a:lvl5pPr>
          </a:lstStyle>
          <a:p>
            <a:pPr lvl="0"/>
            <a:r>
              <a:rPr lang="en-US" dirty="0" smtClean="0"/>
              <a:t>CM</a:t>
            </a:r>
          </a:p>
          <a:p>
            <a:pPr marL="342900" marR="0" lvl="0" indent="-34290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Researcher</a:t>
            </a:r>
          </a:p>
        </p:txBody>
      </p:sp>
      <p:sp>
        <p:nvSpPr>
          <p:cNvPr id="12" name="TextBox 11"/>
          <p:cNvSpPr txBox="1"/>
          <p:nvPr userDrawn="1"/>
        </p:nvSpPr>
        <p:spPr>
          <a:xfrm>
            <a:off x="1368000" y="4221088"/>
            <a:ext cx="6408000" cy="864000"/>
          </a:xfrm>
          <a:prstGeom prst="rect">
            <a:avLst/>
          </a:prstGeom>
          <a:noFill/>
        </p:spPr>
        <p:txBody>
          <a:bodyPr wrap="square" rtlCol="0">
            <a:spAutoFit/>
          </a:bodyPr>
          <a:lstStyle/>
          <a:p>
            <a:pPr algn="ctr">
              <a:spcBef>
                <a:spcPts val="0"/>
              </a:spcBef>
              <a:buNone/>
            </a:pPr>
            <a:r>
              <a:rPr lang="en-GB" sz="2400" i="1" kern="1200" dirty="0" smtClean="0">
                <a:solidFill>
                  <a:schemeClr val="tx1">
                    <a:lumMod val="75000"/>
                    <a:lumOff val="25000"/>
                  </a:schemeClr>
                </a:solidFill>
                <a:latin typeface="Century Gothic" pitchFamily="34" charset="0"/>
                <a:ea typeface="+mn-ea"/>
                <a:cs typeface="+mn-cs"/>
              </a:rPr>
              <a:t>Measuring the customer experience </a:t>
            </a:r>
          </a:p>
          <a:p>
            <a:pPr algn="ctr">
              <a:spcBef>
                <a:spcPts val="0"/>
              </a:spcBef>
              <a:buNone/>
            </a:pPr>
            <a:r>
              <a:rPr lang="en-GB" sz="2400" i="1" kern="1200" dirty="0" smtClean="0">
                <a:solidFill>
                  <a:schemeClr val="tx1">
                    <a:lumMod val="75000"/>
                    <a:lumOff val="25000"/>
                  </a:schemeClr>
                </a:solidFill>
                <a:latin typeface="Century Gothic" pitchFamily="34" charset="0"/>
                <a:ea typeface="+mn-ea"/>
                <a:cs typeface="+mn-cs"/>
              </a:rPr>
              <a:t>through your customers’ eyes</a:t>
            </a:r>
            <a:endParaRPr lang="en-GB" sz="2400" i="1" kern="1200" dirty="0">
              <a:solidFill>
                <a:schemeClr val="tx1">
                  <a:lumMod val="75000"/>
                  <a:lumOff val="25000"/>
                </a:schemeClr>
              </a:solidFill>
              <a:latin typeface="Century Gothic" pitchFamily="34" charset="0"/>
              <a:ea typeface="+mn-ea"/>
              <a:cs typeface="+mn-cs"/>
            </a:endParaRPr>
          </a:p>
        </p:txBody>
      </p:sp>
    </p:spTree>
    <p:extLst>
      <p:ext uri="{BB962C8B-B14F-4D97-AF65-F5344CB8AC3E}">
        <p14:creationId xmlns:p14="http://schemas.microsoft.com/office/powerpoint/2010/main" val="3558207618"/>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Section title page">
    <p:spTree>
      <p:nvGrpSpPr>
        <p:cNvPr id="1" name=""/>
        <p:cNvGrpSpPr/>
        <p:nvPr/>
      </p:nvGrpSpPr>
      <p:grpSpPr>
        <a:xfrm>
          <a:off x="0" y="0"/>
          <a:ext cx="0" cy="0"/>
          <a:chOff x="0" y="0"/>
          <a:chExt cx="0" cy="0"/>
        </a:xfrm>
      </p:grpSpPr>
      <p:pic>
        <p:nvPicPr>
          <p:cNvPr id="3" name="Picture 2" descr="H:\POWERPOINT TEMPLATES\tlf_PP_Template_slides\tlf_PP_Template_slides\Title_endSlide1.jpg"/>
          <p:cNvPicPr>
            <a:picLocks noChangeAspect="1" noChangeArrowheads="1"/>
          </p:cNvPicPr>
          <p:nvPr userDrawn="1"/>
        </p:nvPicPr>
        <p:blipFill>
          <a:blip r:embed="rId2" cstate="print"/>
          <a:srcRect/>
          <a:stretch>
            <a:fillRect/>
          </a:stretch>
        </p:blipFill>
        <p:spPr bwMode="auto">
          <a:xfrm>
            <a:off x="-149524" y="0"/>
            <a:ext cx="9293524" cy="6858000"/>
          </a:xfrm>
          <a:prstGeom prst="rect">
            <a:avLst/>
          </a:prstGeom>
          <a:noFill/>
        </p:spPr>
      </p:pic>
      <p:sp>
        <p:nvSpPr>
          <p:cNvPr id="12" name="Text Placeholder 11"/>
          <p:cNvSpPr>
            <a:spLocks noGrp="1"/>
          </p:cNvSpPr>
          <p:nvPr>
            <p:ph type="body" sz="quarter" idx="11"/>
          </p:nvPr>
        </p:nvSpPr>
        <p:spPr>
          <a:xfrm>
            <a:off x="1368000" y="4221184"/>
            <a:ext cx="6408000" cy="864000"/>
          </a:xfrm>
        </p:spPr>
        <p:txBody>
          <a:bodyPr anchor="ctr">
            <a:noAutofit/>
          </a:bodyPr>
          <a:lstStyle>
            <a:lvl1pPr algn="ctr">
              <a:buNone/>
              <a:defRPr lang="en-US" sz="2800" kern="1200" dirty="0" smtClean="0">
                <a:solidFill>
                  <a:schemeClr val="tx1">
                    <a:lumMod val="50000"/>
                    <a:lumOff val="50000"/>
                  </a:schemeClr>
                </a:solidFill>
                <a:latin typeface="Century Gothic" panose="020B0502020202020204" pitchFamily="34" charset="0"/>
                <a:ea typeface="+mn-ea"/>
                <a:cs typeface="+mn-cs"/>
              </a:defRPr>
            </a:lvl1pPr>
            <a:lvl2pPr>
              <a:defRPr lang="en-US" sz="2400" kern="1200" dirty="0" smtClean="0">
                <a:solidFill>
                  <a:schemeClr val="tx1">
                    <a:lumMod val="50000"/>
                    <a:lumOff val="50000"/>
                  </a:schemeClr>
                </a:solidFill>
                <a:latin typeface="Century Gothic" panose="020B0502020202020204" pitchFamily="34" charset="0"/>
                <a:ea typeface="+mn-ea"/>
                <a:cs typeface="+mn-cs"/>
              </a:defRPr>
            </a:lvl2pPr>
            <a:lvl3pPr>
              <a:defRPr lang="en-US" sz="2400" kern="1200" dirty="0" smtClean="0">
                <a:solidFill>
                  <a:schemeClr val="tx1">
                    <a:lumMod val="50000"/>
                    <a:lumOff val="50000"/>
                  </a:schemeClr>
                </a:solidFill>
                <a:latin typeface="Century Gothic" panose="020B0502020202020204" pitchFamily="34" charset="0"/>
                <a:ea typeface="+mn-ea"/>
                <a:cs typeface="+mn-cs"/>
              </a:defRPr>
            </a:lvl3pPr>
            <a:lvl4pPr>
              <a:defRPr lang="en-US" sz="2400" kern="1200" dirty="0" smtClean="0">
                <a:solidFill>
                  <a:schemeClr val="tx1">
                    <a:lumMod val="50000"/>
                    <a:lumOff val="50000"/>
                  </a:schemeClr>
                </a:solidFill>
                <a:latin typeface="Century Gothic" panose="020B0502020202020204" pitchFamily="34" charset="0"/>
                <a:ea typeface="+mn-ea"/>
                <a:cs typeface="+mn-cs"/>
              </a:defRPr>
            </a:lvl4pPr>
            <a:lvl5pPr>
              <a:defRPr lang="en-GB" sz="2400" kern="1200" dirty="0" smtClean="0">
                <a:solidFill>
                  <a:schemeClr val="tx1">
                    <a:lumMod val="50000"/>
                    <a:lumOff val="50000"/>
                  </a:schemeClr>
                </a:solidFill>
                <a:latin typeface="Century Gothic" panose="020B0502020202020204" pitchFamily="34" charset="0"/>
                <a:ea typeface="+mn-ea"/>
                <a:cs typeface="+mn-cs"/>
              </a:defRPr>
            </a:lvl5pPr>
          </a:lstStyle>
          <a:p>
            <a:pPr lvl="0"/>
            <a:r>
              <a:rPr lang="en-US" dirty="0" smtClean="0"/>
              <a:t>Click to edit Master text styles</a:t>
            </a:r>
          </a:p>
        </p:txBody>
      </p:sp>
      <p:sp>
        <p:nvSpPr>
          <p:cNvPr id="7" name="Text Placeholder 6"/>
          <p:cNvSpPr>
            <a:spLocks noGrp="1"/>
          </p:cNvSpPr>
          <p:nvPr>
            <p:ph type="body" sz="quarter" idx="10"/>
          </p:nvPr>
        </p:nvSpPr>
        <p:spPr>
          <a:xfrm>
            <a:off x="685800" y="836712"/>
            <a:ext cx="7772400" cy="1472400"/>
          </a:xfrm>
        </p:spPr>
        <p:txBody>
          <a:bodyPr anchor="ctr">
            <a:normAutofit/>
          </a:bodyPr>
          <a:lstStyle>
            <a:lvl1pPr algn="ctr">
              <a:buNone/>
              <a:defRPr sz="4000"/>
            </a:lvl1pPr>
            <a:lvl2pPr>
              <a:buNone/>
              <a:defRPr/>
            </a:lvl2pPr>
            <a:lvl3pPr>
              <a:buNone/>
              <a:defRPr/>
            </a:lvl3pPr>
            <a:lvl4pPr>
              <a:buNone/>
              <a:defRPr/>
            </a:lvl4pPr>
            <a:lvl5pPr>
              <a:buNone/>
              <a:defRPr/>
            </a:lvl5pPr>
          </a:lstStyle>
          <a:p>
            <a:pPr lvl="0"/>
            <a:r>
              <a:rPr lang="en-US" dirty="0" smtClean="0"/>
              <a:t>Click to edit Master text styles</a:t>
            </a:r>
          </a:p>
        </p:txBody>
      </p:sp>
    </p:spTree>
    <p:extLst>
      <p:ext uri="{BB962C8B-B14F-4D97-AF65-F5344CB8AC3E}">
        <p14:creationId xmlns:p14="http://schemas.microsoft.com/office/powerpoint/2010/main" val="3558207618"/>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Title Slide option">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2399698172"/>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9856" y="1196752"/>
            <a:ext cx="3008313" cy="657994"/>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419872" y="1196752"/>
            <a:ext cx="5266928" cy="4932000"/>
          </a:xfrm>
        </p:spPr>
        <p:txBody>
          <a:bodyPr>
            <a:normAutofit/>
          </a:bodyPr>
          <a:lstStyle>
            <a:lvl1pPr>
              <a:buClr>
                <a:srgbClr val="BF2F38"/>
              </a:buClr>
              <a:defRPr sz="2400"/>
            </a:lvl1pPr>
            <a:lvl2pPr>
              <a:buClr>
                <a:srgbClr val="BF2F38"/>
              </a:buClr>
              <a:defRPr sz="2000"/>
            </a:lvl2pPr>
            <a:lvl3pPr>
              <a:buClr>
                <a:srgbClr val="BF2F38"/>
              </a:buClr>
              <a:defRPr sz="1800"/>
            </a:lvl3pPr>
            <a:lvl4pPr>
              <a:buClr>
                <a:srgbClr val="BF2F38"/>
              </a:buClr>
              <a:defRPr sz="1600"/>
            </a:lvl4pPr>
            <a:lvl5pPr>
              <a:buClr>
                <a:srgbClr val="BF2F38"/>
              </a:buCl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179512" y="1916832"/>
            <a:ext cx="3008313"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58208754"/>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23929843"/>
      </p:ext>
    </p:extLst>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85149793"/>
      </p:ext>
    </p:extLst>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pic>
        <p:nvPicPr>
          <p:cNvPr id="8" name="Picture 7" descr="Slide_footer.jpg"/>
          <p:cNvPicPr>
            <a:picLocks noChangeAspect="1"/>
          </p:cNvPicPr>
          <p:nvPr userDrawn="1"/>
        </p:nvPicPr>
        <p:blipFill>
          <a:blip r:embed="rId2" cstate="print"/>
          <a:stretch>
            <a:fillRect/>
          </a:stretch>
        </p:blipFill>
        <p:spPr>
          <a:xfrm>
            <a:off x="0" y="6560451"/>
            <a:ext cx="9144000" cy="312539"/>
          </a:xfrm>
          <a:prstGeom prst="rect">
            <a:avLst/>
          </a:prstGeom>
        </p:spPr>
      </p:pic>
      <p:sp>
        <p:nvSpPr>
          <p:cNvPr id="2" name="Title 1"/>
          <p:cNvSpPr>
            <a:spLocks noGrp="1"/>
          </p:cNvSpPr>
          <p:nvPr>
            <p:ph type="title"/>
          </p:nvPr>
        </p:nvSpPr>
        <p:spPr>
          <a:xfrm>
            <a:off x="1177280" y="239464"/>
            <a:ext cx="7643192" cy="885280"/>
          </a:xfrm>
        </p:spPr>
        <p:txBody>
          <a:bodyPr anchor="b">
            <a:normAutofit/>
          </a:bodyPr>
          <a:lstStyle>
            <a:lvl1pPr algn="l">
              <a:defRPr sz="3200" b="0">
                <a:solidFill>
                  <a:schemeClr val="tx1">
                    <a:lumMod val="75000"/>
                    <a:lumOff val="25000"/>
                  </a:schemeClr>
                </a:solidFill>
                <a:latin typeface="Century Gothic"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237872" y="1340768"/>
            <a:ext cx="8640960" cy="4896544"/>
          </a:xfrm>
        </p:spPr>
        <p:txBody>
          <a:bodyPr>
            <a:normAutofit/>
          </a:bodyPr>
          <a:lstStyle>
            <a:lvl1pPr>
              <a:lnSpc>
                <a:spcPct val="150000"/>
              </a:lnSpc>
              <a:spcBef>
                <a:spcPts val="0"/>
              </a:spcBef>
              <a:defRPr sz="2800">
                <a:solidFill>
                  <a:schemeClr val="tx1">
                    <a:lumMod val="75000"/>
                    <a:lumOff val="25000"/>
                  </a:schemeClr>
                </a:solidFill>
                <a:latin typeface="Century Gothic" pitchFamily="34" charset="0"/>
              </a:defRPr>
            </a:lvl1pPr>
            <a:lvl2pPr>
              <a:lnSpc>
                <a:spcPct val="150000"/>
              </a:lnSpc>
              <a:spcBef>
                <a:spcPts val="0"/>
              </a:spcBef>
              <a:defRPr sz="2400">
                <a:solidFill>
                  <a:schemeClr val="tx1">
                    <a:lumMod val="75000"/>
                    <a:lumOff val="25000"/>
                  </a:schemeClr>
                </a:solidFill>
                <a:latin typeface="Century Gothic" pitchFamily="34" charset="0"/>
              </a:defRPr>
            </a:lvl2pPr>
            <a:lvl3pPr>
              <a:lnSpc>
                <a:spcPct val="150000"/>
              </a:lnSpc>
              <a:spcBef>
                <a:spcPts val="0"/>
              </a:spcBef>
              <a:defRPr sz="2000">
                <a:solidFill>
                  <a:schemeClr val="tx1">
                    <a:lumMod val="75000"/>
                    <a:lumOff val="25000"/>
                  </a:schemeClr>
                </a:solidFill>
                <a:latin typeface="Century Gothic" pitchFamily="34" charset="0"/>
              </a:defRPr>
            </a:lvl3pPr>
            <a:lvl4pPr>
              <a:lnSpc>
                <a:spcPct val="150000"/>
              </a:lnSpc>
              <a:spcBef>
                <a:spcPts val="0"/>
              </a:spcBef>
              <a:defRPr sz="1800">
                <a:solidFill>
                  <a:schemeClr val="tx1">
                    <a:lumMod val="75000"/>
                    <a:lumOff val="25000"/>
                  </a:schemeClr>
                </a:solidFill>
                <a:latin typeface="Century Gothic" pitchFamily="34" charset="0"/>
              </a:defRPr>
            </a:lvl4pPr>
            <a:lvl5pPr>
              <a:lnSpc>
                <a:spcPct val="150000"/>
              </a:lnSpc>
              <a:spcBef>
                <a:spcPts val="0"/>
              </a:spcBef>
              <a:defRPr sz="1800">
                <a:solidFill>
                  <a:schemeClr val="tx1">
                    <a:lumMod val="75000"/>
                    <a:lumOff val="25000"/>
                  </a:schemeClr>
                </a:solidFill>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7" name="Content Placeholder 4" descr="TLF_NEW_Logo.jpg"/>
          <p:cNvPicPr>
            <a:picLocks noChangeAspect="1"/>
          </p:cNvPicPr>
          <p:nvPr userDrawn="1"/>
        </p:nvPicPr>
        <p:blipFill>
          <a:blip r:embed="rId3" cstate="print"/>
          <a:stretch>
            <a:fillRect/>
          </a:stretch>
        </p:blipFill>
        <p:spPr>
          <a:xfrm>
            <a:off x="226378" y="225816"/>
            <a:ext cx="895350" cy="895350"/>
          </a:xfrm>
          <a:prstGeom prst="rect">
            <a:avLst/>
          </a:prstGeom>
        </p:spPr>
      </p:pic>
      <p:sp>
        <p:nvSpPr>
          <p:cNvPr id="17" name="TextBox 16"/>
          <p:cNvSpPr txBox="1"/>
          <p:nvPr userDrawn="1"/>
        </p:nvSpPr>
        <p:spPr>
          <a:xfrm>
            <a:off x="0" y="6597352"/>
            <a:ext cx="356188" cy="261610"/>
          </a:xfrm>
          <a:prstGeom prst="rect">
            <a:avLst/>
          </a:prstGeom>
          <a:noFill/>
        </p:spPr>
        <p:txBody>
          <a:bodyPr wrap="none" rtlCol="0">
            <a:spAutoFit/>
          </a:bodyPr>
          <a:lstStyle/>
          <a:p>
            <a:fld id="{7A0883B9-346F-42BD-8E33-77A8AC5D5387}" type="slidenum">
              <a:rPr lang="en-GB" sz="1100" smtClean="0">
                <a:solidFill>
                  <a:prstClr val="white"/>
                </a:solidFill>
                <a:latin typeface="Century Gothic" pitchFamily="34" charset="0"/>
              </a:rPr>
              <a:pPr/>
              <a:t>‹#›</a:t>
            </a:fld>
            <a:endParaRPr lang="en-GB" sz="1100" dirty="0">
              <a:solidFill>
                <a:prstClr val="white"/>
              </a:solidFill>
              <a:latin typeface="Century Gothic" pitchFamily="34" charset="0"/>
            </a:endParaRPr>
          </a:p>
        </p:txBody>
      </p:sp>
      <p:sp>
        <p:nvSpPr>
          <p:cNvPr id="9" name="TextBox 8"/>
          <p:cNvSpPr txBox="1"/>
          <p:nvPr userDrawn="1"/>
        </p:nvSpPr>
        <p:spPr>
          <a:xfrm>
            <a:off x="7236296" y="6597352"/>
            <a:ext cx="1512168" cy="246221"/>
          </a:xfrm>
          <a:prstGeom prst="rect">
            <a:avLst/>
          </a:prstGeom>
          <a:noFill/>
        </p:spPr>
        <p:txBody>
          <a:bodyPr wrap="square" rtlCol="0">
            <a:spAutoFit/>
          </a:bodyPr>
          <a:lstStyle/>
          <a:p>
            <a:r>
              <a:rPr lang="en-GB" sz="1000" dirty="0" smtClean="0">
                <a:solidFill>
                  <a:schemeClr val="bg1">
                    <a:lumMod val="75000"/>
                  </a:schemeClr>
                </a:solidFill>
                <a:latin typeface="Century Gothic" pitchFamily="34" charset="0"/>
              </a:rPr>
              <a:t>CONFIDENTIAL</a:t>
            </a:r>
            <a:endParaRPr lang="en-GB" sz="1000" dirty="0">
              <a:solidFill>
                <a:schemeClr val="bg1">
                  <a:lumMod val="75000"/>
                </a:schemeClr>
              </a:solidFill>
              <a:latin typeface="Century Gothic" pitchFamily="34" charset="0"/>
            </a:endParaRPr>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p 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470" y="1196752"/>
            <a:ext cx="6505862" cy="5112568"/>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Chart Placeholder 7"/>
          <p:cNvSpPr>
            <a:spLocks noGrp="1"/>
          </p:cNvSpPr>
          <p:nvPr>
            <p:ph type="chart" sz="quarter" idx="11"/>
          </p:nvPr>
        </p:nvSpPr>
        <p:spPr>
          <a:xfrm>
            <a:off x="6732332" y="1196752"/>
            <a:ext cx="2160148" cy="5112568"/>
          </a:xfrm>
        </p:spPr>
        <p:txBody>
          <a:bodyPr>
            <a:normAutofit/>
          </a:bodyPr>
          <a:lstStyle>
            <a:lvl1pPr>
              <a:defRPr sz="1600"/>
            </a:lvl1pPr>
          </a:lstStyle>
          <a:p>
            <a:endParaRPr lang="en-GB" dirty="0"/>
          </a:p>
        </p:txBody>
      </p:sp>
      <p:sp>
        <p:nvSpPr>
          <p:cNvPr id="6" name="Title 1"/>
          <p:cNvSpPr>
            <a:spLocks noGrp="1"/>
          </p:cNvSpPr>
          <p:nvPr>
            <p:ph type="title"/>
          </p:nvPr>
        </p:nvSpPr>
        <p:spPr>
          <a:xfrm>
            <a:off x="1187624" y="225816"/>
            <a:ext cx="7704856" cy="898928"/>
          </a:xfrm>
        </p:spPr>
        <p:txBody>
          <a:bodyPr/>
          <a:lstStyle/>
          <a:p>
            <a:r>
              <a:rPr lang="en-US" smtClean="0"/>
              <a:t>Click to edit Master title style</a:t>
            </a:r>
            <a:endParaRPr lang="en-GB"/>
          </a:p>
        </p:txBody>
      </p:sp>
    </p:spTree>
    <p:extLst>
      <p:ext uri="{BB962C8B-B14F-4D97-AF65-F5344CB8AC3E}">
        <p14:creationId xmlns:p14="http://schemas.microsoft.com/office/powerpoint/2010/main" val="572043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ap chart with sub">
    <p:spTree>
      <p:nvGrpSpPr>
        <p:cNvPr id="1" name=""/>
        <p:cNvGrpSpPr/>
        <p:nvPr/>
      </p:nvGrpSpPr>
      <p:grpSpPr>
        <a:xfrm>
          <a:off x="0" y="0"/>
          <a:ext cx="0" cy="0"/>
          <a:chOff x="0" y="0"/>
          <a:chExt cx="0" cy="0"/>
        </a:xfrm>
      </p:grpSpPr>
      <p:sp>
        <p:nvSpPr>
          <p:cNvPr id="2" name="Title 1"/>
          <p:cNvSpPr>
            <a:spLocks noGrp="1"/>
          </p:cNvSpPr>
          <p:nvPr>
            <p:ph type="title"/>
          </p:nvPr>
        </p:nvSpPr>
        <p:spPr>
          <a:xfrm>
            <a:off x="1187624" y="225816"/>
            <a:ext cx="7704856" cy="682904"/>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226470" y="1196752"/>
            <a:ext cx="6505862" cy="5112568"/>
          </a:xfrm>
        </p:spPr>
        <p:txBody>
          <a:bodyPr/>
          <a:lstStyle>
            <a:lvl1pPr>
              <a:buClr>
                <a:srgbClr val="BF2F38"/>
              </a:buClr>
              <a:defRPr/>
            </a:lvl1pPr>
            <a:lvl2pPr>
              <a:buClr>
                <a:srgbClr val="BF2F38"/>
              </a:buClr>
              <a:defRPr/>
            </a:lvl2pPr>
            <a:lvl3pPr>
              <a:buClr>
                <a:srgbClr val="BF2F38"/>
              </a:buClr>
              <a:defRPr/>
            </a:lvl3pPr>
            <a:lvl4pPr>
              <a:buClr>
                <a:srgbClr val="BF2F38"/>
              </a:buClr>
              <a:defRPr/>
            </a:lvl4pPr>
            <a:lvl5pPr>
              <a:buClr>
                <a:srgbClr val="BF2F38"/>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10"/>
          </p:nvPr>
        </p:nvSpPr>
        <p:spPr>
          <a:xfrm>
            <a:off x="1187450" y="909414"/>
            <a:ext cx="7705725" cy="215330"/>
          </a:xfrm>
        </p:spPr>
        <p:txBody>
          <a:bodyPr bIns="0" anchor="b">
            <a:noAutofit/>
          </a:bodyPr>
          <a:lstStyle>
            <a:lvl1pPr marL="0" indent="0">
              <a:buNone/>
              <a:defRPr sz="1050">
                <a:solidFill>
                  <a:schemeClr val="tx1"/>
                </a:solidFill>
              </a:defRPr>
            </a:lvl1pPr>
            <a:lvl2pPr marL="457200" indent="0">
              <a:buNone/>
              <a:defRPr sz="1000">
                <a:solidFill>
                  <a:schemeClr val="tx1">
                    <a:lumMod val="50000"/>
                    <a:lumOff val="50000"/>
                  </a:schemeClr>
                </a:solidFill>
              </a:defRPr>
            </a:lvl2pPr>
            <a:lvl3pPr marL="914400" indent="0">
              <a:buNone/>
              <a:defRPr sz="1000">
                <a:solidFill>
                  <a:schemeClr val="tx1">
                    <a:lumMod val="50000"/>
                    <a:lumOff val="50000"/>
                  </a:schemeClr>
                </a:solidFill>
              </a:defRPr>
            </a:lvl3pPr>
            <a:lvl4pPr marL="1371600" indent="0">
              <a:buNone/>
              <a:defRPr sz="1000">
                <a:solidFill>
                  <a:schemeClr val="tx1">
                    <a:lumMod val="50000"/>
                    <a:lumOff val="50000"/>
                  </a:schemeClr>
                </a:solidFill>
              </a:defRPr>
            </a:lvl4pPr>
            <a:lvl5pPr marL="1828800" indent="0">
              <a:buNone/>
              <a:defRPr sz="1000">
                <a:solidFill>
                  <a:schemeClr val="tx1">
                    <a:lumMod val="50000"/>
                    <a:lumOff val="50000"/>
                  </a:schemeClr>
                </a:solidFill>
              </a:defRPr>
            </a:lvl5pPr>
          </a:lstStyle>
          <a:p>
            <a:pPr lvl="0"/>
            <a:r>
              <a:rPr lang="en-US" dirty="0" smtClean="0"/>
              <a:t>Click to edit Master text styles</a:t>
            </a:r>
            <a:endParaRPr lang="en-GB" dirty="0"/>
          </a:p>
        </p:txBody>
      </p:sp>
      <p:sp>
        <p:nvSpPr>
          <p:cNvPr id="8" name="Chart Placeholder 7"/>
          <p:cNvSpPr>
            <a:spLocks noGrp="1"/>
          </p:cNvSpPr>
          <p:nvPr>
            <p:ph type="chart" sz="quarter" idx="11"/>
          </p:nvPr>
        </p:nvSpPr>
        <p:spPr>
          <a:xfrm>
            <a:off x="6732332" y="1196752"/>
            <a:ext cx="2160148" cy="5112568"/>
          </a:xfrm>
        </p:spPr>
        <p:txBody>
          <a:bodyPr>
            <a:normAutofit/>
          </a:bodyPr>
          <a:lstStyle>
            <a:lvl1pPr>
              <a:defRPr sz="1600"/>
            </a:lvl1pPr>
          </a:lstStyle>
          <a:p>
            <a:endParaRPr lang="en-GB" dirty="0"/>
          </a:p>
        </p:txBody>
      </p:sp>
    </p:spTree>
    <p:extLst>
      <p:ext uri="{BB962C8B-B14F-4D97-AF65-F5344CB8AC3E}">
        <p14:creationId xmlns:p14="http://schemas.microsoft.com/office/powerpoint/2010/main" val="5720431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slideLayout" Target="../slideLayouts/slideLayout56.xml"/><Relationship Id="rId26" Type="http://schemas.openxmlformats.org/officeDocument/2006/relationships/slideLayout" Target="../slideLayouts/slideLayout64.xml"/><Relationship Id="rId39" Type="http://schemas.openxmlformats.org/officeDocument/2006/relationships/slideLayout" Target="../slideLayouts/slideLayout77.xml"/><Relationship Id="rId3" Type="http://schemas.openxmlformats.org/officeDocument/2006/relationships/slideLayout" Target="../slideLayouts/slideLayout41.xml"/><Relationship Id="rId21" Type="http://schemas.openxmlformats.org/officeDocument/2006/relationships/slideLayout" Target="../slideLayouts/slideLayout59.xml"/><Relationship Id="rId34" Type="http://schemas.openxmlformats.org/officeDocument/2006/relationships/slideLayout" Target="../slideLayouts/slideLayout72.xml"/><Relationship Id="rId42" Type="http://schemas.openxmlformats.org/officeDocument/2006/relationships/image" Target="../media/image2.jpeg"/><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slideLayout" Target="../slideLayouts/slideLayout55.xml"/><Relationship Id="rId25" Type="http://schemas.openxmlformats.org/officeDocument/2006/relationships/slideLayout" Target="../slideLayouts/slideLayout63.xml"/><Relationship Id="rId33" Type="http://schemas.openxmlformats.org/officeDocument/2006/relationships/slideLayout" Target="../slideLayouts/slideLayout71.xml"/><Relationship Id="rId38" Type="http://schemas.openxmlformats.org/officeDocument/2006/relationships/slideLayout" Target="../slideLayouts/slideLayout76.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20" Type="http://schemas.openxmlformats.org/officeDocument/2006/relationships/slideLayout" Target="../slideLayouts/slideLayout58.xml"/><Relationship Id="rId29" Type="http://schemas.openxmlformats.org/officeDocument/2006/relationships/slideLayout" Target="../slideLayouts/slideLayout67.xml"/><Relationship Id="rId41" Type="http://schemas.openxmlformats.org/officeDocument/2006/relationships/image" Target="../media/image1.jpeg"/><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24" Type="http://schemas.openxmlformats.org/officeDocument/2006/relationships/slideLayout" Target="../slideLayouts/slideLayout62.xml"/><Relationship Id="rId32" Type="http://schemas.openxmlformats.org/officeDocument/2006/relationships/slideLayout" Target="../slideLayouts/slideLayout70.xml"/><Relationship Id="rId37" Type="http://schemas.openxmlformats.org/officeDocument/2006/relationships/slideLayout" Target="../slideLayouts/slideLayout75.xml"/><Relationship Id="rId40" Type="http://schemas.openxmlformats.org/officeDocument/2006/relationships/theme" Target="../theme/theme2.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23" Type="http://schemas.openxmlformats.org/officeDocument/2006/relationships/slideLayout" Target="../slideLayouts/slideLayout61.xml"/><Relationship Id="rId28" Type="http://schemas.openxmlformats.org/officeDocument/2006/relationships/slideLayout" Target="../slideLayouts/slideLayout66.xml"/><Relationship Id="rId36" Type="http://schemas.openxmlformats.org/officeDocument/2006/relationships/slideLayout" Target="../slideLayouts/slideLayout74.xml"/><Relationship Id="rId10" Type="http://schemas.openxmlformats.org/officeDocument/2006/relationships/slideLayout" Target="../slideLayouts/slideLayout48.xml"/><Relationship Id="rId19" Type="http://schemas.openxmlformats.org/officeDocument/2006/relationships/slideLayout" Target="../slideLayouts/slideLayout57.xml"/><Relationship Id="rId31" Type="http://schemas.openxmlformats.org/officeDocument/2006/relationships/slideLayout" Target="../slideLayouts/slideLayout69.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 Id="rId22" Type="http://schemas.openxmlformats.org/officeDocument/2006/relationships/slideLayout" Target="../slideLayouts/slideLayout60.xml"/><Relationship Id="rId27" Type="http://schemas.openxmlformats.org/officeDocument/2006/relationships/slideLayout" Target="../slideLayouts/slideLayout65.xml"/><Relationship Id="rId30" Type="http://schemas.openxmlformats.org/officeDocument/2006/relationships/slideLayout" Target="../slideLayouts/slideLayout68.xml"/><Relationship Id="rId35" Type="http://schemas.openxmlformats.org/officeDocument/2006/relationships/slideLayout" Target="../slideLayouts/slideLayout7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87624" y="225816"/>
            <a:ext cx="7704856" cy="898928"/>
          </a:xfrm>
          <a:prstGeom prst="rect">
            <a:avLst/>
          </a:prstGeom>
        </p:spPr>
        <p:txBody>
          <a:bodyPr vert="horz" lIns="91440" tIns="45720" rIns="91440" bIns="0" rtlCol="0" anchor="b">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226378" y="1196752"/>
            <a:ext cx="8666102" cy="511256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7" name="Content Placeholder 4" descr="TLF_NEW_Logo.jpg"/>
          <p:cNvPicPr>
            <a:picLocks noChangeAspect="1"/>
          </p:cNvPicPr>
          <p:nvPr userDrawn="1"/>
        </p:nvPicPr>
        <p:blipFill>
          <a:blip r:embed="rId40" cstate="print"/>
          <a:stretch>
            <a:fillRect/>
          </a:stretch>
        </p:blipFill>
        <p:spPr>
          <a:xfrm>
            <a:off x="226378" y="225816"/>
            <a:ext cx="895350" cy="895350"/>
          </a:xfrm>
          <a:prstGeom prst="rect">
            <a:avLst/>
          </a:prstGeom>
        </p:spPr>
      </p:pic>
      <p:pic>
        <p:nvPicPr>
          <p:cNvPr id="8" name="Picture 7" descr="Slide_footer.jpg"/>
          <p:cNvPicPr>
            <a:picLocks noChangeAspect="1"/>
          </p:cNvPicPr>
          <p:nvPr userDrawn="1"/>
        </p:nvPicPr>
        <p:blipFill>
          <a:blip r:embed="rId41" cstate="print"/>
          <a:stretch>
            <a:fillRect/>
          </a:stretch>
        </p:blipFill>
        <p:spPr>
          <a:xfrm>
            <a:off x="0" y="6545461"/>
            <a:ext cx="9144000" cy="312539"/>
          </a:xfrm>
          <a:prstGeom prst="rect">
            <a:avLst/>
          </a:prstGeom>
        </p:spPr>
      </p:pic>
      <p:sp>
        <p:nvSpPr>
          <p:cNvPr id="9" name="TextBox 8"/>
          <p:cNvSpPr txBox="1"/>
          <p:nvPr userDrawn="1"/>
        </p:nvSpPr>
        <p:spPr>
          <a:xfrm>
            <a:off x="226378" y="6586314"/>
            <a:ext cx="468000" cy="230832"/>
          </a:xfrm>
          <a:prstGeom prst="rect">
            <a:avLst/>
          </a:prstGeom>
          <a:noFill/>
        </p:spPr>
        <p:txBody>
          <a:bodyPr wrap="square" rtlCol="0" anchor="ctr">
            <a:spAutoFit/>
          </a:bodyPr>
          <a:lstStyle/>
          <a:p>
            <a:fld id="{096553D4-A4ED-4DCC-A2F3-3A5BC75E12C7}" type="slidenum">
              <a:rPr lang="en-GB" sz="900" smtClean="0">
                <a:solidFill>
                  <a:schemeClr val="bg1">
                    <a:lumMod val="85000"/>
                  </a:schemeClr>
                </a:solidFill>
                <a:latin typeface="Century Gothic" panose="020B0502020202020204" pitchFamily="34" charset="0"/>
              </a:rPr>
              <a:pPr/>
              <a:t>‹#›</a:t>
            </a:fld>
            <a:endParaRPr lang="en-GB" sz="1000" dirty="0">
              <a:solidFill>
                <a:schemeClr val="bg1">
                  <a:lumMod val="85000"/>
                </a:schemeClr>
              </a:solidFill>
              <a:latin typeface="Century Gothic" panose="020B0502020202020204" pitchFamily="34" charset="0"/>
            </a:endParaRPr>
          </a:p>
        </p:txBody>
      </p:sp>
      <p:sp>
        <p:nvSpPr>
          <p:cNvPr id="10" name="TextBox 9"/>
          <p:cNvSpPr txBox="1"/>
          <p:nvPr userDrawn="1"/>
        </p:nvSpPr>
        <p:spPr>
          <a:xfrm>
            <a:off x="7668344" y="6586314"/>
            <a:ext cx="1224136" cy="230832"/>
          </a:xfrm>
          <a:prstGeom prst="rect">
            <a:avLst/>
          </a:prstGeom>
          <a:noFill/>
        </p:spPr>
        <p:txBody>
          <a:bodyPr wrap="square" rtlCol="0" anchor="ctr">
            <a:spAutoFit/>
          </a:bodyPr>
          <a:lstStyle/>
          <a:p>
            <a:pPr algn="r"/>
            <a:r>
              <a:rPr lang="en-GB" sz="900" dirty="0" smtClean="0">
                <a:solidFill>
                  <a:schemeClr val="bg1">
                    <a:lumMod val="85000"/>
                  </a:schemeClr>
                </a:solidFill>
                <a:latin typeface="Century Gothic" panose="020B0502020202020204" pitchFamily="34" charset="0"/>
              </a:rPr>
              <a:t>CONFIDENTIAL</a:t>
            </a:r>
            <a:endParaRPr lang="en-GB" sz="900" dirty="0">
              <a:solidFill>
                <a:schemeClr val="bg1">
                  <a:lumMod val="85000"/>
                </a:schemeClr>
              </a:solidFill>
              <a:latin typeface="Century Gothic" panose="020B0502020202020204" pitchFamily="34" charset="0"/>
            </a:endParaRPr>
          </a:p>
        </p:txBody>
      </p:sp>
    </p:spTree>
    <p:extLst>
      <p:ext uri="{BB962C8B-B14F-4D97-AF65-F5344CB8AC3E}">
        <p14:creationId xmlns:p14="http://schemas.microsoft.com/office/powerpoint/2010/main" val="1669040970"/>
      </p:ext>
    </p:extLst>
  </p:cSld>
  <p:clrMap bg1="lt1" tx1="dk1" bg2="lt2" tx2="dk2" accent1="accent1" accent2="accent2" accent3="accent3" accent4="accent4" accent5="accent5" accent6="accent6" hlink="hlink" folHlink="folHlink"/>
  <p:sldLayoutIdLst>
    <p:sldLayoutId id="2147483847" r:id="rId1"/>
    <p:sldLayoutId id="2147483816" r:id="rId2"/>
    <p:sldLayoutId id="2147483815" r:id="rId3"/>
    <p:sldLayoutId id="2147483832" r:id="rId4"/>
    <p:sldLayoutId id="2147483809" r:id="rId5"/>
    <p:sldLayoutId id="2147483810" r:id="rId6"/>
    <p:sldLayoutId id="2147483826" r:id="rId7"/>
    <p:sldLayoutId id="2147483833" r:id="rId8"/>
    <p:sldLayoutId id="2147483822" r:id="rId9"/>
    <p:sldLayoutId id="2147483823" r:id="rId10"/>
    <p:sldLayoutId id="2147483811" r:id="rId11"/>
    <p:sldLayoutId id="2147483827" r:id="rId12"/>
    <p:sldLayoutId id="2147483828" r:id="rId13"/>
    <p:sldLayoutId id="2147483812" r:id="rId14"/>
    <p:sldLayoutId id="2147483829" r:id="rId15"/>
    <p:sldLayoutId id="2147483830" r:id="rId16"/>
    <p:sldLayoutId id="2147483834" r:id="rId17"/>
    <p:sldLayoutId id="2147483835" r:id="rId18"/>
    <p:sldLayoutId id="2147483836" r:id="rId19"/>
    <p:sldLayoutId id="2147483837" r:id="rId20"/>
    <p:sldLayoutId id="2147483838" r:id="rId21"/>
    <p:sldLayoutId id="2147483839" r:id="rId22"/>
    <p:sldLayoutId id="2147483813" r:id="rId23"/>
    <p:sldLayoutId id="2147483814" r:id="rId24"/>
    <p:sldLayoutId id="2147483840" r:id="rId25"/>
    <p:sldLayoutId id="2147483841" r:id="rId26"/>
    <p:sldLayoutId id="2147483842" r:id="rId27"/>
    <p:sldLayoutId id="2147483843" r:id="rId28"/>
    <p:sldLayoutId id="2147483844" r:id="rId29"/>
    <p:sldLayoutId id="2147483845" r:id="rId30"/>
    <p:sldLayoutId id="2147483846" r:id="rId31"/>
    <p:sldLayoutId id="2147483821" r:id="rId32"/>
    <p:sldLayoutId id="2147483824" r:id="rId33"/>
    <p:sldLayoutId id="2147483825" r:id="rId34"/>
    <p:sldLayoutId id="2147483808" r:id="rId35"/>
    <p:sldLayoutId id="2147483817" r:id="rId36"/>
    <p:sldLayoutId id="2147483818" r:id="rId37"/>
    <p:sldLayoutId id="2147483819" r:id="rId38"/>
  </p:sldLayoutIdLst>
  <p:timing>
    <p:tnLst>
      <p:par>
        <p:cTn id="1" dur="indefinite" restart="never" nodeType="tmRoot"/>
      </p:par>
    </p:tnLst>
  </p:timing>
  <p:txStyles>
    <p:titleStyle>
      <a:lvl1pPr algn="l" defTabSz="914400" rtl="0" eaLnBrk="1" latinLnBrk="0" hangingPunct="1">
        <a:spcBef>
          <a:spcPct val="0"/>
        </a:spcBef>
        <a:buNone/>
        <a:defRPr sz="3600" kern="1200">
          <a:solidFill>
            <a:schemeClr val="tx1"/>
          </a:solidFill>
          <a:latin typeface="Century Gothic" panose="020B0502020202020204" pitchFamily="34" charset="0"/>
          <a:ea typeface="+mj-ea"/>
          <a:cs typeface="+mj-cs"/>
        </a:defRPr>
      </a:lvl1pPr>
    </p:titleStyle>
    <p:bodyStyle>
      <a:lvl1pPr marL="342900" indent="-342900" algn="l" defTabSz="914400" rtl="0" eaLnBrk="1" latinLnBrk="0" hangingPunct="1">
        <a:lnSpc>
          <a:spcPct val="150000"/>
        </a:lnSpc>
        <a:spcBef>
          <a:spcPts val="600"/>
        </a:spcBef>
        <a:buClr>
          <a:srgbClr val="BF2F38"/>
        </a:buClr>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742950" indent="-285750" algn="l" defTabSz="914400" rtl="0" eaLnBrk="1" latinLnBrk="0" hangingPunct="1">
        <a:lnSpc>
          <a:spcPct val="150000"/>
        </a:lnSpc>
        <a:spcBef>
          <a:spcPts val="600"/>
        </a:spcBef>
        <a:buClr>
          <a:srgbClr val="BF2F38"/>
        </a:buClr>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150000"/>
        </a:lnSpc>
        <a:spcBef>
          <a:spcPts val="600"/>
        </a:spcBef>
        <a:buClr>
          <a:srgbClr val="BF2F38"/>
        </a:buClr>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150000"/>
        </a:lnSpc>
        <a:spcBef>
          <a:spcPts val="600"/>
        </a:spcBef>
        <a:buClr>
          <a:srgbClr val="BF2F38"/>
        </a:buClr>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150000"/>
        </a:lnSpc>
        <a:spcBef>
          <a:spcPts val="600"/>
        </a:spcBef>
        <a:buClr>
          <a:srgbClr val="BF2F38"/>
        </a:buClr>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87624" y="225816"/>
            <a:ext cx="7704856" cy="898928"/>
          </a:xfrm>
          <a:prstGeom prst="rect">
            <a:avLst/>
          </a:prstGeom>
        </p:spPr>
        <p:txBody>
          <a:bodyPr vert="horz" lIns="91440" tIns="45720" rIns="91440" bIns="0" rtlCol="0" anchor="b">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226378" y="1196752"/>
            <a:ext cx="8666102" cy="511256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7" name="Content Placeholder 4" descr="TLF_NEW_Logo.jpg"/>
          <p:cNvPicPr>
            <a:picLocks noChangeAspect="1"/>
          </p:cNvPicPr>
          <p:nvPr userDrawn="1"/>
        </p:nvPicPr>
        <p:blipFill>
          <a:blip r:embed="rId41" cstate="print"/>
          <a:stretch>
            <a:fillRect/>
          </a:stretch>
        </p:blipFill>
        <p:spPr>
          <a:xfrm>
            <a:off x="226378" y="225816"/>
            <a:ext cx="895350" cy="895350"/>
          </a:xfrm>
          <a:prstGeom prst="rect">
            <a:avLst/>
          </a:prstGeom>
        </p:spPr>
      </p:pic>
      <p:pic>
        <p:nvPicPr>
          <p:cNvPr id="8" name="Picture 7" descr="Slide_footer.jpg"/>
          <p:cNvPicPr>
            <a:picLocks noChangeAspect="1"/>
          </p:cNvPicPr>
          <p:nvPr userDrawn="1"/>
        </p:nvPicPr>
        <p:blipFill>
          <a:blip r:embed="rId42" cstate="print"/>
          <a:stretch>
            <a:fillRect/>
          </a:stretch>
        </p:blipFill>
        <p:spPr>
          <a:xfrm>
            <a:off x="0" y="6545461"/>
            <a:ext cx="9144000" cy="312539"/>
          </a:xfrm>
          <a:prstGeom prst="rect">
            <a:avLst/>
          </a:prstGeom>
        </p:spPr>
      </p:pic>
      <p:sp>
        <p:nvSpPr>
          <p:cNvPr id="9" name="TextBox 8"/>
          <p:cNvSpPr txBox="1"/>
          <p:nvPr userDrawn="1"/>
        </p:nvSpPr>
        <p:spPr>
          <a:xfrm>
            <a:off x="226378" y="6586314"/>
            <a:ext cx="468000" cy="230832"/>
          </a:xfrm>
          <a:prstGeom prst="rect">
            <a:avLst/>
          </a:prstGeom>
          <a:noFill/>
        </p:spPr>
        <p:txBody>
          <a:bodyPr wrap="square" rtlCol="0" anchor="ctr">
            <a:spAutoFit/>
          </a:bodyPr>
          <a:lstStyle/>
          <a:p>
            <a:fld id="{096553D4-A4ED-4DCC-A2F3-3A5BC75E12C7}" type="slidenum">
              <a:rPr lang="en-GB" sz="900" smtClean="0">
                <a:solidFill>
                  <a:schemeClr val="bg1">
                    <a:lumMod val="85000"/>
                  </a:schemeClr>
                </a:solidFill>
                <a:latin typeface="Century Gothic" panose="020B0502020202020204" pitchFamily="34" charset="0"/>
              </a:rPr>
              <a:pPr/>
              <a:t>‹#›</a:t>
            </a:fld>
            <a:endParaRPr lang="en-GB" sz="1000" dirty="0">
              <a:solidFill>
                <a:schemeClr val="bg1">
                  <a:lumMod val="85000"/>
                </a:schemeClr>
              </a:solidFill>
              <a:latin typeface="Century Gothic" panose="020B0502020202020204" pitchFamily="34" charset="0"/>
            </a:endParaRPr>
          </a:p>
        </p:txBody>
      </p:sp>
      <p:sp>
        <p:nvSpPr>
          <p:cNvPr id="10" name="TextBox 9"/>
          <p:cNvSpPr txBox="1"/>
          <p:nvPr userDrawn="1"/>
        </p:nvSpPr>
        <p:spPr>
          <a:xfrm>
            <a:off x="7668344" y="6586314"/>
            <a:ext cx="1224136" cy="230832"/>
          </a:xfrm>
          <a:prstGeom prst="rect">
            <a:avLst/>
          </a:prstGeom>
          <a:noFill/>
        </p:spPr>
        <p:txBody>
          <a:bodyPr wrap="square" rtlCol="0" anchor="ctr">
            <a:spAutoFit/>
          </a:bodyPr>
          <a:lstStyle/>
          <a:p>
            <a:pPr algn="r"/>
            <a:r>
              <a:rPr lang="en-GB" sz="900" dirty="0" smtClean="0">
                <a:solidFill>
                  <a:schemeClr val="bg1">
                    <a:lumMod val="85000"/>
                  </a:schemeClr>
                </a:solidFill>
                <a:latin typeface="Century Gothic" panose="020B0502020202020204" pitchFamily="34" charset="0"/>
              </a:rPr>
              <a:t>CONFIDENTIAL</a:t>
            </a:r>
            <a:endParaRPr lang="en-GB" sz="900" dirty="0">
              <a:solidFill>
                <a:schemeClr val="bg1">
                  <a:lumMod val="85000"/>
                </a:schemeClr>
              </a:solidFill>
              <a:latin typeface="Century Gothic" panose="020B0502020202020204" pitchFamily="34" charset="0"/>
            </a:endParaRPr>
          </a:p>
        </p:txBody>
      </p:sp>
    </p:spTree>
    <p:extLst>
      <p:ext uri="{BB962C8B-B14F-4D97-AF65-F5344CB8AC3E}">
        <p14:creationId xmlns:p14="http://schemas.microsoft.com/office/powerpoint/2010/main" val="1669040970"/>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 id="2147483865" r:id="rId17"/>
    <p:sldLayoutId id="2147483866" r:id="rId18"/>
    <p:sldLayoutId id="2147483867" r:id="rId19"/>
    <p:sldLayoutId id="2147483868" r:id="rId20"/>
    <p:sldLayoutId id="2147483869" r:id="rId21"/>
    <p:sldLayoutId id="2147483870" r:id="rId22"/>
    <p:sldLayoutId id="2147483871" r:id="rId23"/>
    <p:sldLayoutId id="2147483872" r:id="rId24"/>
    <p:sldLayoutId id="2147483873" r:id="rId25"/>
    <p:sldLayoutId id="2147483874" r:id="rId26"/>
    <p:sldLayoutId id="2147483875" r:id="rId27"/>
    <p:sldLayoutId id="2147483876" r:id="rId28"/>
    <p:sldLayoutId id="2147483877" r:id="rId29"/>
    <p:sldLayoutId id="2147483878" r:id="rId30"/>
    <p:sldLayoutId id="2147483879" r:id="rId31"/>
    <p:sldLayoutId id="2147483880" r:id="rId32"/>
    <p:sldLayoutId id="2147483881" r:id="rId33"/>
    <p:sldLayoutId id="2147483882" r:id="rId34"/>
    <p:sldLayoutId id="2147483883" r:id="rId35"/>
    <p:sldLayoutId id="2147483884" r:id="rId36"/>
    <p:sldLayoutId id="2147483885" r:id="rId37"/>
    <p:sldLayoutId id="2147483886" r:id="rId38"/>
    <p:sldLayoutId id="2147483889" r:id="rId39"/>
  </p:sldLayoutIdLst>
  <p:timing>
    <p:tnLst>
      <p:par>
        <p:cTn id="1" dur="indefinite" restart="never" nodeType="tmRoot"/>
      </p:par>
    </p:tnLst>
  </p:timing>
  <p:txStyles>
    <p:titleStyle>
      <a:lvl1pPr algn="l" defTabSz="914400" rtl="0" eaLnBrk="1" latinLnBrk="0" hangingPunct="1">
        <a:spcBef>
          <a:spcPct val="0"/>
        </a:spcBef>
        <a:buNone/>
        <a:defRPr sz="2800" kern="1200">
          <a:solidFill>
            <a:schemeClr val="tx1"/>
          </a:solidFill>
          <a:latin typeface="Century Gothic" panose="020B0502020202020204" pitchFamily="34" charset="0"/>
          <a:ea typeface="+mj-ea"/>
          <a:cs typeface="+mj-cs"/>
        </a:defRPr>
      </a:lvl1pPr>
    </p:titleStyle>
    <p:bodyStyle>
      <a:lvl1pPr marL="342900" indent="-342900" algn="l" defTabSz="914400" rtl="0" eaLnBrk="1" latinLnBrk="0" hangingPunct="1">
        <a:lnSpc>
          <a:spcPct val="150000"/>
        </a:lnSpc>
        <a:spcBef>
          <a:spcPts val="600"/>
        </a:spcBef>
        <a:buClr>
          <a:srgbClr val="BF2F38"/>
        </a:buClr>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742950" indent="-285750" algn="l" defTabSz="914400" rtl="0" eaLnBrk="1" latinLnBrk="0" hangingPunct="1">
        <a:lnSpc>
          <a:spcPct val="150000"/>
        </a:lnSpc>
        <a:spcBef>
          <a:spcPts val="600"/>
        </a:spcBef>
        <a:buClr>
          <a:srgbClr val="BF2F38"/>
        </a:buClr>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150000"/>
        </a:lnSpc>
        <a:spcBef>
          <a:spcPts val="600"/>
        </a:spcBef>
        <a:buClr>
          <a:srgbClr val="BF2F38"/>
        </a:buClr>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150000"/>
        </a:lnSpc>
        <a:spcBef>
          <a:spcPts val="600"/>
        </a:spcBef>
        <a:buClr>
          <a:srgbClr val="BF2F38"/>
        </a:buClr>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150000"/>
        </a:lnSpc>
        <a:spcBef>
          <a:spcPts val="600"/>
        </a:spcBef>
        <a:buClr>
          <a:srgbClr val="BF2F38"/>
        </a:buClr>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7.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9.xml"/><Relationship Id="rId1" Type="http://schemas.openxmlformats.org/officeDocument/2006/relationships/slideLayout" Target="../slideLayouts/slideLayout50.x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0.xml"/><Relationship Id="rId1" Type="http://schemas.openxmlformats.org/officeDocument/2006/relationships/slideLayout" Target="../slideLayouts/slideLayout46.xml"/><Relationship Id="rId4" Type="http://schemas.openxmlformats.org/officeDocument/2006/relationships/chart" Target="../charts/chart15.xml"/></Relationships>
</file>

<file path=ppt/slides/_rels/slide1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1.xml"/><Relationship Id="rId1" Type="http://schemas.openxmlformats.org/officeDocument/2006/relationships/slideLayout" Target="../slideLayouts/slideLayout44.xml"/><Relationship Id="rId5" Type="http://schemas.openxmlformats.org/officeDocument/2006/relationships/chart" Target="../charts/chart17.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2.xml"/><Relationship Id="rId1" Type="http://schemas.openxmlformats.org/officeDocument/2006/relationships/slideLayout" Target="../slideLayouts/slideLayout45.xml"/></Relationships>
</file>

<file path=ppt/slides/_rels/slide1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chart" Target="../charts/chart19.xml"/><Relationship Id="rId7" Type="http://schemas.microsoft.com/office/2007/relationships/hdphoto" Target="../media/hdphoto1.wdp"/><Relationship Id="rId12" Type="http://schemas.openxmlformats.org/officeDocument/2006/relationships/chart" Target="../charts/chart21.xml"/><Relationship Id="rId2" Type="http://schemas.openxmlformats.org/officeDocument/2006/relationships/notesSlide" Target="../notesSlides/notesSlide13.xml"/><Relationship Id="rId1" Type="http://schemas.openxmlformats.org/officeDocument/2006/relationships/slideLayout" Target="../slideLayouts/slideLayout41.xml"/><Relationship Id="rId6" Type="http://schemas.openxmlformats.org/officeDocument/2006/relationships/image" Target="../media/image9.jpeg"/><Relationship Id="rId11" Type="http://schemas.openxmlformats.org/officeDocument/2006/relationships/image" Target="../media/image13.png"/><Relationship Id="rId5" Type="http://schemas.openxmlformats.org/officeDocument/2006/relationships/image" Target="../media/image8.png"/><Relationship Id="rId10" Type="http://schemas.openxmlformats.org/officeDocument/2006/relationships/image" Target="../media/image12.png"/><Relationship Id="rId4" Type="http://schemas.openxmlformats.org/officeDocument/2006/relationships/chart" Target="../charts/chart20.xml"/><Relationship Id="rId9"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4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45.xml"/></Relationships>
</file>

<file path=ppt/slides/_rels/slide18.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77.xml"/></Relationships>
</file>

<file path=ppt/slides/_rels/slide19.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5.xml"/><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8.xml"/><Relationship Id="rId4" Type="http://schemas.openxmlformats.org/officeDocument/2006/relationships/chart" Target="../charts/char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6.xml"/><Relationship Id="rId1" Type="http://schemas.openxmlformats.org/officeDocument/2006/relationships/slideLayout" Target="../slideLayouts/slideLayout9.xml"/><Relationship Id="rId4" Type="http://schemas.openxmlformats.org/officeDocument/2006/relationships/chart" Target="../charts/chart26.xml"/></Relationships>
</file>

<file path=ppt/slides/_rels/slide21.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chart" Target="../charts/chart30.xml"/><Relationship Id="rId7" Type="http://schemas.openxmlformats.org/officeDocument/2006/relationships/image" Target="../media/image16.png"/><Relationship Id="rId2" Type="http://schemas.openxmlformats.org/officeDocument/2006/relationships/chart" Target="../charts/chart29.xml"/><Relationship Id="rId1" Type="http://schemas.openxmlformats.org/officeDocument/2006/relationships/slideLayout" Target="../slideLayouts/slideLayout1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chart" Target="../charts/chart31.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chart" Target="../charts/chart32.xml"/><Relationship Id="rId1" Type="http://schemas.openxmlformats.org/officeDocument/2006/relationships/slideLayout" Target="../slideLayouts/slideLayout17.xml"/><Relationship Id="rId4" Type="http://schemas.openxmlformats.org/officeDocument/2006/relationships/chart" Target="../charts/chart33.xml"/></Relationships>
</file>

<file path=ppt/slides/_rels/slide25.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diagramLayout" Target="../diagrams/layout2.xml"/><Relationship Id="rId7" Type="http://schemas.openxmlformats.org/officeDocument/2006/relationships/image" Target="../media/image18.jpeg"/><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21.jpeg"/><Relationship Id="rId4" Type="http://schemas.openxmlformats.org/officeDocument/2006/relationships/diagramQuickStyle" Target="../diagrams/quickStyle2.xml"/><Relationship Id="rId9" Type="http://schemas.openxmlformats.org/officeDocument/2006/relationships/image" Target="../media/image20.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44.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48.xml"/><Relationship Id="rId5" Type="http://schemas.openxmlformats.org/officeDocument/2006/relationships/image" Target="../media/image5.png"/><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47.xml"/><Relationship Id="rId4" Type="http://schemas.openxmlformats.org/officeDocument/2006/relationships/chart" Target="../charts/chart10.xml"/></Relationships>
</file>

<file path=ppt/slides/_rels/slide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8.xml"/><Relationship Id="rId1" Type="http://schemas.openxmlformats.org/officeDocument/2006/relationships/slideLayout" Target="../slideLayouts/slideLayout47.xml"/><Relationship Id="rId4" Type="http://schemas.openxmlformats.org/officeDocument/2006/relationships/chart" Target="../charts/char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GB" sz="4000" dirty="0" smtClean="0"/>
              <a:t>SPS Survey Results 2016</a:t>
            </a:r>
            <a:endParaRPr lang="en-GB" sz="4000" dirty="0"/>
          </a:p>
        </p:txBody>
      </p:sp>
    </p:spTree>
    <p:extLst>
      <p:ext uri="{BB962C8B-B14F-4D97-AF65-F5344CB8AC3E}">
        <p14:creationId xmlns:p14="http://schemas.microsoft.com/office/powerpoint/2010/main" val="36601523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7280" y="239464"/>
            <a:ext cx="3610744" cy="885280"/>
          </a:xfrm>
        </p:spPr>
        <p:txBody>
          <a:bodyPr>
            <a:noAutofit/>
          </a:bodyPr>
          <a:lstStyle/>
          <a:p>
            <a:r>
              <a:rPr lang="en-GB" sz="2800" dirty="0" smtClean="0"/>
              <a:t>Satisfaction Index League Table</a:t>
            </a:r>
            <a:endParaRPr lang="en-GB" sz="2800" dirty="0"/>
          </a:p>
        </p:txBody>
      </p:sp>
      <p:sp>
        <p:nvSpPr>
          <p:cNvPr id="3" name="TextBox 2"/>
          <p:cNvSpPr txBox="1"/>
          <p:nvPr/>
        </p:nvSpPr>
        <p:spPr>
          <a:xfrm>
            <a:off x="35496" y="1772816"/>
            <a:ext cx="4104456" cy="738664"/>
          </a:xfrm>
          <a:prstGeom prst="rect">
            <a:avLst/>
          </a:prstGeom>
          <a:noFill/>
        </p:spPr>
        <p:txBody>
          <a:bodyPr wrap="square" rtlCol="0">
            <a:spAutoFit/>
          </a:bodyPr>
          <a:lstStyle/>
          <a:p>
            <a:r>
              <a:rPr lang="en-GB" sz="1400" dirty="0" smtClean="0">
                <a:solidFill>
                  <a:schemeClr val="tx1">
                    <a:lumMod val="65000"/>
                    <a:lumOff val="35000"/>
                  </a:schemeClr>
                </a:solidFill>
                <a:latin typeface="Century Gothic" pitchFamily="34" charset="0"/>
              </a:rPr>
              <a:t>The league table contains approximately 1000 entries from other companies.  This shows James Walker’s results in context:</a:t>
            </a:r>
          </a:p>
        </p:txBody>
      </p:sp>
      <p:sp>
        <p:nvSpPr>
          <p:cNvPr id="6" name="TextBox 5"/>
          <p:cNvSpPr txBox="1"/>
          <p:nvPr/>
        </p:nvSpPr>
        <p:spPr>
          <a:xfrm>
            <a:off x="839459" y="2924944"/>
            <a:ext cx="2520280" cy="830997"/>
          </a:xfrm>
          <a:prstGeom prst="rect">
            <a:avLst/>
          </a:prstGeom>
          <a:noFill/>
        </p:spPr>
        <p:txBody>
          <a:bodyPr wrap="square" rtlCol="0" anchor="ctr">
            <a:spAutoFit/>
          </a:bodyPr>
          <a:lstStyle/>
          <a:p>
            <a:pPr algn="ctr"/>
            <a:r>
              <a:rPr lang="en-GB" sz="4800" b="1" dirty="0" smtClean="0">
                <a:solidFill>
                  <a:schemeClr val="accent1"/>
                </a:solidFill>
                <a:latin typeface="Century Gothic" pitchFamily="34" charset="0"/>
              </a:rPr>
              <a:t>83.24%</a:t>
            </a:r>
            <a:endParaRPr lang="en-GB" sz="2400" dirty="0">
              <a:solidFill>
                <a:schemeClr val="accent1"/>
              </a:solidFill>
              <a:latin typeface="Century Gothic"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800492089"/>
              </p:ext>
            </p:extLst>
          </p:nvPr>
        </p:nvGraphicFramePr>
        <p:xfrm>
          <a:off x="180270" y="3933056"/>
          <a:ext cx="3888432" cy="1676400"/>
        </p:xfrm>
        <a:graphic>
          <a:graphicData uri="http://schemas.openxmlformats.org/drawingml/2006/table">
            <a:tbl>
              <a:tblPr firstRow="1" bandRow="1">
                <a:tableStyleId>{5C22544A-7EE6-4342-B048-85BDC9FD1C3A}</a:tableStyleId>
              </a:tblPr>
              <a:tblGrid>
                <a:gridCol w="1944216"/>
                <a:gridCol w="1944216"/>
              </a:tblGrid>
              <a:tr h="0">
                <a:tc>
                  <a:txBody>
                    <a:bodyPr/>
                    <a:lstStyle/>
                    <a:p>
                      <a:pPr algn="ctr"/>
                      <a:r>
                        <a:rPr lang="en-GB" sz="1400" dirty="0" smtClean="0"/>
                        <a:t>Previous years</a:t>
                      </a:r>
                      <a:endParaRPr lang="en-GB" sz="1400" dirty="0">
                        <a:latin typeface="Century Gothic" pitchFamily="34" charset="0"/>
                      </a:endParaRPr>
                    </a:p>
                  </a:txBody>
                  <a:tcPr/>
                </a:tc>
                <a:tc>
                  <a:txBody>
                    <a:bodyPr/>
                    <a:lstStyle/>
                    <a:p>
                      <a:pPr algn="ctr"/>
                      <a:r>
                        <a:rPr lang="en-GB" sz="1400" dirty="0" smtClean="0"/>
                        <a:t>Satisfaction Index</a:t>
                      </a:r>
                      <a:endParaRPr lang="en-GB" sz="1400" dirty="0">
                        <a:latin typeface="Century Gothic" pitchFamily="34" charset="0"/>
                      </a:endParaRPr>
                    </a:p>
                  </a:txBody>
                  <a:tcPr/>
                </a:tc>
              </a:tr>
              <a:tr h="0">
                <a:tc>
                  <a:txBody>
                    <a:bodyPr/>
                    <a:lstStyle/>
                    <a:p>
                      <a:pPr marL="0" algn="ctr" defTabSz="914400" rtl="0" eaLnBrk="1" latinLnBrk="0" hangingPunct="1"/>
                      <a:r>
                        <a:rPr lang="en-GB" sz="1200" kern="1200" dirty="0" smtClean="0">
                          <a:solidFill>
                            <a:schemeClr val="dk1"/>
                          </a:solidFill>
                          <a:latin typeface="Century Gothic" pitchFamily="34" charset="0"/>
                          <a:ea typeface="+mn-ea"/>
                          <a:cs typeface="+mn-cs"/>
                        </a:rPr>
                        <a:t>2015</a:t>
                      </a:r>
                      <a:endParaRPr lang="en-GB" sz="1200" kern="1200" dirty="0">
                        <a:solidFill>
                          <a:schemeClr val="dk1"/>
                        </a:solidFill>
                        <a:latin typeface="Century Gothic" pitchFamily="34" charset="0"/>
                        <a:ea typeface="+mn-ea"/>
                        <a:cs typeface="+mn-cs"/>
                      </a:endParaRPr>
                    </a:p>
                  </a:txBody>
                  <a:tcPr/>
                </a:tc>
                <a:tc>
                  <a:txBody>
                    <a:bodyPr/>
                    <a:lstStyle/>
                    <a:p>
                      <a:pPr marL="0" algn="ctr" defTabSz="914400" rtl="0" eaLnBrk="1" latinLnBrk="0" hangingPunct="1"/>
                      <a:r>
                        <a:rPr lang="en-GB" sz="1200" kern="1200" dirty="0" smtClean="0">
                          <a:solidFill>
                            <a:schemeClr val="dk1"/>
                          </a:solidFill>
                          <a:latin typeface="Century Gothic" pitchFamily="34" charset="0"/>
                          <a:ea typeface="+mn-ea"/>
                          <a:cs typeface="+mn-cs"/>
                        </a:rPr>
                        <a:t>82.14%</a:t>
                      </a:r>
                      <a:endParaRPr lang="en-GB" sz="1200" kern="1200" dirty="0">
                        <a:solidFill>
                          <a:schemeClr val="dk1"/>
                        </a:solidFill>
                        <a:latin typeface="Century Gothic" pitchFamily="34" charset="0"/>
                        <a:ea typeface="+mn-ea"/>
                        <a:cs typeface="+mn-cs"/>
                      </a:endParaRPr>
                    </a:p>
                  </a:txBody>
                  <a:tcPr/>
                </a:tc>
              </a:tr>
              <a:tr h="0">
                <a:tc>
                  <a:txBody>
                    <a:bodyPr/>
                    <a:lstStyle/>
                    <a:p>
                      <a:pPr marL="0" algn="ctr" defTabSz="914400" rtl="0" eaLnBrk="1" latinLnBrk="0" hangingPunct="1"/>
                      <a:r>
                        <a:rPr lang="en-GB" sz="1200" kern="1200" dirty="0" smtClean="0">
                          <a:solidFill>
                            <a:schemeClr val="dk1"/>
                          </a:solidFill>
                          <a:latin typeface="Century Gothic" pitchFamily="34" charset="0"/>
                          <a:ea typeface="+mn-ea"/>
                          <a:cs typeface="+mn-cs"/>
                        </a:rPr>
                        <a:t>2014</a:t>
                      </a:r>
                      <a:endParaRPr lang="en-GB" sz="1200" kern="1200" dirty="0">
                        <a:solidFill>
                          <a:schemeClr val="dk1"/>
                        </a:solidFill>
                        <a:latin typeface="Century Gothic" pitchFamily="34" charset="0"/>
                        <a:ea typeface="+mn-ea"/>
                        <a:cs typeface="+mn-cs"/>
                      </a:endParaRPr>
                    </a:p>
                  </a:txBody>
                  <a:tcPr/>
                </a:tc>
                <a:tc>
                  <a:txBody>
                    <a:bodyPr/>
                    <a:lstStyle/>
                    <a:p>
                      <a:pPr marL="0" algn="ctr" defTabSz="914400" rtl="0" eaLnBrk="1" latinLnBrk="0" hangingPunct="1"/>
                      <a:r>
                        <a:rPr lang="en-GB" sz="1200" kern="1200" dirty="0" smtClean="0">
                          <a:solidFill>
                            <a:schemeClr val="dk1"/>
                          </a:solidFill>
                          <a:latin typeface="Century Gothic" pitchFamily="34" charset="0"/>
                          <a:ea typeface="+mn-ea"/>
                          <a:cs typeface="+mn-cs"/>
                        </a:rPr>
                        <a:t>81.79%</a:t>
                      </a:r>
                      <a:endParaRPr lang="en-GB" sz="1200" kern="1200" dirty="0">
                        <a:solidFill>
                          <a:schemeClr val="dk1"/>
                        </a:solidFill>
                        <a:latin typeface="Century Gothic" pitchFamily="34" charset="0"/>
                        <a:ea typeface="+mn-ea"/>
                        <a:cs typeface="+mn-cs"/>
                      </a:endParaRPr>
                    </a:p>
                  </a:txBody>
                  <a:tcPr/>
                </a:tc>
              </a:tr>
              <a:tr h="0">
                <a:tc>
                  <a:txBody>
                    <a:bodyPr/>
                    <a:lstStyle/>
                    <a:p>
                      <a:pPr marL="0" algn="ctr" defTabSz="914400" rtl="0" eaLnBrk="1" latinLnBrk="0" hangingPunct="1"/>
                      <a:r>
                        <a:rPr lang="en-GB" sz="1200" kern="1200" dirty="0" smtClean="0">
                          <a:solidFill>
                            <a:schemeClr val="dk1"/>
                          </a:solidFill>
                          <a:latin typeface="Century Gothic" pitchFamily="34" charset="0"/>
                          <a:ea typeface="+mn-ea"/>
                          <a:cs typeface="+mn-cs"/>
                        </a:rPr>
                        <a:t>2013</a:t>
                      </a:r>
                      <a:endParaRPr lang="en-GB" sz="1200" kern="1200" dirty="0">
                        <a:solidFill>
                          <a:schemeClr val="dk1"/>
                        </a:solidFill>
                        <a:latin typeface="Century Gothic" pitchFamily="34" charset="0"/>
                        <a:ea typeface="+mn-ea"/>
                        <a:cs typeface="+mn-cs"/>
                      </a:endParaRPr>
                    </a:p>
                  </a:txBody>
                  <a:tcPr/>
                </a:tc>
                <a:tc>
                  <a:txBody>
                    <a:bodyPr/>
                    <a:lstStyle/>
                    <a:p>
                      <a:pPr marL="0" algn="ctr" defTabSz="914400" rtl="0" eaLnBrk="1" latinLnBrk="0" hangingPunct="1"/>
                      <a:r>
                        <a:rPr lang="en-GB" sz="1200" kern="1200" dirty="0" smtClean="0">
                          <a:solidFill>
                            <a:schemeClr val="dk1"/>
                          </a:solidFill>
                          <a:latin typeface="Century Gothic" pitchFamily="34" charset="0"/>
                          <a:ea typeface="+mn-ea"/>
                          <a:cs typeface="+mn-cs"/>
                        </a:rPr>
                        <a:t>82.46%</a:t>
                      </a:r>
                      <a:endParaRPr lang="en-GB" sz="1200" kern="1200" dirty="0">
                        <a:solidFill>
                          <a:schemeClr val="dk1"/>
                        </a:solidFill>
                        <a:latin typeface="Century Gothic" pitchFamily="34" charset="0"/>
                        <a:ea typeface="+mn-ea"/>
                        <a:cs typeface="+mn-cs"/>
                      </a:endParaRPr>
                    </a:p>
                  </a:txBody>
                  <a:tcPr/>
                </a:tc>
              </a:tr>
              <a:tr h="0">
                <a:tc>
                  <a:txBody>
                    <a:bodyPr/>
                    <a:lstStyle/>
                    <a:p>
                      <a:pPr marL="0" algn="ctr" defTabSz="914400" rtl="0" eaLnBrk="1" latinLnBrk="0" hangingPunct="1"/>
                      <a:r>
                        <a:rPr lang="en-GB" sz="1200" kern="1200" dirty="0" smtClean="0">
                          <a:solidFill>
                            <a:schemeClr val="dk1"/>
                          </a:solidFill>
                          <a:latin typeface="Century Gothic" pitchFamily="34" charset="0"/>
                          <a:ea typeface="+mn-ea"/>
                          <a:cs typeface="+mn-cs"/>
                        </a:rPr>
                        <a:t>2012</a:t>
                      </a:r>
                      <a:endParaRPr lang="en-GB" sz="1200" kern="1200" dirty="0">
                        <a:solidFill>
                          <a:schemeClr val="dk1"/>
                        </a:solidFill>
                        <a:latin typeface="Century Gothic" pitchFamily="34" charset="0"/>
                        <a:ea typeface="+mn-ea"/>
                        <a:cs typeface="+mn-cs"/>
                      </a:endParaRPr>
                    </a:p>
                  </a:txBody>
                  <a:tcPr/>
                </a:tc>
                <a:tc>
                  <a:txBody>
                    <a:bodyPr/>
                    <a:lstStyle/>
                    <a:p>
                      <a:pPr marL="0" algn="ctr" defTabSz="914400" rtl="0" eaLnBrk="1" latinLnBrk="0" hangingPunct="1"/>
                      <a:r>
                        <a:rPr lang="en-GB" sz="1200" kern="1200" dirty="0" smtClean="0">
                          <a:solidFill>
                            <a:schemeClr val="dk1"/>
                          </a:solidFill>
                          <a:latin typeface="Century Gothic" pitchFamily="34" charset="0"/>
                          <a:ea typeface="+mn-ea"/>
                          <a:cs typeface="+mn-cs"/>
                        </a:rPr>
                        <a:t>81.14%</a:t>
                      </a:r>
                      <a:endParaRPr lang="en-GB" sz="1200" kern="1200" dirty="0">
                        <a:solidFill>
                          <a:schemeClr val="dk1"/>
                        </a:solidFill>
                        <a:latin typeface="Century Gothic" pitchFamily="34" charset="0"/>
                        <a:ea typeface="+mn-ea"/>
                        <a:cs typeface="+mn-cs"/>
                      </a:endParaRPr>
                    </a:p>
                  </a:txBody>
                  <a:tcPr/>
                </a:tc>
              </a:tr>
              <a:tr h="0">
                <a:tc>
                  <a:txBody>
                    <a:bodyPr/>
                    <a:lstStyle/>
                    <a:p>
                      <a:pPr marL="0" algn="ctr" defTabSz="914400" rtl="0" eaLnBrk="1" latinLnBrk="0" hangingPunct="1"/>
                      <a:r>
                        <a:rPr lang="en-GB" sz="1200" kern="1200" dirty="0" smtClean="0">
                          <a:solidFill>
                            <a:schemeClr val="dk1"/>
                          </a:solidFill>
                          <a:latin typeface="Century Gothic" pitchFamily="34" charset="0"/>
                          <a:ea typeface="+mn-ea"/>
                          <a:cs typeface="+mn-cs"/>
                        </a:rPr>
                        <a:t>2011</a:t>
                      </a:r>
                      <a:endParaRPr lang="en-GB" sz="1200" kern="1200" dirty="0">
                        <a:solidFill>
                          <a:schemeClr val="dk1"/>
                        </a:solidFill>
                        <a:latin typeface="Century Gothic" pitchFamily="34" charset="0"/>
                        <a:ea typeface="+mn-ea"/>
                        <a:cs typeface="+mn-cs"/>
                      </a:endParaRPr>
                    </a:p>
                  </a:txBody>
                  <a:tcPr/>
                </a:tc>
                <a:tc>
                  <a:txBody>
                    <a:bodyPr/>
                    <a:lstStyle/>
                    <a:p>
                      <a:pPr marL="0" algn="ctr" defTabSz="914400" rtl="0" eaLnBrk="1" latinLnBrk="0" hangingPunct="1"/>
                      <a:r>
                        <a:rPr lang="en-GB" sz="1200" kern="1200" dirty="0" smtClean="0">
                          <a:solidFill>
                            <a:schemeClr val="dk1"/>
                          </a:solidFill>
                          <a:latin typeface="Century Gothic" pitchFamily="34" charset="0"/>
                          <a:ea typeface="+mn-ea"/>
                          <a:cs typeface="+mn-cs"/>
                        </a:rPr>
                        <a:t>79.48%</a:t>
                      </a:r>
                      <a:endParaRPr lang="en-GB" sz="1200" kern="1200" dirty="0">
                        <a:solidFill>
                          <a:schemeClr val="dk1"/>
                        </a:solidFill>
                        <a:latin typeface="Century Gothic" pitchFamily="34" charset="0"/>
                        <a:ea typeface="+mn-ea"/>
                        <a:cs typeface="+mn-cs"/>
                      </a:endParaRPr>
                    </a:p>
                  </a:txBody>
                  <a:tcPr/>
                </a:tc>
              </a:tr>
            </a:tbl>
          </a:graphicData>
        </a:graphic>
      </p:graphicFrame>
      <p:sp>
        <p:nvSpPr>
          <p:cNvPr id="10" name="TextBox 9"/>
          <p:cNvSpPr txBox="1"/>
          <p:nvPr/>
        </p:nvSpPr>
        <p:spPr>
          <a:xfrm>
            <a:off x="839459" y="2708920"/>
            <a:ext cx="2520280" cy="400110"/>
          </a:xfrm>
          <a:prstGeom prst="rect">
            <a:avLst/>
          </a:prstGeom>
          <a:noFill/>
        </p:spPr>
        <p:txBody>
          <a:bodyPr wrap="square" rtlCol="0" anchor="ctr">
            <a:spAutoFit/>
          </a:bodyPr>
          <a:lstStyle/>
          <a:p>
            <a:pPr algn="ctr"/>
            <a:r>
              <a:rPr lang="en-GB" sz="2000" b="1" dirty="0" smtClean="0">
                <a:solidFill>
                  <a:schemeClr val="tx1">
                    <a:lumMod val="50000"/>
                    <a:lumOff val="50000"/>
                  </a:schemeClr>
                </a:solidFill>
                <a:latin typeface="Century Gothic" pitchFamily="34" charset="0"/>
              </a:rPr>
              <a:t>2016</a:t>
            </a:r>
            <a:endParaRPr lang="en-GB" sz="1050" b="1" dirty="0">
              <a:solidFill>
                <a:schemeClr val="tx1">
                  <a:lumMod val="50000"/>
                  <a:lumOff val="50000"/>
                </a:schemeClr>
              </a:solidFill>
              <a:latin typeface="Century Gothic" pitchFamily="34" charset="0"/>
            </a:endParaRPr>
          </a:p>
        </p:txBody>
      </p:sp>
      <p:sp>
        <p:nvSpPr>
          <p:cNvPr id="17" name="TextBox 16"/>
          <p:cNvSpPr txBox="1"/>
          <p:nvPr/>
        </p:nvSpPr>
        <p:spPr>
          <a:xfrm>
            <a:off x="503548" y="5877272"/>
            <a:ext cx="3168352" cy="430887"/>
          </a:xfrm>
          <a:prstGeom prst="rect">
            <a:avLst/>
          </a:prstGeom>
          <a:noFill/>
          <a:ln>
            <a:solidFill>
              <a:srgbClr val="C00000"/>
            </a:solidFill>
          </a:ln>
        </p:spPr>
        <p:txBody>
          <a:bodyPr wrap="square" rtlCol="0" anchor="ctr">
            <a:spAutoFit/>
          </a:bodyPr>
          <a:lstStyle/>
          <a:p>
            <a:pPr algn="ctr"/>
            <a:r>
              <a:rPr lang="en-GB" sz="1050" dirty="0" smtClean="0">
                <a:latin typeface="Century Gothic" pitchFamily="34" charset="0"/>
              </a:rPr>
              <a:t>The overall Satisfaction Index score is weighted by </a:t>
            </a:r>
            <a:r>
              <a:rPr lang="en-GB" sz="1050" b="1" dirty="0" smtClean="0">
                <a:solidFill>
                  <a:schemeClr val="accent1"/>
                </a:solidFill>
                <a:latin typeface="Century Gothic" pitchFamily="34" charset="0"/>
              </a:rPr>
              <a:t>Business</a:t>
            </a:r>
            <a:endParaRPr lang="en-GB" sz="1050" b="1" dirty="0">
              <a:solidFill>
                <a:schemeClr val="accent1"/>
              </a:solidFill>
              <a:latin typeface="Century Gothic" pitchFamily="34" charset="0"/>
            </a:endParaRPr>
          </a:p>
        </p:txBody>
      </p:sp>
      <p:pic>
        <p:nvPicPr>
          <p:cNvPr id="197634" name="Picture 2"/>
          <p:cNvPicPr>
            <a:picLocks noChangeAspect="1" noChangeArrowheads="1"/>
          </p:cNvPicPr>
          <p:nvPr/>
        </p:nvPicPr>
        <p:blipFill>
          <a:blip r:embed="rId2" cstate="print"/>
          <a:srcRect/>
          <a:stretch>
            <a:fillRect/>
          </a:stretch>
        </p:blipFill>
        <p:spPr bwMode="auto">
          <a:xfrm>
            <a:off x="4572000" y="260648"/>
            <a:ext cx="3889469" cy="6087600"/>
          </a:xfrm>
          <a:prstGeom prst="rect">
            <a:avLst/>
          </a:prstGeom>
          <a:noFill/>
          <a:ln w="9525">
            <a:noFill/>
            <a:miter lim="800000"/>
            <a:headEnd/>
            <a:tailEnd/>
          </a:ln>
          <a:effectLst/>
        </p:spPr>
      </p:pic>
      <p:sp>
        <p:nvSpPr>
          <p:cNvPr id="18" name="TextBox 17"/>
          <p:cNvSpPr txBox="1"/>
          <p:nvPr/>
        </p:nvSpPr>
        <p:spPr>
          <a:xfrm>
            <a:off x="3815158" y="1253826"/>
            <a:ext cx="1332148" cy="738664"/>
          </a:xfrm>
          <a:prstGeom prst="rect">
            <a:avLst/>
          </a:prstGeom>
          <a:noFill/>
          <a:ln>
            <a:noFill/>
          </a:ln>
        </p:spPr>
        <p:txBody>
          <a:bodyPr wrap="square" rtlCol="0" anchor="ctr">
            <a:spAutoFit/>
          </a:bodyPr>
          <a:lstStyle/>
          <a:p>
            <a:pPr algn="r"/>
            <a:r>
              <a:rPr lang="en-GB" sz="1050" dirty="0" smtClean="0">
                <a:latin typeface="Century Gothic" pitchFamily="34" charset="0"/>
              </a:rPr>
              <a:t>Need </a:t>
            </a:r>
            <a:r>
              <a:rPr lang="en-GB" sz="1050" b="1" dirty="0" smtClean="0">
                <a:solidFill>
                  <a:schemeClr val="accent1"/>
                </a:solidFill>
                <a:latin typeface="Century Gothic" pitchFamily="34" charset="0"/>
              </a:rPr>
              <a:t>85.1%</a:t>
            </a:r>
            <a:r>
              <a:rPr lang="en-GB" sz="1050" dirty="0" smtClean="0">
                <a:latin typeface="Century Gothic" pitchFamily="34" charset="0"/>
              </a:rPr>
              <a:t> to get into the top quartile (84.8% in 2015)</a:t>
            </a:r>
            <a:endParaRPr lang="en-GB" sz="1050" dirty="0">
              <a:latin typeface="Century Gothic" pitchFamily="34" charset="0"/>
            </a:endParaRPr>
          </a:p>
        </p:txBody>
      </p:sp>
      <p:sp>
        <p:nvSpPr>
          <p:cNvPr id="19" name="TextBox 18"/>
          <p:cNvSpPr txBox="1"/>
          <p:nvPr/>
        </p:nvSpPr>
        <p:spPr>
          <a:xfrm>
            <a:off x="7164288" y="2455004"/>
            <a:ext cx="1224136" cy="253916"/>
          </a:xfrm>
          <a:prstGeom prst="rect">
            <a:avLst/>
          </a:prstGeom>
          <a:noFill/>
        </p:spPr>
        <p:txBody>
          <a:bodyPr wrap="square" rtlCol="0">
            <a:spAutoFit/>
          </a:bodyPr>
          <a:lstStyle/>
          <a:p>
            <a:r>
              <a:rPr lang="en-GB" sz="1000" b="1" dirty="0" smtClean="0">
                <a:latin typeface="Century Gothic" pitchFamily="34" charset="0"/>
              </a:rPr>
              <a:t>2016: 83.24%</a:t>
            </a:r>
            <a:endParaRPr lang="en-GB" sz="1000" b="1" dirty="0">
              <a:latin typeface="Century Gothic" pitchFamily="34" charset="0"/>
            </a:endParaRPr>
          </a:p>
        </p:txBody>
      </p:sp>
      <p:sp>
        <p:nvSpPr>
          <p:cNvPr id="20" name="TextBox 19"/>
          <p:cNvSpPr txBox="1"/>
          <p:nvPr/>
        </p:nvSpPr>
        <p:spPr>
          <a:xfrm>
            <a:off x="7164288" y="2743036"/>
            <a:ext cx="1224136" cy="253916"/>
          </a:xfrm>
          <a:prstGeom prst="rect">
            <a:avLst/>
          </a:prstGeom>
          <a:noFill/>
        </p:spPr>
        <p:txBody>
          <a:bodyPr wrap="square" rtlCol="0">
            <a:spAutoFit/>
          </a:bodyPr>
          <a:lstStyle/>
          <a:p>
            <a:r>
              <a:rPr lang="en-GB" sz="1000" dirty="0" smtClean="0">
                <a:latin typeface="Century Gothic" pitchFamily="34" charset="0"/>
              </a:rPr>
              <a:t>2013: 82.46%</a:t>
            </a:r>
            <a:endParaRPr lang="en-GB" sz="1000" dirty="0">
              <a:latin typeface="Century Gothic" pitchFamily="34" charset="0"/>
            </a:endParaRPr>
          </a:p>
        </p:txBody>
      </p:sp>
      <p:sp>
        <p:nvSpPr>
          <p:cNvPr id="21" name="TextBox 20"/>
          <p:cNvSpPr txBox="1"/>
          <p:nvPr/>
        </p:nvSpPr>
        <p:spPr>
          <a:xfrm>
            <a:off x="7092280" y="2887052"/>
            <a:ext cx="1224136" cy="253916"/>
          </a:xfrm>
          <a:prstGeom prst="rect">
            <a:avLst/>
          </a:prstGeom>
          <a:noFill/>
        </p:spPr>
        <p:txBody>
          <a:bodyPr wrap="square" rtlCol="0">
            <a:spAutoFit/>
          </a:bodyPr>
          <a:lstStyle/>
          <a:p>
            <a:r>
              <a:rPr lang="en-GB" sz="1000" dirty="0" smtClean="0">
                <a:latin typeface="Century Gothic" pitchFamily="34" charset="0"/>
              </a:rPr>
              <a:t>2015: 82.14%</a:t>
            </a:r>
            <a:endParaRPr lang="en-GB" sz="1000" dirty="0">
              <a:latin typeface="Century Gothic" pitchFamily="34" charset="0"/>
            </a:endParaRPr>
          </a:p>
        </p:txBody>
      </p:sp>
      <p:sp>
        <p:nvSpPr>
          <p:cNvPr id="22" name="TextBox 21"/>
          <p:cNvSpPr txBox="1"/>
          <p:nvPr/>
        </p:nvSpPr>
        <p:spPr>
          <a:xfrm>
            <a:off x="7092280" y="3031068"/>
            <a:ext cx="1224136" cy="253916"/>
          </a:xfrm>
          <a:prstGeom prst="rect">
            <a:avLst/>
          </a:prstGeom>
          <a:noFill/>
        </p:spPr>
        <p:txBody>
          <a:bodyPr wrap="square" rtlCol="0">
            <a:spAutoFit/>
          </a:bodyPr>
          <a:lstStyle/>
          <a:p>
            <a:r>
              <a:rPr lang="en-GB" sz="1000" dirty="0" smtClean="0">
                <a:latin typeface="Century Gothic" pitchFamily="34" charset="0"/>
              </a:rPr>
              <a:t>2014: 81.79%</a:t>
            </a:r>
            <a:endParaRPr lang="en-GB" sz="1000" dirty="0">
              <a:latin typeface="Century Gothic" pitchFamily="34" charset="0"/>
            </a:endParaRPr>
          </a:p>
        </p:txBody>
      </p:sp>
      <p:sp>
        <p:nvSpPr>
          <p:cNvPr id="23" name="TextBox 22"/>
          <p:cNvSpPr txBox="1"/>
          <p:nvPr/>
        </p:nvSpPr>
        <p:spPr>
          <a:xfrm>
            <a:off x="7020272" y="3247092"/>
            <a:ext cx="1224136" cy="253916"/>
          </a:xfrm>
          <a:prstGeom prst="rect">
            <a:avLst/>
          </a:prstGeom>
          <a:noFill/>
        </p:spPr>
        <p:txBody>
          <a:bodyPr wrap="square" rtlCol="0">
            <a:spAutoFit/>
          </a:bodyPr>
          <a:lstStyle/>
          <a:p>
            <a:r>
              <a:rPr lang="en-GB" sz="1000" dirty="0" smtClean="0">
                <a:latin typeface="Century Gothic" pitchFamily="34" charset="0"/>
              </a:rPr>
              <a:t>2012: 81.14%</a:t>
            </a:r>
            <a:endParaRPr lang="en-GB" sz="1000" dirty="0">
              <a:latin typeface="Century Gothic" pitchFamily="34" charset="0"/>
            </a:endParaRPr>
          </a:p>
        </p:txBody>
      </p:sp>
      <p:sp>
        <p:nvSpPr>
          <p:cNvPr id="24" name="TextBox 23"/>
          <p:cNvSpPr txBox="1"/>
          <p:nvPr/>
        </p:nvSpPr>
        <p:spPr>
          <a:xfrm>
            <a:off x="6948264" y="3823156"/>
            <a:ext cx="1224136" cy="253916"/>
          </a:xfrm>
          <a:prstGeom prst="rect">
            <a:avLst/>
          </a:prstGeom>
          <a:noFill/>
        </p:spPr>
        <p:txBody>
          <a:bodyPr wrap="square" rtlCol="0">
            <a:spAutoFit/>
          </a:bodyPr>
          <a:lstStyle/>
          <a:p>
            <a:r>
              <a:rPr lang="en-GB" sz="1000" dirty="0" smtClean="0">
                <a:latin typeface="Century Gothic" pitchFamily="34" charset="0"/>
              </a:rPr>
              <a:t>2011: 79.48%</a:t>
            </a:r>
            <a:endParaRPr lang="en-GB" sz="1000" dirty="0">
              <a:latin typeface="Century Gothic" pitchFamily="34" charset="0"/>
            </a:endParaRPr>
          </a:p>
        </p:txBody>
      </p:sp>
      <p:sp>
        <p:nvSpPr>
          <p:cNvPr id="16" name="TextBox 15"/>
          <p:cNvSpPr txBox="1"/>
          <p:nvPr/>
        </p:nvSpPr>
        <p:spPr>
          <a:xfrm>
            <a:off x="4055311" y="2756736"/>
            <a:ext cx="1080120" cy="738664"/>
          </a:xfrm>
          <a:prstGeom prst="rect">
            <a:avLst/>
          </a:prstGeom>
          <a:noFill/>
          <a:ln>
            <a:noFill/>
          </a:ln>
        </p:spPr>
        <p:txBody>
          <a:bodyPr wrap="square" rtlCol="0" anchor="ctr">
            <a:spAutoFit/>
          </a:bodyPr>
          <a:lstStyle/>
          <a:p>
            <a:pPr algn="r"/>
            <a:r>
              <a:rPr lang="en-GB" sz="1050" dirty="0" smtClean="0">
                <a:latin typeface="Century Gothic" pitchFamily="34" charset="0"/>
              </a:rPr>
              <a:t>Need </a:t>
            </a:r>
            <a:r>
              <a:rPr lang="en-GB" sz="1050" b="1" dirty="0" smtClean="0">
                <a:solidFill>
                  <a:schemeClr val="accent1"/>
                </a:solidFill>
                <a:latin typeface="Century Gothic" pitchFamily="34" charset="0"/>
              </a:rPr>
              <a:t>81.0%</a:t>
            </a:r>
            <a:r>
              <a:rPr lang="en-GB" sz="1050" dirty="0" smtClean="0">
                <a:latin typeface="Century Gothic" pitchFamily="34" charset="0"/>
              </a:rPr>
              <a:t> to get into the third quartile</a:t>
            </a:r>
            <a:endParaRPr lang="en-GB" sz="1050" dirty="0">
              <a:latin typeface="Century Gothic" pitchFamily="34" charset="0"/>
            </a:endParaRPr>
          </a:p>
        </p:txBody>
      </p:sp>
      <p:sp>
        <p:nvSpPr>
          <p:cNvPr id="25" name="TextBox 24"/>
          <p:cNvSpPr txBox="1"/>
          <p:nvPr/>
        </p:nvSpPr>
        <p:spPr>
          <a:xfrm>
            <a:off x="4085866" y="4195822"/>
            <a:ext cx="1080120" cy="738664"/>
          </a:xfrm>
          <a:prstGeom prst="rect">
            <a:avLst/>
          </a:prstGeom>
          <a:noFill/>
          <a:ln>
            <a:noFill/>
          </a:ln>
        </p:spPr>
        <p:txBody>
          <a:bodyPr wrap="square" rtlCol="0" anchor="ctr">
            <a:spAutoFit/>
          </a:bodyPr>
          <a:lstStyle/>
          <a:p>
            <a:pPr algn="r"/>
            <a:r>
              <a:rPr lang="en-GB" sz="1050" dirty="0" smtClean="0">
                <a:latin typeface="Century Gothic" pitchFamily="34" charset="0"/>
              </a:rPr>
              <a:t>Need </a:t>
            </a:r>
            <a:r>
              <a:rPr lang="en-GB" sz="1050" b="1" dirty="0" smtClean="0">
                <a:solidFill>
                  <a:schemeClr val="accent1"/>
                </a:solidFill>
                <a:latin typeface="Century Gothic" pitchFamily="34" charset="0"/>
              </a:rPr>
              <a:t>75.9%</a:t>
            </a:r>
            <a:r>
              <a:rPr lang="en-GB" sz="1050" dirty="0" smtClean="0">
                <a:latin typeface="Century Gothic" pitchFamily="34" charset="0"/>
              </a:rPr>
              <a:t> to get into the second quartile</a:t>
            </a:r>
            <a:endParaRPr lang="en-GB" sz="1050" dirty="0">
              <a:latin typeface="Century Gothic"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7"/>
          <p:cNvGraphicFramePr>
            <a:graphicFrameLocks noGrp="1"/>
          </p:cNvGraphicFramePr>
          <p:nvPr>
            <p:ph idx="1"/>
          </p:nvPr>
        </p:nvGraphicFramePr>
        <p:xfrm>
          <a:off x="251521" y="1268760"/>
          <a:ext cx="5544616" cy="5328592"/>
        </p:xfrm>
        <a:graphic>
          <a:graphicData uri="http://schemas.openxmlformats.org/drawingml/2006/chart">
            <c:chart xmlns:c="http://schemas.openxmlformats.org/drawingml/2006/chart" xmlns:r="http://schemas.openxmlformats.org/officeDocument/2006/relationships" r:id="rId3"/>
          </a:graphicData>
        </a:graphic>
      </p:graphicFrame>
      <p:sp>
        <p:nvSpPr>
          <p:cNvPr id="10" name="Title 1"/>
          <p:cNvSpPr>
            <a:spLocks noGrp="1"/>
          </p:cNvSpPr>
          <p:nvPr>
            <p:ph type="title"/>
          </p:nvPr>
        </p:nvSpPr>
        <p:spPr>
          <a:xfrm>
            <a:off x="1187624" y="225816"/>
            <a:ext cx="7704856" cy="682904"/>
          </a:xfrm>
        </p:spPr>
        <p:txBody>
          <a:bodyPr>
            <a:normAutofit/>
          </a:bodyPr>
          <a:lstStyle/>
          <a:p>
            <a:r>
              <a:rPr lang="en-GB" dirty="0" smtClean="0"/>
              <a:t>Satisfaction targets</a:t>
            </a:r>
            <a:endParaRPr lang="en-GB" dirty="0"/>
          </a:p>
        </p:txBody>
      </p:sp>
      <p:sp>
        <p:nvSpPr>
          <p:cNvPr id="11" name="Text Placeholder 6"/>
          <p:cNvSpPr>
            <a:spLocks noGrp="1"/>
          </p:cNvSpPr>
          <p:nvPr>
            <p:ph type="body" sz="quarter" idx="11"/>
          </p:nvPr>
        </p:nvSpPr>
        <p:spPr>
          <a:xfrm>
            <a:off x="1187450" y="909414"/>
            <a:ext cx="7705725" cy="215330"/>
          </a:xfrm>
        </p:spPr>
        <p:txBody>
          <a:bodyPr/>
          <a:lstStyle/>
          <a:p>
            <a:r>
              <a:rPr lang="en-GB" sz="1000" dirty="0" smtClean="0">
                <a:solidFill>
                  <a:schemeClr val="bg1">
                    <a:lumMod val="50000"/>
                  </a:schemeClr>
                </a:solidFill>
              </a:rPr>
              <a:t>Using the TLF database achievable, conservative and ambitious targets have been set.</a:t>
            </a:r>
          </a:p>
        </p:txBody>
      </p:sp>
      <p:pic>
        <p:nvPicPr>
          <p:cNvPr id="1026" name="Picture 2"/>
          <p:cNvPicPr>
            <a:picLocks noChangeAspect="1" noChangeArrowheads="1"/>
          </p:cNvPicPr>
          <p:nvPr/>
        </p:nvPicPr>
        <p:blipFill>
          <a:blip r:embed="rId4" cstate="print"/>
          <a:srcRect/>
          <a:stretch>
            <a:fillRect/>
          </a:stretch>
        </p:blipFill>
        <p:spPr bwMode="auto">
          <a:xfrm>
            <a:off x="5348374" y="1197312"/>
            <a:ext cx="3184066" cy="4982400"/>
          </a:xfrm>
          <a:prstGeom prst="rect">
            <a:avLst/>
          </a:prstGeom>
          <a:noFill/>
          <a:ln w="9525">
            <a:noFill/>
            <a:miter lim="800000"/>
            <a:headEnd/>
            <a:tailEnd/>
          </a:ln>
          <a:effectLst/>
        </p:spPr>
      </p:pic>
      <p:sp>
        <p:nvSpPr>
          <p:cNvPr id="6" name="Rectangle 5"/>
          <p:cNvSpPr/>
          <p:nvPr/>
        </p:nvSpPr>
        <p:spPr>
          <a:xfrm>
            <a:off x="3059832" y="3717032"/>
            <a:ext cx="2592288" cy="100811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dirty="0" smtClean="0"/>
              <a:t>Regained ground. The highest CSI to date. </a:t>
            </a:r>
            <a:endParaRPr lang="en-GB"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nvPr>
        </p:nvGraphicFramePr>
        <p:xfrm>
          <a:off x="226319" y="1484785"/>
          <a:ext cx="6145882" cy="47525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5"/>
          <p:cNvGraphicFramePr>
            <a:graphicFrameLocks noGrp="1"/>
          </p:cNvGraphicFramePr>
          <p:nvPr>
            <p:ph type="chart" sz="quarter" idx="11"/>
          </p:nvPr>
        </p:nvGraphicFramePr>
        <p:xfrm>
          <a:off x="6516216" y="1314936"/>
          <a:ext cx="2448619" cy="4910988"/>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6732240" y="1212364"/>
            <a:ext cx="2160000" cy="349702"/>
          </a:xfrm>
          <a:prstGeom prst="rect">
            <a:avLst/>
          </a:prstGeom>
          <a:noFill/>
        </p:spPr>
        <p:txBody>
          <a:bodyPr wrap="square" lIns="36000" tIns="36000" rIns="36000" bIns="36000" rtlCol="0">
            <a:spAutoFit/>
          </a:bodyPr>
          <a:lstStyle/>
          <a:p>
            <a:pPr algn="ctr"/>
            <a:r>
              <a:rPr lang="en-GB" sz="900" b="1" dirty="0" smtClean="0">
                <a:solidFill>
                  <a:schemeClr val="accent1"/>
                </a:solidFill>
                <a:latin typeface="Century Gothic" pitchFamily="34" charset="0"/>
              </a:rPr>
              <a:t>Decrease in CSI</a:t>
            </a:r>
            <a:r>
              <a:rPr lang="en-GB" sz="900" dirty="0" smtClean="0">
                <a:latin typeface="Century Gothic" pitchFamily="34" charset="0"/>
              </a:rPr>
              <a:t>/</a:t>
            </a:r>
            <a:r>
              <a:rPr lang="en-GB" sz="900" b="1" dirty="0" smtClean="0">
                <a:solidFill>
                  <a:srgbClr val="00B050"/>
                </a:solidFill>
                <a:latin typeface="Century Gothic" pitchFamily="34" charset="0"/>
              </a:rPr>
              <a:t>Increase in CSI</a:t>
            </a:r>
          </a:p>
          <a:p>
            <a:pPr algn="ctr"/>
            <a:r>
              <a:rPr lang="en-GB" sz="900" dirty="0" smtClean="0">
                <a:latin typeface="Century Gothic" pitchFamily="34" charset="0"/>
              </a:rPr>
              <a:t>compared to 2015</a:t>
            </a:r>
            <a:endParaRPr lang="en-GB" sz="900" dirty="0">
              <a:latin typeface="Century Gothic" pitchFamily="34" charset="0"/>
            </a:endParaRPr>
          </a:p>
        </p:txBody>
      </p:sp>
      <p:cxnSp>
        <p:nvCxnSpPr>
          <p:cNvPr id="11" name="Straight Arrow Connector 10"/>
          <p:cNvCxnSpPr/>
          <p:nvPr/>
        </p:nvCxnSpPr>
        <p:spPr>
          <a:xfrm>
            <a:off x="6948264" y="1556792"/>
            <a:ext cx="1656000" cy="0"/>
          </a:xfrm>
          <a:prstGeom prst="straightConnector1">
            <a:avLst/>
          </a:prstGeom>
          <a:ln w="25400">
            <a:gradFill>
              <a:gsLst>
                <a:gs pos="49000">
                  <a:schemeClr val="accent1"/>
                </a:gs>
                <a:gs pos="50000">
                  <a:srgbClr val="00B050"/>
                </a:gs>
              </a:gsLst>
              <a:lin ang="0" scaled="0"/>
            </a:gradFill>
            <a:headEnd type="arrow"/>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187624" y="225816"/>
            <a:ext cx="7704856" cy="898928"/>
          </a:xfrm>
        </p:spPr>
        <p:txBody>
          <a:bodyPr>
            <a:noAutofit/>
          </a:bodyPr>
          <a:lstStyle/>
          <a:p>
            <a:r>
              <a:rPr lang="en-GB" sz="3200" dirty="0" smtClean="0"/>
              <a:t>Satisfaction Index by </a:t>
            </a:r>
            <a:r>
              <a:rPr lang="en-GB" sz="3200" b="1" dirty="0" smtClean="0"/>
              <a:t>Business</a:t>
            </a:r>
            <a:endParaRPr lang="en-GB" sz="3200" b="1" dirty="0">
              <a:solidFill>
                <a:srgbClr val="00B0F0"/>
              </a:solidFill>
            </a:endParaRPr>
          </a:p>
        </p:txBody>
      </p:sp>
      <p:sp>
        <p:nvSpPr>
          <p:cNvPr id="16" name="TextBox 15"/>
          <p:cNvSpPr txBox="1"/>
          <p:nvPr/>
        </p:nvSpPr>
        <p:spPr>
          <a:xfrm>
            <a:off x="0" y="6309320"/>
            <a:ext cx="8460432"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a:t>
            </a:r>
            <a:endParaRPr lang="en-GB" sz="1000" dirty="0">
              <a:solidFill>
                <a:schemeClr val="bg1">
                  <a:lumMod val="50000"/>
                </a:schemeClr>
              </a:solidFill>
              <a:latin typeface="Century Gothic" pitchFamily="34" charset="0"/>
            </a:endParaRPr>
          </a:p>
        </p:txBody>
      </p:sp>
      <p:grpSp>
        <p:nvGrpSpPr>
          <p:cNvPr id="17" name="Group 16"/>
          <p:cNvGrpSpPr/>
          <p:nvPr/>
        </p:nvGrpSpPr>
        <p:grpSpPr>
          <a:xfrm>
            <a:off x="5076056" y="2348880"/>
            <a:ext cx="1368152" cy="3672408"/>
            <a:chOff x="5076056" y="2348880"/>
            <a:chExt cx="1368152" cy="3672408"/>
          </a:xfrm>
        </p:grpSpPr>
        <p:sp>
          <p:nvSpPr>
            <p:cNvPr id="12" name="Up-Down Arrow 11"/>
            <p:cNvSpPr/>
            <p:nvPr/>
          </p:nvSpPr>
          <p:spPr>
            <a:xfrm>
              <a:off x="6012160" y="2348880"/>
              <a:ext cx="432048" cy="3672408"/>
            </a:xfrm>
            <a:prstGeom prst="upDownArrow">
              <a:avLst/>
            </a:prstGeom>
            <a:solidFill>
              <a:srgbClr val="C0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3" name="Rectangle 12"/>
            <p:cNvSpPr/>
            <p:nvPr/>
          </p:nvSpPr>
          <p:spPr>
            <a:xfrm>
              <a:off x="5076056" y="3573016"/>
              <a:ext cx="936104" cy="86409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smtClean="0"/>
                <a:t>14.01% difference</a:t>
              </a:r>
              <a:endParaRPr lang="en-GB" sz="11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left)">
                                      <p:cBhvr>
                                        <p:cTn id="7" dur="500"/>
                                        <p:tgtEl>
                                          <p:spTgt spid="6">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wipe(left)">
                                      <p:cBhvr>
                                        <p:cTn id="12" dur="500"/>
                                        <p:tgtEl>
                                          <p:spTgt spid="6">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left)">
                                      <p:cBhvr>
                                        <p:cTn id="17" dur="500"/>
                                        <p:tgtEl>
                                          <p:spTgt spid="7">
                                            <p:graphicEl>
                                              <a:chart seriesIdx="-3" categoryIdx="-3" bldStep="gridLegen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graphicEl>
                                              <a:chart seriesIdx="0" categoryIdx="-4" bldStep="series"/>
                                            </p:graphicEl>
                                          </p:spTgt>
                                        </p:tgtEl>
                                        <p:attrNameLst>
                                          <p:attrName>style.visibility</p:attrName>
                                        </p:attrNameLst>
                                      </p:cBhvr>
                                      <p:to>
                                        <p:strVal val="visible"/>
                                      </p:to>
                                    </p:set>
                                    <p:animEffect transition="in" filter="wipe(left)">
                                      <p:cBhvr>
                                        <p:cTn id="22" dur="500"/>
                                        <p:tgtEl>
                                          <p:spTgt spid="7">
                                            <p:graphicEl>
                                              <a:chart seriesIdx="0" categoryIdx="-4" bldStep="series"/>
                                            </p:graphicEl>
                                          </p:spTgt>
                                        </p:tgtEl>
                                      </p:cBhvr>
                                    </p:animEffec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
        </p:bldSub>
      </p:bldGraphic>
      <p:bldGraphic spid="7" grpId="0">
        <p:bldSub>
          <a:bldChart bld="series"/>
        </p:bldSub>
      </p:bldGraphic>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3"/>
          <p:cNvGrpSpPr/>
          <p:nvPr/>
        </p:nvGrpSpPr>
        <p:grpSpPr>
          <a:xfrm>
            <a:off x="1203063" y="4509120"/>
            <a:ext cx="6681304" cy="2304256"/>
            <a:chOff x="4609456" y="5382841"/>
            <a:chExt cx="3548686" cy="1599952"/>
          </a:xfrm>
        </p:grpSpPr>
        <p:grpSp>
          <p:nvGrpSpPr>
            <p:cNvPr id="23" name="Group 34"/>
            <p:cNvGrpSpPr/>
            <p:nvPr/>
          </p:nvGrpSpPr>
          <p:grpSpPr>
            <a:xfrm>
              <a:off x="4629750" y="5382841"/>
              <a:ext cx="3528392" cy="1599952"/>
              <a:chOff x="4644008" y="5661248"/>
              <a:chExt cx="3528392" cy="1599952"/>
            </a:xfrm>
          </p:grpSpPr>
          <p:graphicFrame>
            <p:nvGraphicFramePr>
              <p:cNvPr id="27" name="Chart 26"/>
              <p:cNvGraphicFramePr/>
              <p:nvPr/>
            </p:nvGraphicFramePr>
            <p:xfrm>
              <a:off x="4644008" y="5661248"/>
              <a:ext cx="3528392" cy="1599952"/>
            </p:xfrm>
            <a:graphic>
              <a:graphicData uri="http://schemas.openxmlformats.org/drawingml/2006/chart">
                <c:chart xmlns:c="http://schemas.openxmlformats.org/drawingml/2006/chart" xmlns:r="http://schemas.openxmlformats.org/officeDocument/2006/relationships" r:id="rId3"/>
              </a:graphicData>
            </a:graphic>
          </p:graphicFrame>
          <p:pic>
            <p:nvPicPr>
              <p:cNvPr id="28" name="Picture 27" descr="Basicfigurines_reversed.png"/>
              <p:cNvPicPr>
                <a:picLocks noChangeAspect="1"/>
              </p:cNvPicPr>
              <p:nvPr/>
            </p:nvPicPr>
            <p:blipFill>
              <a:blip r:embed="rId4" cstate="print"/>
              <a:srcRect t="36209" b="36679"/>
              <a:stretch>
                <a:fillRect/>
              </a:stretch>
            </p:blipFill>
            <p:spPr>
              <a:xfrm>
                <a:off x="4691731" y="6111236"/>
                <a:ext cx="3422645" cy="703776"/>
              </a:xfrm>
              <a:prstGeom prst="rect">
                <a:avLst/>
              </a:prstGeom>
              <a:noFill/>
            </p:spPr>
          </p:pic>
        </p:grpSp>
        <p:sp>
          <p:nvSpPr>
            <p:cNvPr id="24" name="TextBox 23"/>
            <p:cNvSpPr txBox="1"/>
            <p:nvPr/>
          </p:nvSpPr>
          <p:spPr>
            <a:xfrm>
              <a:off x="4609456" y="6145559"/>
              <a:ext cx="488999" cy="235074"/>
            </a:xfrm>
            <a:prstGeom prst="rect">
              <a:avLst/>
            </a:prstGeom>
            <a:noFill/>
          </p:spPr>
          <p:txBody>
            <a:bodyPr wrap="square" rtlCol="0">
              <a:spAutoFit/>
            </a:bodyPr>
            <a:lstStyle/>
            <a:p>
              <a:pPr algn="ctr"/>
              <a:r>
                <a:rPr lang="en-GB" sz="1600" b="1" dirty="0" smtClean="0">
                  <a:solidFill>
                    <a:schemeClr val="bg1"/>
                  </a:solidFill>
                </a:rPr>
                <a:t>9.1%</a:t>
              </a:r>
              <a:endParaRPr lang="en-GB" sz="1600" b="1" dirty="0">
                <a:solidFill>
                  <a:schemeClr val="bg1"/>
                </a:solidFill>
              </a:endParaRPr>
            </a:p>
          </p:txBody>
        </p:sp>
        <p:sp>
          <p:nvSpPr>
            <p:cNvPr id="25" name="TextBox 24"/>
            <p:cNvSpPr txBox="1"/>
            <p:nvPr/>
          </p:nvSpPr>
          <p:spPr>
            <a:xfrm>
              <a:off x="4998876" y="6147737"/>
              <a:ext cx="1093977" cy="235074"/>
            </a:xfrm>
            <a:prstGeom prst="rect">
              <a:avLst/>
            </a:prstGeom>
            <a:noFill/>
          </p:spPr>
          <p:txBody>
            <a:bodyPr wrap="square" rtlCol="0">
              <a:spAutoFit/>
            </a:bodyPr>
            <a:lstStyle/>
            <a:p>
              <a:pPr algn="ctr"/>
              <a:r>
                <a:rPr lang="en-GB" sz="1600" b="1" dirty="0" smtClean="0">
                  <a:solidFill>
                    <a:schemeClr val="bg1"/>
                  </a:solidFill>
                </a:rPr>
                <a:t>37.5%</a:t>
              </a:r>
              <a:endParaRPr lang="en-GB" sz="1600" b="1" dirty="0">
                <a:solidFill>
                  <a:schemeClr val="bg1"/>
                </a:solidFill>
              </a:endParaRPr>
            </a:p>
          </p:txBody>
        </p:sp>
        <p:sp>
          <p:nvSpPr>
            <p:cNvPr id="26" name="TextBox 25"/>
            <p:cNvSpPr txBox="1"/>
            <p:nvPr/>
          </p:nvSpPr>
          <p:spPr>
            <a:xfrm>
              <a:off x="6303786" y="6147737"/>
              <a:ext cx="1854356" cy="235074"/>
            </a:xfrm>
            <a:prstGeom prst="rect">
              <a:avLst/>
            </a:prstGeom>
            <a:noFill/>
          </p:spPr>
          <p:txBody>
            <a:bodyPr wrap="square" rtlCol="0">
              <a:spAutoFit/>
            </a:bodyPr>
            <a:lstStyle/>
            <a:p>
              <a:pPr algn="ctr"/>
              <a:r>
                <a:rPr lang="en-GB" sz="1600" b="1" dirty="0" smtClean="0">
                  <a:solidFill>
                    <a:schemeClr val="bg1"/>
                  </a:solidFill>
                </a:rPr>
                <a:t>53.4%</a:t>
              </a:r>
              <a:endParaRPr lang="en-GB" sz="1600" b="1" dirty="0">
                <a:solidFill>
                  <a:schemeClr val="bg1"/>
                </a:solidFill>
              </a:endParaRPr>
            </a:p>
          </p:txBody>
        </p:sp>
      </p:grpSp>
      <p:graphicFrame>
        <p:nvGraphicFramePr>
          <p:cNvPr id="8" name="Content Placeholder 3"/>
          <p:cNvGraphicFramePr>
            <a:graphicFrameLocks noGrp="1"/>
          </p:cNvGraphicFramePr>
          <p:nvPr>
            <p:ph idx="1"/>
            <p:extLst>
              <p:ext uri="{D42A27DB-BD31-4B8C-83A1-F6EECF244321}">
                <p14:modId xmlns:p14="http://schemas.microsoft.com/office/powerpoint/2010/main" val="3521833397"/>
              </p:ext>
            </p:extLst>
          </p:nvPr>
        </p:nvGraphicFramePr>
        <p:xfrm>
          <a:off x="227013" y="1484785"/>
          <a:ext cx="8666162" cy="3384375"/>
        </p:xfrm>
        <a:graphic>
          <a:graphicData uri="http://schemas.openxmlformats.org/drawingml/2006/chart">
            <c:chart xmlns:c="http://schemas.openxmlformats.org/drawingml/2006/chart" xmlns:r="http://schemas.openxmlformats.org/officeDocument/2006/relationships" r:id="rId5"/>
          </a:graphicData>
        </a:graphic>
      </p:graphicFrame>
      <p:sp>
        <p:nvSpPr>
          <p:cNvPr id="2" name="Title 1"/>
          <p:cNvSpPr>
            <a:spLocks noGrp="1"/>
          </p:cNvSpPr>
          <p:nvPr>
            <p:ph type="title"/>
          </p:nvPr>
        </p:nvSpPr>
        <p:spPr/>
        <p:txBody>
          <a:bodyPr/>
          <a:lstStyle/>
          <a:p>
            <a:r>
              <a:rPr lang="en-GB" dirty="0" smtClean="0"/>
              <a:t>Likelihood to re-purchase again from a clean sheet</a:t>
            </a:r>
            <a:endParaRPr lang="en-GB" dirty="0"/>
          </a:p>
        </p:txBody>
      </p:sp>
      <p:sp>
        <p:nvSpPr>
          <p:cNvPr id="14" name="Text Placeholder 3"/>
          <p:cNvSpPr>
            <a:spLocks noGrp="1"/>
          </p:cNvSpPr>
          <p:nvPr>
            <p:ph type="body" sz="quarter" idx="10"/>
          </p:nvPr>
        </p:nvSpPr>
        <p:spPr>
          <a:xfrm>
            <a:off x="227280" y="1196752"/>
            <a:ext cx="8665200" cy="288032"/>
          </a:xfrm>
        </p:spPr>
        <p:txBody>
          <a:bodyPr/>
          <a:lstStyle/>
          <a:p>
            <a:pPr lvl="0"/>
            <a:r>
              <a:rPr lang="en-GB" sz="1000" dirty="0" smtClean="0">
                <a:solidFill>
                  <a:schemeClr val="bg1">
                    <a:lumMod val="50000"/>
                  </a:schemeClr>
                </a:solidFill>
              </a:rPr>
              <a:t>If you were to start again from a clean sheet, knowing what you know now, how likely  or unlikely is it that you would select [JW Business] as your preferred supplier?</a:t>
            </a:r>
          </a:p>
        </p:txBody>
      </p:sp>
      <p:sp>
        <p:nvSpPr>
          <p:cNvPr id="12" name="TextBox 11"/>
          <p:cNvSpPr txBox="1"/>
          <p:nvPr/>
        </p:nvSpPr>
        <p:spPr>
          <a:xfrm>
            <a:off x="0" y="6309320"/>
            <a:ext cx="9612560"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a:t>
            </a:r>
            <a:endParaRPr lang="en-GB" sz="1000" dirty="0">
              <a:solidFill>
                <a:schemeClr val="bg1">
                  <a:lumMod val="50000"/>
                </a:schemeClr>
              </a:solidFill>
              <a:latin typeface="Century Gothi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animEffect transition="in" filter="wipe(left)">
                                      <p:cBhvr>
                                        <p:cTn id="7" dur="500"/>
                                        <p:tgtEl>
                                          <p:spTgt spid="8">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graphicEl>
                                              <a:chart seriesIdx="0" categoryIdx="-4" bldStep="series"/>
                                            </p:graphicEl>
                                          </p:spTgt>
                                        </p:tgtEl>
                                        <p:attrNameLst>
                                          <p:attrName>style.visibility</p:attrName>
                                        </p:attrNameLst>
                                      </p:cBhvr>
                                      <p:to>
                                        <p:strVal val="visible"/>
                                      </p:to>
                                    </p:set>
                                    <p:animEffect transition="in" filter="wipe(left)">
                                      <p:cBhvr>
                                        <p:cTn id="12" dur="500"/>
                                        <p:tgtEl>
                                          <p:spTgt spid="8">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graphicEl>
                                              <a:chart seriesIdx="1" categoryIdx="-4" bldStep="series"/>
                                            </p:graphicEl>
                                          </p:spTgt>
                                        </p:tgtEl>
                                        <p:attrNameLst>
                                          <p:attrName>style.visibility</p:attrName>
                                        </p:attrNameLst>
                                      </p:cBhvr>
                                      <p:to>
                                        <p:strVal val="visible"/>
                                      </p:to>
                                    </p:set>
                                    <p:animEffect transition="in" filter="wipe(left)">
                                      <p:cBhvr>
                                        <p:cTn id="17" dur="500"/>
                                        <p:tgtEl>
                                          <p:spTgt spid="8">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Chart bld="series"/>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3"/>
          <p:cNvGraphicFramePr>
            <a:graphicFrameLocks noGrp="1"/>
          </p:cNvGraphicFramePr>
          <p:nvPr>
            <p:ph idx="1"/>
            <p:extLst>
              <p:ext uri="{D42A27DB-BD31-4B8C-83A1-F6EECF244321}">
                <p14:modId xmlns:p14="http://schemas.microsoft.com/office/powerpoint/2010/main" val="1142012471"/>
              </p:ext>
            </p:extLst>
          </p:nvPr>
        </p:nvGraphicFramePr>
        <p:xfrm>
          <a:off x="227013" y="1484312"/>
          <a:ext cx="8666162" cy="4969023"/>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7"/>
          <p:cNvSpPr>
            <a:spLocks noGrp="1"/>
          </p:cNvSpPr>
          <p:nvPr>
            <p:ph type="title"/>
          </p:nvPr>
        </p:nvSpPr>
        <p:spPr/>
        <p:txBody>
          <a:bodyPr anchor="b">
            <a:noAutofit/>
          </a:bodyPr>
          <a:lstStyle/>
          <a:p>
            <a:r>
              <a:rPr lang="en-GB" sz="2600" dirty="0" smtClean="0"/>
              <a:t>What drives likelihood to re-purchase?</a:t>
            </a:r>
            <a:endParaRPr lang="en-GB" sz="2600" dirty="0"/>
          </a:p>
        </p:txBody>
      </p:sp>
      <p:sp>
        <p:nvSpPr>
          <p:cNvPr id="10" name="Text Placeholder 9"/>
          <p:cNvSpPr>
            <a:spLocks noGrp="1"/>
          </p:cNvSpPr>
          <p:nvPr>
            <p:ph type="body" sz="quarter" idx="10"/>
          </p:nvPr>
        </p:nvSpPr>
        <p:spPr>
          <a:xfrm>
            <a:off x="227280" y="1124744"/>
            <a:ext cx="8916720" cy="360040"/>
          </a:xfrm>
        </p:spPr>
        <p:txBody>
          <a:bodyPr/>
          <a:lstStyle/>
          <a:p>
            <a:r>
              <a:rPr lang="en-GB" sz="1000" dirty="0" smtClean="0">
                <a:solidFill>
                  <a:schemeClr val="bg1">
                    <a:lumMod val="50000"/>
                  </a:schemeClr>
                </a:solidFill>
              </a:rPr>
              <a:t>The chart shows the average satisfaction score given by customers who are very likely to re-purchase from a clean sheet (scored 9-10) vs. customers who scored 1-6. The chart is sorted in </a:t>
            </a:r>
            <a:r>
              <a:rPr lang="en-GB" sz="1000" b="1" dirty="0" smtClean="0">
                <a:solidFill>
                  <a:schemeClr val="bg1">
                    <a:lumMod val="50000"/>
                  </a:schemeClr>
                </a:solidFill>
              </a:rPr>
              <a:t>descending gap order </a:t>
            </a:r>
            <a:r>
              <a:rPr lang="en-GB" sz="1000" dirty="0" smtClean="0">
                <a:solidFill>
                  <a:schemeClr val="bg1">
                    <a:lumMod val="50000"/>
                  </a:schemeClr>
                </a:solidFill>
              </a:rPr>
              <a:t>to show which requirements have the biggest influence driving loyalty.</a:t>
            </a:r>
          </a:p>
        </p:txBody>
      </p:sp>
      <p:sp>
        <p:nvSpPr>
          <p:cNvPr id="7" name="TextBox 6"/>
          <p:cNvSpPr txBox="1"/>
          <p:nvPr/>
        </p:nvSpPr>
        <p:spPr>
          <a:xfrm>
            <a:off x="0" y="6309320"/>
            <a:ext cx="8460432"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a:t>
            </a:r>
            <a:endParaRPr lang="en-GB" sz="1000" dirty="0">
              <a:solidFill>
                <a:schemeClr val="bg1">
                  <a:lumMod val="50000"/>
                </a:schemeClr>
              </a:solidFill>
              <a:latin typeface="Century Gothic" pitchFamily="34" charset="0"/>
            </a:endParaRPr>
          </a:p>
        </p:txBody>
      </p:sp>
      <p:sp>
        <p:nvSpPr>
          <p:cNvPr id="6" name="Rectangle 5"/>
          <p:cNvSpPr/>
          <p:nvPr/>
        </p:nvSpPr>
        <p:spPr>
          <a:xfrm>
            <a:off x="827584" y="1988840"/>
            <a:ext cx="6480720" cy="144016"/>
          </a:xfrm>
          <a:prstGeom prst="rect">
            <a:avLst/>
          </a:prstGeom>
          <a:solidFill>
            <a:schemeClr val="bg1"/>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17843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wipe(left)">
                                      <p:cBhvr>
                                        <p:cTn id="7" dur="500"/>
                                        <p:tgtEl>
                                          <p:spTgt spid="11">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graphicEl>
                                              <a:chart seriesIdx="0" categoryIdx="-4" bldStep="series"/>
                                            </p:graphicEl>
                                          </p:spTgt>
                                        </p:tgtEl>
                                        <p:attrNameLst>
                                          <p:attrName>style.visibility</p:attrName>
                                        </p:attrNameLst>
                                      </p:cBhvr>
                                      <p:to>
                                        <p:strVal val="visible"/>
                                      </p:to>
                                    </p:set>
                                    <p:animEffect transition="in" filter="wipe(left)">
                                      <p:cBhvr>
                                        <p:cTn id="12" dur="500"/>
                                        <p:tgtEl>
                                          <p:spTgt spid="11">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graphicEl>
                                              <a:chart seriesIdx="1" categoryIdx="-4" bldStep="series"/>
                                            </p:graphicEl>
                                          </p:spTgt>
                                        </p:tgtEl>
                                        <p:attrNameLst>
                                          <p:attrName>style.visibility</p:attrName>
                                        </p:attrNameLst>
                                      </p:cBhvr>
                                      <p:to>
                                        <p:strVal val="visible"/>
                                      </p:to>
                                    </p:set>
                                    <p:animEffect transition="in" filter="wipe(left)">
                                      <p:cBhvr>
                                        <p:cTn id="17" dur="500"/>
                                        <p:tgtEl>
                                          <p:spTgt spid="11">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Chart bld="series"/>
        </p:bldSub>
      </p:bldGraphic>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Problem handling</a:t>
            </a:r>
            <a:endParaRPr lang="en-GB" sz="3200" dirty="0"/>
          </a:p>
        </p:txBody>
      </p:sp>
      <p:sp>
        <p:nvSpPr>
          <p:cNvPr id="65" name="TextBox 64"/>
          <p:cNvSpPr txBox="1"/>
          <p:nvPr/>
        </p:nvSpPr>
        <p:spPr>
          <a:xfrm>
            <a:off x="251520" y="1196752"/>
            <a:ext cx="4032448" cy="769441"/>
          </a:xfrm>
          <a:prstGeom prst="rect">
            <a:avLst/>
          </a:prstGeom>
          <a:noFill/>
        </p:spPr>
        <p:txBody>
          <a:bodyPr wrap="square" rtlCol="0">
            <a:spAutoFit/>
          </a:bodyPr>
          <a:lstStyle/>
          <a:p>
            <a:r>
              <a:rPr lang="en-GB" sz="2800" b="1" dirty="0" smtClean="0">
                <a:solidFill>
                  <a:schemeClr val="accent1"/>
                </a:solidFill>
              </a:rPr>
              <a:t>23%</a:t>
            </a:r>
            <a:r>
              <a:rPr lang="en-GB" sz="1600" b="1" dirty="0" smtClean="0">
                <a:solidFill>
                  <a:schemeClr val="accent1"/>
                </a:solidFill>
              </a:rPr>
              <a:t> </a:t>
            </a:r>
            <a:r>
              <a:rPr lang="en-GB" sz="1600" dirty="0" smtClean="0"/>
              <a:t>of customers have had a problem in the last 12 months</a:t>
            </a:r>
            <a:endParaRPr lang="en-GB" sz="1600" dirty="0">
              <a:solidFill>
                <a:srgbClr val="00B0F0"/>
              </a:solidFill>
            </a:endParaRPr>
          </a:p>
        </p:txBody>
      </p:sp>
      <p:sp>
        <p:nvSpPr>
          <p:cNvPr id="67" name="TextBox 66"/>
          <p:cNvSpPr txBox="1"/>
          <p:nvPr/>
        </p:nvSpPr>
        <p:spPr>
          <a:xfrm>
            <a:off x="251520" y="4149080"/>
            <a:ext cx="3096344" cy="523220"/>
          </a:xfrm>
          <a:prstGeom prst="rect">
            <a:avLst/>
          </a:prstGeom>
          <a:noFill/>
        </p:spPr>
        <p:txBody>
          <a:bodyPr wrap="square" rtlCol="0">
            <a:spAutoFit/>
          </a:bodyPr>
          <a:lstStyle/>
          <a:p>
            <a:pPr algn="ctr"/>
            <a:r>
              <a:rPr lang="en-GB" sz="2800" b="1" dirty="0" smtClean="0">
                <a:solidFill>
                  <a:schemeClr val="accent1"/>
                </a:solidFill>
              </a:rPr>
              <a:t>Top 3 Problems</a:t>
            </a:r>
          </a:p>
        </p:txBody>
      </p:sp>
      <p:graphicFrame>
        <p:nvGraphicFramePr>
          <p:cNvPr id="75" name="Chart Placeholder 20"/>
          <p:cNvGraphicFramePr>
            <a:graphicFrameLocks/>
          </p:cNvGraphicFramePr>
          <p:nvPr>
            <p:extLst>
              <p:ext uri="{D42A27DB-BD31-4B8C-83A1-F6EECF244321}">
                <p14:modId xmlns:p14="http://schemas.microsoft.com/office/powerpoint/2010/main" val="259340190"/>
              </p:ext>
            </p:extLst>
          </p:nvPr>
        </p:nvGraphicFramePr>
        <p:xfrm>
          <a:off x="3347864" y="4509120"/>
          <a:ext cx="4968552" cy="1584176"/>
        </p:xfrm>
        <a:graphic>
          <a:graphicData uri="http://schemas.openxmlformats.org/drawingml/2006/chart">
            <c:chart xmlns:c="http://schemas.openxmlformats.org/drawingml/2006/chart" xmlns:r="http://schemas.openxmlformats.org/officeDocument/2006/relationships" r:id="rId3"/>
          </a:graphicData>
        </a:graphic>
      </p:graphicFrame>
      <p:sp>
        <p:nvSpPr>
          <p:cNvPr id="78" name="TextBox 77"/>
          <p:cNvSpPr txBox="1"/>
          <p:nvPr/>
        </p:nvSpPr>
        <p:spPr>
          <a:xfrm>
            <a:off x="7884368" y="4671427"/>
            <a:ext cx="1008112" cy="1061829"/>
          </a:xfrm>
          <a:prstGeom prst="rect">
            <a:avLst/>
          </a:prstGeom>
          <a:noFill/>
        </p:spPr>
        <p:txBody>
          <a:bodyPr wrap="square" rtlCol="0">
            <a:spAutoFit/>
          </a:bodyPr>
          <a:lstStyle/>
          <a:p>
            <a:pPr algn="ctr"/>
            <a:r>
              <a:rPr lang="en-GB" sz="1400" b="1" dirty="0" smtClean="0"/>
              <a:t>Average score:</a:t>
            </a:r>
          </a:p>
          <a:p>
            <a:pPr algn="ctr"/>
            <a:r>
              <a:rPr lang="en-GB" sz="1400" b="1" dirty="0" smtClean="0">
                <a:solidFill>
                  <a:schemeClr val="accent1"/>
                </a:solidFill>
              </a:rPr>
              <a:t>6.9</a:t>
            </a:r>
          </a:p>
          <a:p>
            <a:pPr algn="ctr"/>
            <a:r>
              <a:rPr lang="en-GB" sz="1050" b="1" dirty="0" smtClean="0"/>
              <a:t>(decrease on last year)</a:t>
            </a:r>
            <a:endParaRPr lang="en-GB" sz="1000" b="1" dirty="0"/>
          </a:p>
        </p:txBody>
      </p:sp>
      <p:grpSp>
        <p:nvGrpSpPr>
          <p:cNvPr id="83" name="Group 82"/>
          <p:cNvGrpSpPr/>
          <p:nvPr/>
        </p:nvGrpSpPr>
        <p:grpSpPr>
          <a:xfrm>
            <a:off x="539552" y="1700808"/>
            <a:ext cx="2700000" cy="1152128"/>
            <a:chOff x="539552" y="2132856"/>
            <a:chExt cx="2700000" cy="1152128"/>
          </a:xfrm>
        </p:grpSpPr>
        <p:graphicFrame>
          <p:nvGraphicFramePr>
            <p:cNvPr id="81" name="Chart 80"/>
            <p:cNvGraphicFramePr/>
            <p:nvPr/>
          </p:nvGraphicFramePr>
          <p:xfrm>
            <a:off x="539552" y="2132856"/>
            <a:ext cx="2700000" cy="1152128"/>
          </p:xfrm>
          <a:graphic>
            <a:graphicData uri="http://schemas.openxmlformats.org/drawingml/2006/chart">
              <c:chart xmlns:c="http://schemas.openxmlformats.org/drawingml/2006/chart" xmlns:r="http://schemas.openxmlformats.org/officeDocument/2006/relationships" r:id="rId4"/>
            </a:graphicData>
          </a:graphic>
        </p:graphicFrame>
        <p:pic>
          <p:nvPicPr>
            <p:cNvPr id="82" name="Picture 81" descr="Basicfigurines_reversed.png"/>
            <p:cNvPicPr>
              <a:picLocks noChangeAspect="1"/>
            </p:cNvPicPr>
            <p:nvPr/>
          </p:nvPicPr>
          <p:blipFill>
            <a:blip r:embed="rId5" cstate="print"/>
            <a:srcRect t="33869" b="36683"/>
            <a:stretch>
              <a:fillRect/>
            </a:stretch>
          </p:blipFill>
          <p:spPr>
            <a:xfrm>
              <a:off x="660567" y="2421962"/>
              <a:ext cx="2466000" cy="430974"/>
            </a:xfrm>
            <a:prstGeom prst="rect">
              <a:avLst/>
            </a:prstGeom>
          </p:spPr>
        </p:pic>
      </p:grpSp>
      <p:sp>
        <p:nvSpPr>
          <p:cNvPr id="79" name="TextBox 78"/>
          <p:cNvSpPr txBox="1"/>
          <p:nvPr/>
        </p:nvSpPr>
        <p:spPr>
          <a:xfrm>
            <a:off x="323528" y="2420888"/>
            <a:ext cx="3384376" cy="230832"/>
          </a:xfrm>
          <a:prstGeom prst="rect">
            <a:avLst/>
          </a:prstGeom>
          <a:noFill/>
        </p:spPr>
        <p:txBody>
          <a:bodyPr wrap="square" rtlCol="0">
            <a:spAutoFit/>
          </a:bodyPr>
          <a:lstStyle/>
          <a:p>
            <a:r>
              <a:rPr lang="en-GB" sz="900" dirty="0" smtClean="0"/>
              <a:t>About average when compared to 26% on TLF database.</a:t>
            </a:r>
            <a:endParaRPr lang="en-GB" sz="900" dirty="0"/>
          </a:p>
        </p:txBody>
      </p:sp>
      <p:pic>
        <p:nvPicPr>
          <p:cNvPr id="84" name="Picture 15" descr="I:\Presentation templates\images\Icons\Communication.jpg"/>
          <p:cNvPicPr>
            <a:picLocks noChangeAspect="1" noChangeArrowheads="1"/>
          </p:cNvPicPr>
          <p:nvPr/>
        </p:nvPicPr>
        <p:blipFill>
          <a:blip r:embed="rId6" cstate="print">
            <a:duotone>
              <a:schemeClr val="accent1">
                <a:shade val="45000"/>
                <a:satMod val="135000"/>
              </a:schemeClr>
              <a:prstClr val="white"/>
            </a:duotone>
            <a:extLst>
              <a:ext uri="{BEBA8EAE-BF5A-486C-A8C5-ECC9F3942E4B}">
                <a14:imgProps xmlns:a14="http://schemas.microsoft.com/office/drawing/2010/main">
                  <a14:imgLayer r:embed="rId7">
                    <a14:imgEffect>
                      <a14:brightnessContrast contrast="70000"/>
                    </a14:imgEffect>
                  </a14:imgLayer>
                </a14:imgProps>
              </a:ext>
            </a:extLst>
          </a:blip>
          <a:srcRect/>
          <a:stretch>
            <a:fillRect/>
          </a:stretch>
        </p:blipFill>
        <p:spPr bwMode="auto">
          <a:xfrm>
            <a:off x="539552" y="5661248"/>
            <a:ext cx="648072" cy="648072"/>
          </a:xfrm>
          <a:prstGeom prst="rect">
            <a:avLst/>
          </a:prstGeom>
          <a:noFill/>
        </p:spPr>
      </p:pic>
      <p:pic>
        <p:nvPicPr>
          <p:cNvPr id="85" name="Picture 84" descr="noun_delivery_16784.png"/>
          <p:cNvPicPr>
            <a:picLocks noChangeAspect="1"/>
          </p:cNvPicPr>
          <p:nvPr/>
        </p:nvPicPr>
        <p:blipFill>
          <a:blip r:embed="rId8" cstate="print">
            <a:duotone>
              <a:schemeClr val="accent1">
                <a:shade val="45000"/>
                <a:satMod val="135000"/>
              </a:schemeClr>
              <a:prstClr val="white"/>
            </a:duotone>
          </a:blip>
          <a:stretch>
            <a:fillRect/>
          </a:stretch>
        </p:blipFill>
        <p:spPr>
          <a:xfrm>
            <a:off x="467544" y="5085184"/>
            <a:ext cx="792088" cy="792088"/>
          </a:xfrm>
          <a:prstGeom prst="rect">
            <a:avLst/>
          </a:prstGeom>
        </p:spPr>
      </p:pic>
      <p:pic>
        <p:nvPicPr>
          <p:cNvPr id="86" name="Picture 85" descr="noun_quality_92352.png"/>
          <p:cNvPicPr>
            <a:picLocks noChangeAspect="1"/>
          </p:cNvPicPr>
          <p:nvPr/>
        </p:nvPicPr>
        <p:blipFill>
          <a:blip r:embed="rId9" cstate="print">
            <a:duotone>
              <a:schemeClr val="accent1">
                <a:shade val="45000"/>
                <a:satMod val="135000"/>
              </a:schemeClr>
              <a:prstClr val="white"/>
            </a:duotone>
          </a:blip>
          <a:stretch>
            <a:fillRect/>
          </a:stretch>
        </p:blipFill>
        <p:spPr>
          <a:xfrm>
            <a:off x="539552" y="4653136"/>
            <a:ext cx="648072" cy="648072"/>
          </a:xfrm>
          <a:prstGeom prst="rect">
            <a:avLst/>
          </a:prstGeom>
        </p:spPr>
      </p:pic>
      <p:sp>
        <p:nvSpPr>
          <p:cNvPr id="87" name="TextBox 86"/>
          <p:cNvSpPr txBox="1"/>
          <p:nvPr/>
        </p:nvSpPr>
        <p:spPr>
          <a:xfrm>
            <a:off x="1259632" y="4673229"/>
            <a:ext cx="2592288" cy="1492075"/>
          </a:xfrm>
          <a:prstGeom prst="rect">
            <a:avLst/>
          </a:prstGeom>
          <a:noFill/>
        </p:spPr>
        <p:txBody>
          <a:bodyPr wrap="square" rtlCol="0">
            <a:spAutoFit/>
          </a:bodyPr>
          <a:lstStyle/>
          <a:p>
            <a:pPr>
              <a:lnSpc>
                <a:spcPct val="200000"/>
              </a:lnSpc>
            </a:pPr>
            <a:r>
              <a:rPr lang="en-GB" sz="1600" dirty="0" smtClean="0"/>
              <a:t>Product quality         Deliveries</a:t>
            </a:r>
          </a:p>
          <a:p>
            <a:pPr>
              <a:lnSpc>
                <a:spcPct val="200000"/>
              </a:lnSpc>
            </a:pPr>
            <a:r>
              <a:rPr lang="en-GB" sz="1600" dirty="0" smtClean="0"/>
              <a:t>Communication</a:t>
            </a:r>
            <a:endParaRPr lang="en-GB" dirty="0"/>
          </a:p>
        </p:txBody>
      </p:sp>
      <p:pic>
        <p:nvPicPr>
          <p:cNvPr id="88" name="Picture 24" descr="I:\Presentation templates\images\Face icons\Man with tie\466338145_07.png"/>
          <p:cNvPicPr>
            <a:picLocks noChangeAspect="1" noChangeArrowheads="1"/>
          </p:cNvPicPr>
          <p:nvPr/>
        </p:nvPicPr>
        <p:blipFill>
          <a:blip r:embed="rId10" cstate="print"/>
          <a:srcRect/>
          <a:stretch>
            <a:fillRect/>
          </a:stretch>
        </p:blipFill>
        <p:spPr bwMode="auto">
          <a:xfrm>
            <a:off x="2411760" y="2996952"/>
            <a:ext cx="606858" cy="612000"/>
          </a:xfrm>
          <a:prstGeom prst="rect">
            <a:avLst/>
          </a:prstGeom>
          <a:noFill/>
        </p:spPr>
      </p:pic>
      <p:pic>
        <p:nvPicPr>
          <p:cNvPr id="89" name="Picture 32" descr="I:\Presentation templates\images\Face icons\Man with tie\466338145_25.png"/>
          <p:cNvPicPr>
            <a:picLocks noChangeAspect="1" noChangeArrowheads="1"/>
          </p:cNvPicPr>
          <p:nvPr/>
        </p:nvPicPr>
        <p:blipFill>
          <a:blip r:embed="rId11" cstate="print"/>
          <a:srcRect/>
          <a:stretch>
            <a:fillRect/>
          </a:stretch>
        </p:blipFill>
        <p:spPr bwMode="auto">
          <a:xfrm>
            <a:off x="323528" y="2996952"/>
            <a:ext cx="606858" cy="612000"/>
          </a:xfrm>
          <a:prstGeom prst="rect">
            <a:avLst/>
          </a:prstGeom>
          <a:noFill/>
        </p:spPr>
      </p:pic>
      <p:sp>
        <p:nvSpPr>
          <p:cNvPr id="95" name="TextBox 94"/>
          <p:cNvSpPr txBox="1"/>
          <p:nvPr/>
        </p:nvSpPr>
        <p:spPr>
          <a:xfrm>
            <a:off x="971600" y="2937138"/>
            <a:ext cx="1368152" cy="707886"/>
          </a:xfrm>
          <a:prstGeom prst="rect">
            <a:avLst/>
          </a:prstGeom>
          <a:noFill/>
        </p:spPr>
        <p:txBody>
          <a:bodyPr wrap="square" rtlCol="0">
            <a:spAutoFit/>
          </a:bodyPr>
          <a:lstStyle/>
          <a:p>
            <a:r>
              <a:rPr lang="en-GB" sz="2800" b="1" dirty="0" smtClean="0">
                <a:solidFill>
                  <a:schemeClr val="accent1"/>
                </a:solidFill>
                <a:latin typeface="Century Gothic" pitchFamily="34" charset="0"/>
              </a:rPr>
              <a:t>67%</a:t>
            </a:r>
            <a:r>
              <a:rPr lang="en-GB" sz="2800" dirty="0" smtClean="0">
                <a:latin typeface="Century Gothic" pitchFamily="34" charset="0"/>
              </a:rPr>
              <a:t> </a:t>
            </a:r>
          </a:p>
          <a:p>
            <a:r>
              <a:rPr lang="en-GB" sz="1200" dirty="0" smtClean="0">
                <a:latin typeface="Century Gothic" pitchFamily="34" charset="0"/>
              </a:rPr>
              <a:t>had 1 problem</a:t>
            </a:r>
            <a:endParaRPr lang="en-GB" sz="1200" dirty="0">
              <a:latin typeface="Century Gothic" pitchFamily="34" charset="0"/>
            </a:endParaRPr>
          </a:p>
        </p:txBody>
      </p:sp>
      <p:sp>
        <p:nvSpPr>
          <p:cNvPr id="96" name="TextBox 95"/>
          <p:cNvSpPr txBox="1"/>
          <p:nvPr/>
        </p:nvSpPr>
        <p:spPr>
          <a:xfrm>
            <a:off x="3018618" y="2906360"/>
            <a:ext cx="2129446" cy="707886"/>
          </a:xfrm>
          <a:prstGeom prst="rect">
            <a:avLst/>
          </a:prstGeom>
          <a:noFill/>
        </p:spPr>
        <p:txBody>
          <a:bodyPr wrap="square" rtlCol="0">
            <a:spAutoFit/>
          </a:bodyPr>
          <a:lstStyle/>
          <a:p>
            <a:r>
              <a:rPr lang="en-GB" sz="2800" b="1" dirty="0" smtClean="0">
                <a:solidFill>
                  <a:schemeClr val="accent1"/>
                </a:solidFill>
                <a:latin typeface="Century Gothic" pitchFamily="34" charset="0"/>
              </a:rPr>
              <a:t>33%</a:t>
            </a:r>
            <a:r>
              <a:rPr lang="en-GB" sz="2800" dirty="0" smtClean="0">
                <a:latin typeface="Century Gothic" pitchFamily="34" charset="0"/>
              </a:rPr>
              <a:t> </a:t>
            </a:r>
          </a:p>
          <a:p>
            <a:r>
              <a:rPr lang="en-GB" sz="1200" dirty="0" smtClean="0">
                <a:latin typeface="Century Gothic" pitchFamily="34" charset="0"/>
              </a:rPr>
              <a:t>had more than 1 problem</a:t>
            </a:r>
            <a:endParaRPr lang="en-GB" sz="1200" dirty="0">
              <a:latin typeface="Century Gothic" pitchFamily="34" charset="0"/>
            </a:endParaRPr>
          </a:p>
        </p:txBody>
      </p:sp>
      <p:sp>
        <p:nvSpPr>
          <p:cNvPr id="97" name="TextBox 96"/>
          <p:cNvSpPr txBox="1"/>
          <p:nvPr/>
        </p:nvSpPr>
        <p:spPr>
          <a:xfrm>
            <a:off x="323528" y="2550096"/>
            <a:ext cx="3384376" cy="230832"/>
          </a:xfrm>
          <a:prstGeom prst="rect">
            <a:avLst/>
          </a:prstGeom>
          <a:noFill/>
        </p:spPr>
        <p:txBody>
          <a:bodyPr wrap="square" rtlCol="0">
            <a:spAutoFit/>
          </a:bodyPr>
          <a:lstStyle/>
          <a:p>
            <a:pPr algn="ctr"/>
            <a:r>
              <a:rPr lang="en-GB" sz="900" dirty="0" smtClean="0"/>
              <a:t>1 customer did not report their problem.</a:t>
            </a:r>
            <a:endParaRPr lang="en-GB" sz="900" dirty="0"/>
          </a:p>
        </p:txBody>
      </p:sp>
      <p:sp>
        <p:nvSpPr>
          <p:cNvPr id="101" name="TextBox 100"/>
          <p:cNvSpPr txBox="1"/>
          <p:nvPr/>
        </p:nvSpPr>
        <p:spPr>
          <a:xfrm>
            <a:off x="0" y="6309320"/>
            <a:ext cx="5148064"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a:t>
            </a:r>
            <a:endParaRPr lang="en-GB" sz="1000" dirty="0">
              <a:solidFill>
                <a:schemeClr val="bg1">
                  <a:lumMod val="50000"/>
                </a:schemeClr>
              </a:solidFill>
              <a:latin typeface="Century Gothic" pitchFamily="34" charset="0"/>
            </a:endParaRPr>
          </a:p>
        </p:txBody>
      </p:sp>
      <p:graphicFrame>
        <p:nvGraphicFramePr>
          <p:cNvPr id="102" name="Content Placeholder 6" descr="or:76"/>
          <p:cNvGraphicFramePr>
            <a:graphicFrameLocks/>
          </p:cNvGraphicFramePr>
          <p:nvPr>
            <p:extLst>
              <p:ext uri="{D42A27DB-BD31-4B8C-83A1-F6EECF244321}">
                <p14:modId xmlns:p14="http://schemas.microsoft.com/office/powerpoint/2010/main" val="4073420382"/>
              </p:ext>
            </p:extLst>
          </p:nvPr>
        </p:nvGraphicFramePr>
        <p:xfrm>
          <a:off x="5076056" y="836712"/>
          <a:ext cx="3924758" cy="3600400"/>
        </p:xfrm>
        <a:graphic>
          <a:graphicData uri="http://schemas.openxmlformats.org/drawingml/2006/chart">
            <c:chart xmlns:c="http://schemas.openxmlformats.org/drawingml/2006/chart" xmlns:r="http://schemas.openxmlformats.org/officeDocument/2006/relationships" r:id="rId12"/>
          </a:graphicData>
        </a:graphic>
      </p:graphicFrame>
      <p:sp>
        <p:nvSpPr>
          <p:cNvPr id="22" name="TextBox 21"/>
          <p:cNvSpPr txBox="1"/>
          <p:nvPr/>
        </p:nvSpPr>
        <p:spPr>
          <a:xfrm>
            <a:off x="4788024" y="5858108"/>
            <a:ext cx="4032448" cy="523220"/>
          </a:xfrm>
          <a:prstGeom prst="rect">
            <a:avLst/>
          </a:prstGeom>
          <a:noFill/>
        </p:spPr>
        <p:txBody>
          <a:bodyPr wrap="square" rtlCol="0">
            <a:spAutoFit/>
          </a:bodyPr>
          <a:lstStyle/>
          <a:p>
            <a:r>
              <a:rPr lang="en-GB" sz="2800" b="1" dirty="0" smtClean="0">
                <a:solidFill>
                  <a:schemeClr val="accent1"/>
                </a:solidFill>
              </a:rPr>
              <a:t>18%</a:t>
            </a:r>
            <a:r>
              <a:rPr lang="en-GB" sz="1600" b="1" dirty="0" smtClean="0">
                <a:solidFill>
                  <a:schemeClr val="accent1"/>
                </a:solidFill>
              </a:rPr>
              <a:t> </a:t>
            </a:r>
            <a:r>
              <a:rPr lang="en-GB" sz="1600" dirty="0" smtClean="0"/>
              <a:t>of problems were unresolved</a:t>
            </a:r>
            <a:endParaRPr lang="en-GB" sz="1600" dirty="0">
              <a:solidFill>
                <a:srgbClr val="00B0F0"/>
              </a:solidFill>
            </a:endParaRPr>
          </a:p>
        </p:txBody>
      </p:sp>
      <p:sp>
        <p:nvSpPr>
          <p:cNvPr id="23" name="Rectangle 22"/>
          <p:cNvSpPr/>
          <p:nvPr/>
        </p:nvSpPr>
        <p:spPr>
          <a:xfrm>
            <a:off x="3419872" y="1700808"/>
            <a:ext cx="194421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Over a 4 year period, every customer will experience a problem</a:t>
            </a:r>
            <a:endParaRPr lang="en-GB"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67" grpId="0"/>
      <p:bldGraphic spid="75" grpId="0">
        <p:bldAsOne/>
      </p:bldGraphic>
      <p:bldP spid="78" grpId="0"/>
      <p:bldP spid="79" grpId="0"/>
      <p:bldP spid="87" grpId="0"/>
      <p:bldP spid="95" grpId="0"/>
      <p:bldP spid="96" grpId="0"/>
      <p:bldP spid="97" grpId="0"/>
      <p:bldGraphic spid="102" grpId="0">
        <p:bldAsOne/>
      </p:bldGraphic>
      <p:bldP spid="22" grpId="0"/>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Satisfaction with problem handling</a:t>
            </a:r>
            <a:endParaRPr lang="en-GB" sz="3200" dirty="0"/>
          </a:p>
        </p:txBody>
      </p:sp>
      <p:sp>
        <p:nvSpPr>
          <p:cNvPr id="101" name="TextBox 100"/>
          <p:cNvSpPr txBox="1"/>
          <p:nvPr/>
        </p:nvSpPr>
        <p:spPr>
          <a:xfrm>
            <a:off x="0" y="6309320"/>
            <a:ext cx="5148064"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a:t>
            </a:r>
            <a:endParaRPr lang="en-GB" sz="1000" dirty="0">
              <a:solidFill>
                <a:schemeClr val="bg1">
                  <a:lumMod val="50000"/>
                </a:schemeClr>
              </a:solidFill>
              <a:latin typeface="Century Gothic" pitchFamily="34" charset="0"/>
            </a:endParaRPr>
          </a:p>
        </p:txBody>
      </p:sp>
      <p:graphicFrame>
        <p:nvGraphicFramePr>
          <p:cNvPr id="22" name="Diagram 21"/>
          <p:cNvGraphicFramePr/>
          <p:nvPr/>
        </p:nvGraphicFramePr>
        <p:xfrm>
          <a:off x="179512" y="1268760"/>
          <a:ext cx="8784976"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251520" y="1485945"/>
            <a:ext cx="2016224" cy="646331"/>
          </a:xfrm>
          <a:prstGeom prst="rect">
            <a:avLst/>
          </a:prstGeom>
          <a:noFill/>
        </p:spPr>
        <p:txBody>
          <a:bodyPr wrap="square" rtlCol="0">
            <a:spAutoFit/>
          </a:bodyPr>
          <a:lstStyle/>
          <a:p>
            <a:pPr algn="ctr"/>
            <a:r>
              <a:rPr lang="en-GB" sz="1200" dirty="0" smtClean="0">
                <a:solidFill>
                  <a:schemeClr val="bg1"/>
                </a:solidFill>
                <a:latin typeface="Century Gothic" pitchFamily="34" charset="0"/>
              </a:rPr>
              <a:t>Have you had a problem in the last 12 months?</a:t>
            </a:r>
            <a:endParaRPr lang="en-GB" sz="1200" dirty="0">
              <a:solidFill>
                <a:schemeClr val="bg1"/>
              </a:solidFill>
              <a:latin typeface="Century Gothic" pitchFamily="34" charset="0"/>
            </a:endParaRPr>
          </a:p>
        </p:txBody>
      </p:sp>
      <p:sp>
        <p:nvSpPr>
          <p:cNvPr id="24" name="TextBox 23"/>
          <p:cNvSpPr txBox="1"/>
          <p:nvPr/>
        </p:nvSpPr>
        <p:spPr>
          <a:xfrm>
            <a:off x="2483768" y="1484784"/>
            <a:ext cx="2016224" cy="646331"/>
          </a:xfrm>
          <a:prstGeom prst="rect">
            <a:avLst/>
          </a:prstGeom>
          <a:noFill/>
        </p:spPr>
        <p:txBody>
          <a:bodyPr wrap="square" rtlCol="0">
            <a:spAutoFit/>
          </a:bodyPr>
          <a:lstStyle/>
          <a:p>
            <a:pPr algn="ctr"/>
            <a:r>
              <a:rPr lang="en-GB" sz="1200" dirty="0" smtClean="0">
                <a:solidFill>
                  <a:schemeClr val="bg1"/>
                </a:solidFill>
                <a:latin typeface="Century Gothic" pitchFamily="34" charset="0"/>
              </a:rPr>
              <a:t>How satisfied were you with the way the problem was handled?</a:t>
            </a:r>
            <a:endParaRPr lang="en-GB" sz="1200" dirty="0">
              <a:solidFill>
                <a:schemeClr val="bg1"/>
              </a:solidFill>
              <a:latin typeface="Century Gothic" pitchFamily="34" charset="0"/>
            </a:endParaRPr>
          </a:p>
        </p:txBody>
      </p:sp>
      <p:sp>
        <p:nvSpPr>
          <p:cNvPr id="25" name="TextBox 24"/>
          <p:cNvSpPr txBox="1"/>
          <p:nvPr/>
        </p:nvSpPr>
        <p:spPr>
          <a:xfrm>
            <a:off x="4644008" y="1485945"/>
            <a:ext cx="2016224" cy="276999"/>
          </a:xfrm>
          <a:prstGeom prst="rect">
            <a:avLst/>
          </a:prstGeom>
          <a:noFill/>
        </p:spPr>
        <p:txBody>
          <a:bodyPr wrap="square" rtlCol="0">
            <a:spAutoFit/>
          </a:bodyPr>
          <a:lstStyle/>
          <a:p>
            <a:pPr algn="ctr"/>
            <a:r>
              <a:rPr lang="en-GB" sz="1200" dirty="0" smtClean="0">
                <a:solidFill>
                  <a:schemeClr val="bg1"/>
                </a:solidFill>
                <a:latin typeface="Century Gothic" pitchFamily="34" charset="0"/>
              </a:rPr>
              <a:t>Satisfaction Index</a:t>
            </a:r>
            <a:r>
              <a:rPr lang="en-US" sz="1200" baseline="30000" dirty="0" smtClean="0">
                <a:solidFill>
                  <a:srgbClr val="FFFFFF"/>
                </a:solidFill>
                <a:latin typeface="Century Gothic" pitchFamily="34" charset="0"/>
                <a:ea typeface="Times New Roman" pitchFamily="18" charset="0"/>
                <a:cs typeface="Arial" pitchFamily="34" charset="0"/>
              </a:rPr>
              <a:t>TM</a:t>
            </a:r>
            <a:endParaRPr lang="en-GB" sz="1200" dirty="0">
              <a:solidFill>
                <a:schemeClr val="bg1"/>
              </a:solidFill>
              <a:latin typeface="Century Gothic" pitchFamily="34" charset="0"/>
            </a:endParaRPr>
          </a:p>
        </p:txBody>
      </p:sp>
      <p:sp>
        <p:nvSpPr>
          <p:cNvPr id="26" name="TextBox 25"/>
          <p:cNvSpPr txBox="1"/>
          <p:nvPr/>
        </p:nvSpPr>
        <p:spPr>
          <a:xfrm>
            <a:off x="6876256" y="1484784"/>
            <a:ext cx="2016224" cy="461665"/>
          </a:xfrm>
          <a:prstGeom prst="rect">
            <a:avLst/>
          </a:prstGeom>
          <a:noFill/>
        </p:spPr>
        <p:txBody>
          <a:bodyPr wrap="square" rtlCol="0">
            <a:spAutoFit/>
          </a:bodyPr>
          <a:lstStyle/>
          <a:p>
            <a:pPr algn="ctr"/>
            <a:r>
              <a:rPr lang="en-GB" sz="1200" dirty="0" smtClean="0">
                <a:solidFill>
                  <a:schemeClr val="bg1"/>
                </a:solidFill>
                <a:latin typeface="Century Gothic" pitchFamily="34" charset="0"/>
              </a:rPr>
              <a:t>Likelihood to use from a clean sheet</a:t>
            </a:r>
            <a:endParaRPr lang="en-GB" sz="1200" dirty="0">
              <a:solidFill>
                <a:schemeClr val="bg1"/>
              </a:solidFill>
              <a:latin typeface="Century Gothic" pitchFamily="34" charset="0"/>
            </a:endParaRPr>
          </a:p>
        </p:txBody>
      </p:sp>
      <p:sp>
        <p:nvSpPr>
          <p:cNvPr id="29" name="Text Box 48"/>
          <p:cNvSpPr txBox="1">
            <a:spLocks noChangeArrowheads="1"/>
          </p:cNvSpPr>
          <p:nvPr/>
        </p:nvSpPr>
        <p:spPr bwMode="auto">
          <a:xfrm>
            <a:off x="611560" y="3645024"/>
            <a:ext cx="1164466" cy="720080"/>
          </a:xfrm>
          <a:prstGeom prst="rect">
            <a:avLst/>
          </a:prstGeom>
          <a:noFill/>
          <a:ln w="9525">
            <a:noFill/>
            <a:miter lim="800000"/>
            <a:headEnd/>
            <a:tailEnd/>
          </a:ln>
        </p:spPr>
        <p:txBody>
          <a:bodyPr vert="horz" wrap="square" lIns="70363" tIns="35182" rIns="70363" bIns="35182"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1000" b="1" i="0" u="none" strike="noStrike" cap="none" normalizeH="0" baseline="0" dirty="0" smtClean="0">
                <a:ln>
                  <a:noFill/>
                </a:ln>
                <a:solidFill>
                  <a:srgbClr val="FFFFFF"/>
                </a:solidFill>
                <a:effectLst/>
                <a:latin typeface="Century Gothic" pitchFamily="34" charset="0"/>
                <a:ea typeface="Times New Roman" pitchFamily="18" charset="0"/>
                <a:cs typeface="Arial" pitchFamily="34" charset="0"/>
              </a:rPr>
              <a:t>495</a:t>
            </a:r>
            <a:endParaRPr kumimoji="0" lang="en-US" sz="1000" b="0" i="0" u="none" strike="noStrike" cap="none" normalizeH="0" baseline="0" dirty="0" smtClean="0">
              <a:ln>
                <a:noFill/>
              </a:ln>
              <a:solidFill>
                <a:schemeClr val="tx1"/>
              </a:solidFill>
              <a:effectLst/>
              <a:latin typeface="Century Gothic"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sz="1000" b="1" i="0" u="none" strike="noStrike" cap="none" normalizeH="0" baseline="0" dirty="0" smtClean="0">
                <a:ln>
                  <a:noFill/>
                </a:ln>
                <a:solidFill>
                  <a:srgbClr val="FFFFFF"/>
                </a:solidFill>
                <a:effectLst/>
                <a:latin typeface="Century Gothic" pitchFamily="34" charset="0"/>
                <a:ea typeface="Times New Roman" pitchFamily="18" charset="0"/>
                <a:cs typeface="Arial" pitchFamily="34" charset="0"/>
              </a:rPr>
              <a:t>customers answered the question</a:t>
            </a:r>
            <a:endParaRPr kumimoji="0" lang="en-US" sz="2000" b="0" i="0" u="none" strike="noStrike" cap="none" normalizeH="0" baseline="0" dirty="0" smtClean="0">
              <a:ln>
                <a:noFill/>
              </a:ln>
              <a:solidFill>
                <a:schemeClr val="tx1"/>
              </a:solidFill>
              <a:effectLst/>
              <a:latin typeface="Century Gothic" pitchFamily="34" charset="0"/>
            </a:endParaRPr>
          </a:p>
        </p:txBody>
      </p:sp>
      <p:sp>
        <p:nvSpPr>
          <p:cNvPr id="30" name="AutoShape 46"/>
          <p:cNvSpPr>
            <a:spLocks noChangeArrowheads="1"/>
          </p:cNvSpPr>
          <p:nvPr/>
        </p:nvSpPr>
        <p:spPr bwMode="auto">
          <a:xfrm rot="16200000">
            <a:off x="851378" y="3120133"/>
            <a:ext cx="684000" cy="244800"/>
          </a:xfrm>
          <a:prstGeom prst="rightArrow">
            <a:avLst>
              <a:gd name="adj1" fmla="val 39046"/>
              <a:gd name="adj2" fmla="val 97737"/>
            </a:avLst>
          </a:prstGeom>
          <a:solidFill>
            <a:srgbClr val="C0C0C0"/>
          </a:solidFill>
          <a:ln w="9525">
            <a:solidFill>
              <a:srgbClr val="C00000"/>
            </a:solidFill>
            <a:miter lim="800000"/>
            <a:headEnd/>
            <a:tailEnd/>
          </a:ln>
        </p:spPr>
        <p:txBody>
          <a:bodyPr vert="horz" wrap="square" lIns="91440" tIns="45720" rIns="91440" bIns="45720" numCol="1" anchor="ctr" anchorCtr="0" compatLnSpc="1">
            <a:prstTxWarp prst="textNoShape">
              <a:avLst/>
            </a:prstTxWarp>
          </a:bodyPr>
          <a:lstStyle/>
          <a:p>
            <a:endParaRPr lang="en-US">
              <a:latin typeface="Century Gothic" pitchFamily="34" charset="0"/>
            </a:endParaRPr>
          </a:p>
        </p:txBody>
      </p:sp>
      <p:sp>
        <p:nvSpPr>
          <p:cNvPr id="31" name="AutoShape 45"/>
          <p:cNvSpPr>
            <a:spLocks noChangeArrowheads="1"/>
          </p:cNvSpPr>
          <p:nvPr/>
        </p:nvSpPr>
        <p:spPr bwMode="auto">
          <a:xfrm rot="5400000" flipV="1">
            <a:off x="851449" y="4692736"/>
            <a:ext cx="684000" cy="244800"/>
          </a:xfrm>
          <a:prstGeom prst="rightArrow">
            <a:avLst>
              <a:gd name="adj1" fmla="val 39046"/>
              <a:gd name="adj2" fmla="val 131430"/>
            </a:avLst>
          </a:prstGeom>
          <a:solidFill>
            <a:srgbClr val="C0C0C0"/>
          </a:solidFill>
          <a:ln w="9525">
            <a:solidFill>
              <a:srgbClr val="C00000"/>
            </a:solidFill>
            <a:miter lim="800000"/>
            <a:headEnd/>
            <a:tailEnd/>
          </a:ln>
        </p:spPr>
        <p:txBody>
          <a:bodyPr vert="horz" wrap="square" lIns="91440" tIns="45720" rIns="91440" bIns="45720" numCol="1" anchor="ctr" anchorCtr="0" compatLnSpc="1">
            <a:prstTxWarp prst="textNoShape">
              <a:avLst/>
            </a:prstTxWarp>
          </a:bodyPr>
          <a:lstStyle/>
          <a:p>
            <a:endParaRPr lang="en-US">
              <a:latin typeface="Century Gothic" pitchFamily="34" charset="0"/>
            </a:endParaRPr>
          </a:p>
        </p:txBody>
      </p:sp>
      <p:sp>
        <p:nvSpPr>
          <p:cNvPr id="37" name="Right Arrow 36"/>
          <p:cNvSpPr/>
          <p:nvPr/>
        </p:nvSpPr>
        <p:spPr>
          <a:xfrm>
            <a:off x="6461333" y="3068960"/>
            <a:ext cx="630947" cy="320750"/>
          </a:xfrm>
          <a:prstGeom prst="rightArrow">
            <a:avLst/>
          </a:prstGeom>
          <a:solidFill>
            <a:srgbClr val="00B050"/>
          </a:solidFill>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8" name="Right Arrow 37"/>
          <p:cNvSpPr/>
          <p:nvPr/>
        </p:nvSpPr>
        <p:spPr>
          <a:xfrm>
            <a:off x="4248156" y="4694167"/>
            <a:ext cx="630947" cy="320750"/>
          </a:xfrm>
          <a:prstGeom prst="rightArrow">
            <a:avLst/>
          </a:prstGeom>
          <a:solidFill>
            <a:srgbClr val="FF0000"/>
          </a:solidFill>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9" name="Right Arrow 38"/>
          <p:cNvSpPr/>
          <p:nvPr/>
        </p:nvSpPr>
        <p:spPr>
          <a:xfrm>
            <a:off x="6461333" y="4620418"/>
            <a:ext cx="630947" cy="320750"/>
          </a:xfrm>
          <a:prstGeom prst="rightArrow">
            <a:avLst/>
          </a:prstGeom>
          <a:solidFill>
            <a:srgbClr val="FF0000"/>
          </a:solidFill>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0" name="Right Arrow 39"/>
          <p:cNvSpPr/>
          <p:nvPr/>
        </p:nvSpPr>
        <p:spPr>
          <a:xfrm>
            <a:off x="4248156" y="5445224"/>
            <a:ext cx="630947" cy="320750"/>
          </a:xfrm>
          <a:prstGeom prst="rightArrow">
            <a:avLst/>
          </a:prstGeom>
          <a:solidFill>
            <a:schemeClr val="bg1">
              <a:lumMod val="65000"/>
            </a:schemeClr>
          </a:solidFill>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1" name="Right Arrow 40"/>
          <p:cNvSpPr/>
          <p:nvPr/>
        </p:nvSpPr>
        <p:spPr>
          <a:xfrm>
            <a:off x="6461333" y="5445224"/>
            <a:ext cx="630947" cy="320750"/>
          </a:xfrm>
          <a:prstGeom prst="rightArrow">
            <a:avLst/>
          </a:prstGeom>
          <a:solidFill>
            <a:schemeClr val="bg1">
              <a:lumMod val="65000"/>
            </a:schemeClr>
          </a:solidFill>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2" name="Right Arrow 41"/>
          <p:cNvSpPr/>
          <p:nvPr/>
        </p:nvSpPr>
        <p:spPr>
          <a:xfrm>
            <a:off x="4248156" y="3861048"/>
            <a:ext cx="630947" cy="320750"/>
          </a:xfrm>
          <a:prstGeom prst="rightArrow">
            <a:avLst/>
          </a:prstGeom>
          <a:solidFill>
            <a:srgbClr val="FFC000"/>
          </a:solidFill>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3" name="Right Arrow 42"/>
          <p:cNvSpPr/>
          <p:nvPr/>
        </p:nvSpPr>
        <p:spPr>
          <a:xfrm>
            <a:off x="6461333" y="3861048"/>
            <a:ext cx="630947" cy="320750"/>
          </a:xfrm>
          <a:prstGeom prst="rightArrow">
            <a:avLst/>
          </a:prstGeom>
          <a:solidFill>
            <a:srgbClr val="FFC000"/>
          </a:solidFill>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4" name="Right Arrow 43"/>
          <p:cNvSpPr/>
          <p:nvPr/>
        </p:nvSpPr>
        <p:spPr>
          <a:xfrm>
            <a:off x="1872032" y="2276872"/>
            <a:ext cx="2988000" cy="320750"/>
          </a:xfrm>
          <a:prstGeom prst="rightArrow">
            <a:avLst/>
          </a:prstGeom>
          <a:solidFill>
            <a:schemeClr val="accent3">
              <a:lumMod val="40000"/>
              <a:lumOff val="60000"/>
            </a:schemeClr>
          </a:solidFill>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5" name="TextBox 44"/>
          <p:cNvSpPr txBox="1"/>
          <p:nvPr/>
        </p:nvSpPr>
        <p:spPr>
          <a:xfrm>
            <a:off x="611560" y="2267580"/>
            <a:ext cx="1224136" cy="369332"/>
          </a:xfrm>
          <a:prstGeom prst="rect">
            <a:avLst/>
          </a:prstGeom>
          <a:noFill/>
        </p:spPr>
        <p:txBody>
          <a:bodyPr wrap="square" rtlCol="0">
            <a:spAutoFit/>
          </a:bodyPr>
          <a:lstStyle/>
          <a:p>
            <a:pPr algn="ctr"/>
            <a:r>
              <a:rPr lang="en-GB" b="1" dirty="0" smtClean="0">
                <a:solidFill>
                  <a:schemeClr val="bg1"/>
                </a:solidFill>
              </a:rPr>
              <a:t>No (381)</a:t>
            </a:r>
            <a:endParaRPr lang="en-GB" b="1" dirty="0">
              <a:solidFill>
                <a:schemeClr val="bg1"/>
              </a:solidFill>
            </a:endParaRPr>
          </a:p>
        </p:txBody>
      </p:sp>
      <p:sp>
        <p:nvSpPr>
          <p:cNvPr id="46" name="TextBox 45"/>
          <p:cNvSpPr txBox="1"/>
          <p:nvPr/>
        </p:nvSpPr>
        <p:spPr>
          <a:xfrm>
            <a:off x="611560" y="5363924"/>
            <a:ext cx="1224136" cy="369332"/>
          </a:xfrm>
          <a:prstGeom prst="rect">
            <a:avLst/>
          </a:prstGeom>
          <a:noFill/>
        </p:spPr>
        <p:txBody>
          <a:bodyPr wrap="square" rtlCol="0">
            <a:spAutoFit/>
          </a:bodyPr>
          <a:lstStyle/>
          <a:p>
            <a:pPr algn="ctr"/>
            <a:r>
              <a:rPr lang="en-GB" b="1" dirty="0" smtClean="0">
                <a:solidFill>
                  <a:schemeClr val="bg1"/>
                </a:solidFill>
              </a:rPr>
              <a:t>Yes (114)</a:t>
            </a:r>
            <a:endParaRPr lang="en-GB" b="1" dirty="0">
              <a:solidFill>
                <a:schemeClr val="bg1"/>
              </a:solidFill>
            </a:endParaRPr>
          </a:p>
        </p:txBody>
      </p:sp>
      <p:sp>
        <p:nvSpPr>
          <p:cNvPr id="47" name="TextBox 46"/>
          <p:cNvSpPr txBox="1"/>
          <p:nvPr/>
        </p:nvSpPr>
        <p:spPr>
          <a:xfrm>
            <a:off x="2843808" y="2926685"/>
            <a:ext cx="1224136" cy="523220"/>
          </a:xfrm>
          <a:prstGeom prst="rect">
            <a:avLst/>
          </a:prstGeom>
          <a:noFill/>
        </p:spPr>
        <p:txBody>
          <a:bodyPr wrap="square" rtlCol="0">
            <a:spAutoFit/>
          </a:bodyPr>
          <a:lstStyle/>
          <a:p>
            <a:pPr algn="ctr"/>
            <a:r>
              <a:rPr lang="en-GB" sz="1400" b="1" dirty="0" smtClean="0">
                <a:solidFill>
                  <a:srgbClr val="00B050"/>
                </a:solidFill>
              </a:rPr>
              <a:t>Scores 9-10 (24)</a:t>
            </a:r>
            <a:endParaRPr lang="en-GB" sz="1400" b="1" dirty="0">
              <a:solidFill>
                <a:srgbClr val="00B050"/>
              </a:solidFill>
            </a:endParaRPr>
          </a:p>
        </p:txBody>
      </p:sp>
      <p:sp>
        <p:nvSpPr>
          <p:cNvPr id="48" name="TextBox 47"/>
          <p:cNvSpPr txBox="1"/>
          <p:nvPr/>
        </p:nvSpPr>
        <p:spPr>
          <a:xfrm>
            <a:off x="2843808" y="3718773"/>
            <a:ext cx="1224136" cy="523220"/>
          </a:xfrm>
          <a:prstGeom prst="rect">
            <a:avLst/>
          </a:prstGeom>
          <a:noFill/>
        </p:spPr>
        <p:txBody>
          <a:bodyPr wrap="square" rtlCol="0">
            <a:spAutoFit/>
          </a:bodyPr>
          <a:lstStyle/>
          <a:p>
            <a:pPr algn="ctr"/>
            <a:r>
              <a:rPr lang="en-GB" sz="1400" b="1" dirty="0" smtClean="0">
                <a:solidFill>
                  <a:srgbClr val="FFC000"/>
                </a:solidFill>
              </a:rPr>
              <a:t>Scores 7-8 (33)</a:t>
            </a:r>
            <a:endParaRPr lang="en-GB" sz="1400" b="1" dirty="0">
              <a:solidFill>
                <a:srgbClr val="FFC000"/>
              </a:solidFill>
            </a:endParaRPr>
          </a:p>
        </p:txBody>
      </p:sp>
      <p:sp>
        <p:nvSpPr>
          <p:cNvPr id="49" name="TextBox 48"/>
          <p:cNvSpPr txBox="1"/>
          <p:nvPr/>
        </p:nvSpPr>
        <p:spPr>
          <a:xfrm>
            <a:off x="2843808" y="4510861"/>
            <a:ext cx="1224136" cy="523220"/>
          </a:xfrm>
          <a:prstGeom prst="rect">
            <a:avLst/>
          </a:prstGeom>
          <a:noFill/>
        </p:spPr>
        <p:txBody>
          <a:bodyPr wrap="square" rtlCol="0">
            <a:spAutoFit/>
          </a:bodyPr>
          <a:lstStyle/>
          <a:p>
            <a:pPr algn="ctr"/>
            <a:r>
              <a:rPr lang="en-GB" sz="1400" b="1" dirty="0" smtClean="0">
                <a:solidFill>
                  <a:srgbClr val="FF0000"/>
                </a:solidFill>
              </a:rPr>
              <a:t>Scores 1-6 (37)</a:t>
            </a:r>
            <a:endParaRPr lang="en-GB" sz="1400" b="1" dirty="0">
              <a:solidFill>
                <a:srgbClr val="FF0000"/>
              </a:solidFill>
            </a:endParaRPr>
          </a:p>
        </p:txBody>
      </p:sp>
      <p:sp>
        <p:nvSpPr>
          <p:cNvPr id="50" name="TextBox 49"/>
          <p:cNvSpPr txBox="1"/>
          <p:nvPr/>
        </p:nvSpPr>
        <p:spPr>
          <a:xfrm>
            <a:off x="2843808" y="5302949"/>
            <a:ext cx="1224136" cy="523220"/>
          </a:xfrm>
          <a:prstGeom prst="rect">
            <a:avLst/>
          </a:prstGeom>
          <a:noFill/>
        </p:spPr>
        <p:txBody>
          <a:bodyPr wrap="square" rtlCol="0">
            <a:spAutoFit/>
          </a:bodyPr>
          <a:lstStyle/>
          <a:p>
            <a:pPr algn="ctr"/>
            <a:r>
              <a:rPr lang="en-GB" sz="1400" b="1" dirty="0" smtClean="0">
                <a:solidFill>
                  <a:schemeClr val="bg1"/>
                </a:solidFill>
              </a:rPr>
              <a:t>Unresolved (20)</a:t>
            </a:r>
            <a:endParaRPr lang="en-GB" sz="1400" b="1" dirty="0">
              <a:solidFill>
                <a:schemeClr val="bg1"/>
              </a:solidFill>
            </a:endParaRPr>
          </a:p>
        </p:txBody>
      </p:sp>
      <p:sp>
        <p:nvSpPr>
          <p:cNvPr id="64" name="TextBox 63"/>
          <p:cNvSpPr txBox="1"/>
          <p:nvPr/>
        </p:nvSpPr>
        <p:spPr>
          <a:xfrm>
            <a:off x="5076056" y="2267580"/>
            <a:ext cx="1224136" cy="369332"/>
          </a:xfrm>
          <a:prstGeom prst="rect">
            <a:avLst/>
          </a:prstGeom>
          <a:noFill/>
        </p:spPr>
        <p:txBody>
          <a:bodyPr wrap="square" rtlCol="0">
            <a:spAutoFit/>
          </a:bodyPr>
          <a:lstStyle/>
          <a:p>
            <a:pPr algn="ctr"/>
            <a:r>
              <a:rPr lang="en-GB" b="1" dirty="0" smtClean="0">
                <a:solidFill>
                  <a:schemeClr val="bg1"/>
                </a:solidFill>
              </a:rPr>
              <a:t>85.04%</a:t>
            </a:r>
            <a:endParaRPr lang="en-GB" b="1" dirty="0">
              <a:solidFill>
                <a:schemeClr val="bg1"/>
              </a:solidFill>
            </a:endParaRPr>
          </a:p>
        </p:txBody>
      </p:sp>
      <p:sp>
        <p:nvSpPr>
          <p:cNvPr id="66" name="TextBox 65"/>
          <p:cNvSpPr txBox="1"/>
          <p:nvPr/>
        </p:nvSpPr>
        <p:spPr>
          <a:xfrm>
            <a:off x="7380312" y="2267580"/>
            <a:ext cx="1224136" cy="369332"/>
          </a:xfrm>
          <a:prstGeom prst="rect">
            <a:avLst/>
          </a:prstGeom>
          <a:noFill/>
        </p:spPr>
        <p:txBody>
          <a:bodyPr wrap="square" rtlCol="0">
            <a:spAutoFit/>
          </a:bodyPr>
          <a:lstStyle/>
          <a:p>
            <a:pPr algn="ctr"/>
            <a:r>
              <a:rPr lang="en-GB" b="1" dirty="0" smtClean="0">
                <a:solidFill>
                  <a:schemeClr val="bg1"/>
                </a:solidFill>
              </a:rPr>
              <a:t>8.70</a:t>
            </a:r>
            <a:endParaRPr lang="en-GB" b="1" dirty="0">
              <a:solidFill>
                <a:schemeClr val="bg1"/>
              </a:solidFill>
            </a:endParaRPr>
          </a:p>
        </p:txBody>
      </p:sp>
      <p:sp>
        <p:nvSpPr>
          <p:cNvPr id="68" name="TextBox 67"/>
          <p:cNvSpPr txBox="1"/>
          <p:nvPr/>
        </p:nvSpPr>
        <p:spPr>
          <a:xfrm>
            <a:off x="5076056" y="3059668"/>
            <a:ext cx="1224136" cy="369332"/>
          </a:xfrm>
          <a:prstGeom prst="rect">
            <a:avLst/>
          </a:prstGeom>
          <a:noFill/>
        </p:spPr>
        <p:txBody>
          <a:bodyPr wrap="square" rtlCol="0">
            <a:spAutoFit/>
          </a:bodyPr>
          <a:lstStyle/>
          <a:p>
            <a:pPr algn="ctr"/>
            <a:r>
              <a:rPr lang="en-GB" b="1" dirty="0" smtClean="0">
                <a:solidFill>
                  <a:schemeClr val="bg1"/>
                </a:solidFill>
              </a:rPr>
              <a:t>88.34%</a:t>
            </a:r>
            <a:endParaRPr lang="en-GB" b="1" dirty="0">
              <a:solidFill>
                <a:schemeClr val="bg1"/>
              </a:solidFill>
            </a:endParaRPr>
          </a:p>
        </p:txBody>
      </p:sp>
      <p:sp>
        <p:nvSpPr>
          <p:cNvPr id="69" name="TextBox 68"/>
          <p:cNvSpPr txBox="1"/>
          <p:nvPr/>
        </p:nvSpPr>
        <p:spPr>
          <a:xfrm>
            <a:off x="7380312" y="3059668"/>
            <a:ext cx="1224136" cy="369332"/>
          </a:xfrm>
          <a:prstGeom prst="rect">
            <a:avLst/>
          </a:prstGeom>
          <a:noFill/>
        </p:spPr>
        <p:txBody>
          <a:bodyPr wrap="square" rtlCol="0">
            <a:spAutoFit/>
          </a:bodyPr>
          <a:lstStyle/>
          <a:p>
            <a:pPr algn="ctr"/>
            <a:r>
              <a:rPr lang="en-GB" b="1" dirty="0" smtClean="0">
                <a:solidFill>
                  <a:schemeClr val="bg1"/>
                </a:solidFill>
              </a:rPr>
              <a:t>9.13</a:t>
            </a:r>
            <a:endParaRPr lang="en-GB" b="1" dirty="0">
              <a:solidFill>
                <a:schemeClr val="bg1"/>
              </a:solidFill>
            </a:endParaRPr>
          </a:p>
        </p:txBody>
      </p:sp>
      <p:sp>
        <p:nvSpPr>
          <p:cNvPr id="70" name="TextBox 69"/>
          <p:cNvSpPr txBox="1"/>
          <p:nvPr/>
        </p:nvSpPr>
        <p:spPr>
          <a:xfrm>
            <a:off x="5076056" y="3851756"/>
            <a:ext cx="1224136" cy="369332"/>
          </a:xfrm>
          <a:prstGeom prst="rect">
            <a:avLst/>
          </a:prstGeom>
          <a:noFill/>
        </p:spPr>
        <p:txBody>
          <a:bodyPr wrap="square" rtlCol="0">
            <a:spAutoFit/>
          </a:bodyPr>
          <a:lstStyle/>
          <a:p>
            <a:pPr algn="ctr"/>
            <a:r>
              <a:rPr lang="en-GB" b="1" dirty="0" smtClean="0">
                <a:solidFill>
                  <a:schemeClr val="bg1"/>
                </a:solidFill>
              </a:rPr>
              <a:t>78.54%</a:t>
            </a:r>
            <a:endParaRPr lang="en-GB" b="1" dirty="0">
              <a:solidFill>
                <a:schemeClr val="bg1"/>
              </a:solidFill>
            </a:endParaRPr>
          </a:p>
        </p:txBody>
      </p:sp>
      <p:sp>
        <p:nvSpPr>
          <p:cNvPr id="71" name="TextBox 70"/>
          <p:cNvSpPr txBox="1"/>
          <p:nvPr/>
        </p:nvSpPr>
        <p:spPr>
          <a:xfrm>
            <a:off x="7380312" y="3851756"/>
            <a:ext cx="1224136" cy="369332"/>
          </a:xfrm>
          <a:prstGeom prst="rect">
            <a:avLst/>
          </a:prstGeom>
          <a:noFill/>
        </p:spPr>
        <p:txBody>
          <a:bodyPr wrap="square" rtlCol="0">
            <a:spAutoFit/>
          </a:bodyPr>
          <a:lstStyle/>
          <a:p>
            <a:pPr algn="ctr"/>
            <a:r>
              <a:rPr lang="en-GB" b="1" dirty="0" smtClean="0">
                <a:solidFill>
                  <a:schemeClr val="bg1"/>
                </a:solidFill>
              </a:rPr>
              <a:t>8.19</a:t>
            </a:r>
            <a:endParaRPr lang="en-GB" b="1" dirty="0">
              <a:solidFill>
                <a:schemeClr val="bg1"/>
              </a:solidFill>
            </a:endParaRPr>
          </a:p>
        </p:txBody>
      </p:sp>
      <p:sp>
        <p:nvSpPr>
          <p:cNvPr id="72" name="TextBox 71"/>
          <p:cNvSpPr txBox="1"/>
          <p:nvPr/>
        </p:nvSpPr>
        <p:spPr>
          <a:xfrm>
            <a:off x="5076056" y="4643844"/>
            <a:ext cx="1224136" cy="369332"/>
          </a:xfrm>
          <a:prstGeom prst="rect">
            <a:avLst/>
          </a:prstGeom>
          <a:noFill/>
        </p:spPr>
        <p:txBody>
          <a:bodyPr wrap="square" rtlCol="0">
            <a:spAutoFit/>
          </a:bodyPr>
          <a:lstStyle/>
          <a:p>
            <a:pPr algn="ctr"/>
            <a:r>
              <a:rPr lang="en-GB" b="1" dirty="0" smtClean="0">
                <a:solidFill>
                  <a:schemeClr val="bg1"/>
                </a:solidFill>
              </a:rPr>
              <a:t>70.41%</a:t>
            </a:r>
            <a:endParaRPr lang="en-GB" b="1" dirty="0">
              <a:solidFill>
                <a:schemeClr val="bg1"/>
              </a:solidFill>
            </a:endParaRPr>
          </a:p>
        </p:txBody>
      </p:sp>
      <p:sp>
        <p:nvSpPr>
          <p:cNvPr id="73" name="TextBox 72"/>
          <p:cNvSpPr txBox="1"/>
          <p:nvPr/>
        </p:nvSpPr>
        <p:spPr>
          <a:xfrm>
            <a:off x="7380312" y="4643844"/>
            <a:ext cx="1224136" cy="369332"/>
          </a:xfrm>
          <a:prstGeom prst="rect">
            <a:avLst/>
          </a:prstGeom>
          <a:noFill/>
        </p:spPr>
        <p:txBody>
          <a:bodyPr wrap="square" rtlCol="0">
            <a:spAutoFit/>
          </a:bodyPr>
          <a:lstStyle/>
          <a:p>
            <a:pPr algn="ctr"/>
            <a:r>
              <a:rPr lang="en-GB" b="1" dirty="0" smtClean="0">
                <a:solidFill>
                  <a:schemeClr val="bg1"/>
                </a:solidFill>
              </a:rPr>
              <a:t>7.44</a:t>
            </a:r>
            <a:endParaRPr lang="en-GB" b="1" dirty="0">
              <a:solidFill>
                <a:schemeClr val="bg1"/>
              </a:solidFill>
            </a:endParaRPr>
          </a:p>
        </p:txBody>
      </p:sp>
      <p:sp>
        <p:nvSpPr>
          <p:cNvPr id="74" name="TextBox 73"/>
          <p:cNvSpPr txBox="1"/>
          <p:nvPr/>
        </p:nvSpPr>
        <p:spPr>
          <a:xfrm>
            <a:off x="5076056" y="5435932"/>
            <a:ext cx="1224136" cy="369332"/>
          </a:xfrm>
          <a:prstGeom prst="rect">
            <a:avLst/>
          </a:prstGeom>
          <a:noFill/>
        </p:spPr>
        <p:txBody>
          <a:bodyPr wrap="square" rtlCol="0">
            <a:spAutoFit/>
          </a:bodyPr>
          <a:lstStyle/>
          <a:p>
            <a:pPr algn="ctr"/>
            <a:r>
              <a:rPr lang="en-GB" b="1" dirty="0" smtClean="0">
                <a:solidFill>
                  <a:schemeClr val="bg1"/>
                </a:solidFill>
              </a:rPr>
              <a:t>75.68%</a:t>
            </a:r>
            <a:endParaRPr lang="en-GB" b="1" dirty="0">
              <a:solidFill>
                <a:schemeClr val="bg1"/>
              </a:solidFill>
            </a:endParaRPr>
          </a:p>
        </p:txBody>
      </p:sp>
      <p:sp>
        <p:nvSpPr>
          <p:cNvPr id="76" name="TextBox 75"/>
          <p:cNvSpPr txBox="1"/>
          <p:nvPr/>
        </p:nvSpPr>
        <p:spPr>
          <a:xfrm>
            <a:off x="7380312" y="5435932"/>
            <a:ext cx="1224136" cy="369332"/>
          </a:xfrm>
          <a:prstGeom prst="rect">
            <a:avLst/>
          </a:prstGeom>
          <a:noFill/>
        </p:spPr>
        <p:txBody>
          <a:bodyPr wrap="square" rtlCol="0">
            <a:spAutoFit/>
          </a:bodyPr>
          <a:lstStyle/>
          <a:p>
            <a:pPr algn="ctr"/>
            <a:r>
              <a:rPr lang="en-GB" b="1" dirty="0" smtClean="0">
                <a:solidFill>
                  <a:schemeClr val="bg1"/>
                </a:solidFill>
              </a:rPr>
              <a:t>7.35</a:t>
            </a:r>
            <a:endParaRPr lang="en-GB" b="1" dirty="0">
              <a:solidFill>
                <a:schemeClr val="bg1"/>
              </a:solidFill>
            </a:endParaRPr>
          </a:p>
        </p:txBody>
      </p:sp>
      <p:sp>
        <p:nvSpPr>
          <p:cNvPr id="51" name="Rectangle 50"/>
          <p:cNvSpPr/>
          <p:nvPr/>
        </p:nvSpPr>
        <p:spPr>
          <a:xfrm>
            <a:off x="5076056" y="3789040"/>
            <a:ext cx="3384376" cy="2088232"/>
          </a:xfrm>
          <a:prstGeom prst="rect">
            <a:avLst/>
          </a:prstGeom>
          <a:noFill/>
          <a:ln w="31750">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52" name="Rectangle 51"/>
          <p:cNvSpPr/>
          <p:nvPr/>
        </p:nvSpPr>
        <p:spPr>
          <a:xfrm>
            <a:off x="5076056" y="5949280"/>
            <a:ext cx="3384376" cy="5040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600" dirty="0" smtClean="0"/>
              <a:t>Poor problem handling has serious implications </a:t>
            </a:r>
            <a:endParaRPr lang="en-GB"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3"/>
          <p:cNvGraphicFramePr>
            <a:graphicFrameLocks noGrp="1"/>
          </p:cNvGraphicFramePr>
          <p:nvPr>
            <p:ph idx="1"/>
            <p:extLst>
              <p:ext uri="{D42A27DB-BD31-4B8C-83A1-F6EECF244321}">
                <p14:modId xmlns:p14="http://schemas.microsoft.com/office/powerpoint/2010/main" val="41470287"/>
              </p:ext>
            </p:extLst>
          </p:nvPr>
        </p:nvGraphicFramePr>
        <p:xfrm>
          <a:off x="251520" y="1268760"/>
          <a:ext cx="8666162" cy="482441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1187624" y="260648"/>
            <a:ext cx="7704856" cy="504056"/>
          </a:xfrm>
        </p:spPr>
        <p:txBody>
          <a:bodyPr>
            <a:noAutofit/>
          </a:bodyPr>
          <a:lstStyle/>
          <a:p>
            <a:pPr lvl="0"/>
            <a:r>
              <a:rPr lang="en-GB" sz="2500" dirty="0" smtClean="0"/>
              <a:t>Problem handling – an opportunity and a threat</a:t>
            </a:r>
          </a:p>
        </p:txBody>
      </p:sp>
      <p:sp>
        <p:nvSpPr>
          <p:cNvPr id="6" name="Text Placeholder 5"/>
          <p:cNvSpPr>
            <a:spLocks noGrp="1"/>
          </p:cNvSpPr>
          <p:nvPr>
            <p:ph type="body" sz="quarter" idx="10"/>
          </p:nvPr>
        </p:nvSpPr>
        <p:spPr>
          <a:xfrm>
            <a:off x="1258763" y="908720"/>
            <a:ext cx="7705725" cy="216024"/>
          </a:xfrm>
        </p:spPr>
        <p:txBody>
          <a:bodyPr>
            <a:noAutofit/>
          </a:bodyPr>
          <a:lstStyle/>
          <a:p>
            <a:pPr lvl="0"/>
            <a:r>
              <a:rPr lang="en-GB" sz="1000" dirty="0" smtClean="0">
                <a:solidFill>
                  <a:schemeClr val="bg1">
                    <a:lumMod val="50000"/>
                  </a:schemeClr>
                </a:solidFill>
              </a:rPr>
              <a:t>The effect of problem handing on the Satisfaction Index. Customers who have had a problem can be more satisfied than those who experienced no problems</a:t>
            </a:r>
          </a:p>
        </p:txBody>
      </p:sp>
      <p:sp>
        <p:nvSpPr>
          <p:cNvPr id="7" name="Right Arrow 6"/>
          <p:cNvSpPr/>
          <p:nvPr/>
        </p:nvSpPr>
        <p:spPr>
          <a:xfrm>
            <a:off x="1835696" y="5733256"/>
            <a:ext cx="5760640" cy="403173"/>
          </a:xfrm>
          <a:prstGeom prst="rightArrow">
            <a:avLst/>
          </a:prstGeom>
          <a:noFill/>
          <a:ln w="12700" cap="rnd">
            <a:solidFill>
              <a:schemeClr val="tx1"/>
            </a:solidFill>
            <a:beve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dirty="0" smtClean="0">
                <a:solidFill>
                  <a:srgbClr val="000000"/>
                </a:solidFill>
              </a:rPr>
              <a:t>Process of problem handling </a:t>
            </a:r>
            <a:endParaRPr lang="en-GB" sz="1050" dirty="0">
              <a:solidFill>
                <a:srgbClr val="000000"/>
              </a:solidFill>
            </a:endParaRPr>
          </a:p>
        </p:txBody>
      </p:sp>
      <p:sp>
        <p:nvSpPr>
          <p:cNvPr id="10" name="TextBox 9"/>
          <p:cNvSpPr txBox="1"/>
          <p:nvPr/>
        </p:nvSpPr>
        <p:spPr>
          <a:xfrm>
            <a:off x="1115616" y="4221088"/>
            <a:ext cx="1692696" cy="783193"/>
          </a:xfrm>
          <a:prstGeom prst="flowChartAlternateProcess">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1000" dirty="0" smtClean="0">
                <a:solidFill>
                  <a:schemeClr val="tx1"/>
                </a:solidFill>
                <a:latin typeface="Century Gothic" pitchFamily="34" charset="0"/>
              </a:rPr>
              <a:t>The colours relate to where the score would sit on the overall league table. </a:t>
            </a:r>
            <a:endParaRPr lang="en-GB" sz="1000" dirty="0">
              <a:solidFill>
                <a:schemeClr val="tx1"/>
              </a:solidFill>
              <a:latin typeface="Century Gothic" pitchFamily="34" charset="0"/>
            </a:endParaRPr>
          </a:p>
        </p:txBody>
      </p:sp>
      <p:sp>
        <p:nvSpPr>
          <p:cNvPr id="9" name="TextBox 8"/>
          <p:cNvSpPr txBox="1"/>
          <p:nvPr/>
        </p:nvSpPr>
        <p:spPr>
          <a:xfrm>
            <a:off x="0" y="6309320"/>
            <a:ext cx="8460432"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 Does not show any problems that were unresolved.</a:t>
            </a:r>
            <a:endParaRPr lang="en-GB" sz="1000" dirty="0">
              <a:solidFill>
                <a:schemeClr val="bg1">
                  <a:lumMod val="50000"/>
                </a:schemeClr>
              </a:solidFill>
              <a:latin typeface="Century Gothic" pitchFamily="34" charset="0"/>
            </a:endParaRPr>
          </a:p>
        </p:txBody>
      </p:sp>
      <p:sp>
        <p:nvSpPr>
          <p:cNvPr id="11" name="Oval 10"/>
          <p:cNvSpPr/>
          <p:nvPr/>
        </p:nvSpPr>
        <p:spPr>
          <a:xfrm rot="20834517">
            <a:off x="4116454" y="1785844"/>
            <a:ext cx="4176464" cy="1331864"/>
          </a:xfrm>
          <a:prstGeom prst="ellipse">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p:cNvSpPr/>
          <p:nvPr/>
        </p:nvSpPr>
        <p:spPr>
          <a:xfrm>
            <a:off x="7092280" y="3717032"/>
            <a:ext cx="1296144" cy="7200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dirty="0" smtClean="0"/>
              <a:t>70 respondents</a:t>
            </a:r>
            <a:endParaRPr lang="en-GB" sz="1400" dirty="0"/>
          </a:p>
        </p:txBody>
      </p:sp>
      <p:sp>
        <p:nvSpPr>
          <p:cNvPr id="15" name="Up-Down Arrow 14"/>
          <p:cNvSpPr/>
          <p:nvPr/>
        </p:nvSpPr>
        <p:spPr>
          <a:xfrm>
            <a:off x="6948264" y="2348880"/>
            <a:ext cx="288032" cy="2304256"/>
          </a:xfrm>
          <a:prstGeom prst="up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0321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graphicEl>
                                              <a:chart seriesIdx="-3" categoryIdx="-3" bldStep="gridLegend"/>
                                            </p:graphicEl>
                                          </p:spTgt>
                                        </p:tgtEl>
                                        <p:attrNameLst>
                                          <p:attrName>style.visibility</p:attrName>
                                        </p:attrNameLst>
                                      </p:cBhvr>
                                      <p:to>
                                        <p:strVal val="visible"/>
                                      </p:to>
                                    </p:set>
                                    <p:animEffect transition="in" filter="wipe(left)">
                                      <p:cBhvr>
                                        <p:cTn id="7" dur="500"/>
                                        <p:tgtEl>
                                          <p:spTgt spid="13">
                                            <p:graphicEl>
                                              <a:chart seriesIdx="-3" categoryIdx="-3" bldStep="gridLegend"/>
                                            </p:graphic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
                                            <p:graphicEl>
                                              <a:chart seriesIdx="0" categoryIdx="-4" bldStep="series"/>
                                            </p:graphicEl>
                                          </p:spTgt>
                                        </p:tgtEl>
                                        <p:attrNameLst>
                                          <p:attrName>style.visibility</p:attrName>
                                        </p:attrNameLst>
                                      </p:cBhvr>
                                      <p:to>
                                        <p:strVal val="visible"/>
                                      </p:to>
                                    </p:set>
                                    <p:animEffect transition="in" filter="wipe(left)">
                                      <p:cBhvr>
                                        <p:cTn id="10" dur="500"/>
                                        <p:tgtEl>
                                          <p:spTgt spid="13">
                                            <p:graphicEl>
                                              <a:chart seriesIdx="0" categoryIdx="-4" bldStep="series"/>
                                            </p:graphic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3">
                                            <p:graphicEl>
                                              <a:chart seriesIdx="1" categoryIdx="-4" bldStep="series"/>
                                            </p:graphicEl>
                                          </p:spTgt>
                                        </p:tgtEl>
                                        <p:attrNameLst>
                                          <p:attrName>style.visibility</p:attrName>
                                        </p:attrNameLst>
                                      </p:cBhvr>
                                      <p:to>
                                        <p:strVal val="visible"/>
                                      </p:to>
                                    </p:set>
                                    <p:animEffect transition="in" filter="wipe(left)">
                                      <p:cBhvr>
                                        <p:cTn id="13" dur="500"/>
                                        <p:tgtEl>
                                          <p:spTgt spid="13">
                                            <p:graphicEl>
                                              <a:chart seriesIdx="1" categoryIdx="-4" bldStep="series"/>
                                            </p:graphic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3">
                                            <p:graphicEl>
                                              <a:chart seriesIdx="2" categoryIdx="-4" bldStep="series"/>
                                            </p:graphicEl>
                                          </p:spTgt>
                                        </p:tgtEl>
                                        <p:attrNameLst>
                                          <p:attrName>style.visibility</p:attrName>
                                        </p:attrNameLst>
                                      </p:cBhvr>
                                      <p:to>
                                        <p:strVal val="visible"/>
                                      </p:to>
                                    </p:set>
                                    <p:animEffect transition="in" filter="wipe(left)">
                                      <p:cBhvr>
                                        <p:cTn id="16" dur="500"/>
                                        <p:tgtEl>
                                          <p:spTgt spid="13">
                                            <p:graphicEl>
                                              <a:chart seriesIdx="2" categoryIdx="-4" bldStep="series"/>
                                            </p:graphic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3">
                                            <p:graphicEl>
                                              <a:chart seriesIdx="3" categoryIdx="-4" bldStep="series"/>
                                            </p:graphicEl>
                                          </p:spTgt>
                                        </p:tgtEl>
                                        <p:attrNameLst>
                                          <p:attrName>style.visibility</p:attrName>
                                        </p:attrNameLst>
                                      </p:cBhvr>
                                      <p:to>
                                        <p:strVal val="visible"/>
                                      </p:to>
                                    </p:set>
                                    <p:animEffect transition="in" filter="wipe(left)">
                                      <p:cBhvr>
                                        <p:cTn id="19" dur="500"/>
                                        <p:tgtEl>
                                          <p:spTgt spid="13">
                                            <p:graphicEl>
                                              <a:chart seriesIdx="3" categoryIdx="-4" bldStep="series"/>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3">
                                            <p:graphicEl>
                                              <a:chart seriesIdx="4" categoryIdx="-4" bldStep="series"/>
                                            </p:graphicEl>
                                          </p:spTgt>
                                        </p:tgtEl>
                                        <p:attrNameLst>
                                          <p:attrName>style.visibility</p:attrName>
                                        </p:attrNameLst>
                                      </p:cBhvr>
                                      <p:to>
                                        <p:strVal val="visible"/>
                                      </p:to>
                                    </p:set>
                                    <p:animEffect transition="in" filter="wipe(left)">
                                      <p:cBhvr>
                                        <p:cTn id="24" dur="500"/>
                                        <p:tgtEl>
                                          <p:spTgt spid="13">
                                            <p:graphicEl>
                                              <a:chart seriesIdx="4" categoryIdx="-4" bldStep="series"/>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3">
                                            <p:graphicEl>
                                              <a:chart seriesIdx="5" categoryIdx="-4" bldStep="series"/>
                                            </p:graphicEl>
                                          </p:spTgt>
                                        </p:tgtEl>
                                        <p:attrNameLst>
                                          <p:attrName>style.visibility</p:attrName>
                                        </p:attrNameLst>
                                      </p:cBhvr>
                                      <p:to>
                                        <p:strVal val="visible"/>
                                      </p:to>
                                    </p:set>
                                    <p:animEffect transition="in" filter="wipe(left)">
                                      <p:cBhvr>
                                        <p:cTn id="29" dur="500"/>
                                        <p:tgtEl>
                                          <p:spTgt spid="13">
                                            <p:graphicEl>
                                              <a:chart seriesIdx="5" categoryIdx="-4" bldStep="series"/>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3">
                                            <p:graphicEl>
                                              <a:chart seriesIdx="6" categoryIdx="-4" bldStep="series"/>
                                            </p:graphicEl>
                                          </p:spTgt>
                                        </p:tgtEl>
                                        <p:attrNameLst>
                                          <p:attrName>style.visibility</p:attrName>
                                        </p:attrNameLst>
                                      </p:cBhvr>
                                      <p:to>
                                        <p:strVal val="visible"/>
                                      </p:to>
                                    </p:set>
                                    <p:animEffect transition="in" filter="wipe(left)">
                                      <p:cBhvr>
                                        <p:cTn id="34" dur="500"/>
                                        <p:tgtEl>
                                          <p:spTgt spid="13">
                                            <p:graphicEl>
                                              <a:chart seriesIdx="6" categoryIdx="-4" bldStep="series"/>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3">
                                            <p:graphicEl>
                                              <a:chart seriesIdx="7" categoryIdx="-4" bldStep="series"/>
                                            </p:graphicEl>
                                          </p:spTgt>
                                        </p:tgtEl>
                                        <p:attrNameLst>
                                          <p:attrName>style.visibility</p:attrName>
                                        </p:attrNameLst>
                                      </p:cBhvr>
                                      <p:to>
                                        <p:strVal val="visible"/>
                                      </p:to>
                                    </p:set>
                                    <p:animEffect transition="in" filter="wipe(left)">
                                      <p:cBhvr>
                                        <p:cTn id="39" dur="500"/>
                                        <p:tgtEl>
                                          <p:spTgt spid="13">
                                            <p:graphicEl>
                                              <a:chart seriesIdx="7" categoryIdx="-4" bldStep="series"/>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3">
                                            <p:graphicEl>
                                              <a:chart seriesIdx="8" categoryIdx="-4" bldStep="series"/>
                                            </p:graphicEl>
                                          </p:spTgt>
                                        </p:tgtEl>
                                        <p:attrNameLst>
                                          <p:attrName>style.visibility</p:attrName>
                                        </p:attrNameLst>
                                      </p:cBhvr>
                                      <p:to>
                                        <p:strVal val="visible"/>
                                      </p:to>
                                    </p:set>
                                    <p:animEffect transition="in" filter="wipe(left)">
                                      <p:cBhvr>
                                        <p:cTn id="44" dur="500"/>
                                        <p:tgtEl>
                                          <p:spTgt spid="13">
                                            <p:graphicEl>
                                              <a:chart seriesIdx="8" categoryIdx="-4" bldStep="series"/>
                                            </p:graphicEl>
                                          </p:spTgt>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left)">
                                      <p:cBhvr>
                                        <p:cTn id="47" dur="500"/>
                                        <p:tgtEl>
                                          <p:spTgt spid="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10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Sub>
          <a:bldChart bld="series"/>
        </p:bldSub>
      </p:bldGraphic>
      <p:bldP spid="7" grpId="0" animBg="1"/>
      <p:bldP spid="10" grpId="0" animBg="1"/>
      <p:bldP spid="11" grpId="0" animBg="1"/>
      <p:bldP spid="12"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13" descr="or:39"/>
          <p:cNvGraphicFramePr>
            <a:graphicFrameLocks noGrp="1"/>
          </p:cNvGraphicFramePr>
          <p:nvPr>
            <p:ph idx="1"/>
            <p:extLst>
              <p:ext uri="{D42A27DB-BD31-4B8C-83A1-F6EECF244321}">
                <p14:modId xmlns:p14="http://schemas.microsoft.com/office/powerpoint/2010/main" val="2364474638"/>
              </p:ext>
            </p:extLst>
          </p:nvPr>
        </p:nvGraphicFramePr>
        <p:xfrm>
          <a:off x="0" y="1484784"/>
          <a:ext cx="4572000" cy="4885307"/>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1"/>
          <p:cNvSpPr>
            <a:spLocks noGrp="1"/>
          </p:cNvSpPr>
          <p:nvPr>
            <p:ph type="title"/>
          </p:nvPr>
        </p:nvSpPr>
        <p:spPr>
          <a:xfrm>
            <a:off x="1187624" y="332656"/>
            <a:ext cx="7704856" cy="792088"/>
          </a:xfrm>
        </p:spPr>
        <p:txBody>
          <a:bodyPr>
            <a:noAutofit/>
          </a:bodyPr>
          <a:lstStyle/>
          <a:p>
            <a:pPr marL="342900" lvl="0" indent="-342900">
              <a:lnSpc>
                <a:spcPct val="150000"/>
              </a:lnSpc>
              <a:spcBef>
                <a:spcPts val="600"/>
              </a:spcBef>
              <a:spcAft>
                <a:spcPts val="800"/>
              </a:spcAft>
              <a:defRPr/>
            </a:pPr>
            <a:r>
              <a:rPr lang="en-GB" sz="2400" dirty="0">
                <a:solidFill>
                  <a:schemeClr val="tx1"/>
                </a:solidFill>
              </a:rPr>
              <a:t>Over the next 5 years, would you expect the level of business you have with [JW Business] </a:t>
            </a:r>
            <a:r>
              <a:rPr lang="en-GB" sz="2400" dirty="0" smtClean="0">
                <a:solidFill>
                  <a:schemeClr val="tx1"/>
                </a:solidFill>
              </a:rPr>
              <a:t>to:</a:t>
            </a:r>
            <a:endParaRPr lang="en-GB" sz="2400" dirty="0">
              <a:solidFill>
                <a:schemeClr val="tx1"/>
              </a:solidFill>
            </a:endParaRPr>
          </a:p>
        </p:txBody>
      </p:sp>
      <p:sp>
        <p:nvSpPr>
          <p:cNvPr id="12" name="Text Placeholder 5"/>
          <p:cNvSpPr txBox="1">
            <a:spLocks/>
          </p:cNvSpPr>
          <p:nvPr/>
        </p:nvSpPr>
        <p:spPr>
          <a:xfrm>
            <a:off x="250651" y="1124744"/>
            <a:ext cx="7705725" cy="216024"/>
          </a:xfrm>
          <a:prstGeom prst="rect">
            <a:avLst/>
          </a:prstGeom>
        </p:spPr>
        <p:txBody>
          <a:bodyPr>
            <a:noAutofit/>
          </a:bodyPr>
          <a:lstStyle/>
          <a:p>
            <a:pPr marL="342900" marR="0" lvl="0" indent="-342900" algn="l" defTabSz="914400" rtl="0" eaLnBrk="1" fontAlgn="auto" latinLnBrk="0" hangingPunct="1">
              <a:lnSpc>
                <a:spcPct val="150000"/>
              </a:lnSpc>
              <a:spcBef>
                <a:spcPts val="600"/>
              </a:spcBef>
              <a:spcAft>
                <a:spcPts val="800"/>
              </a:spcAft>
              <a:buClr>
                <a:srgbClr val="C41230"/>
              </a:buClr>
              <a:buSzPct val="120000"/>
              <a:tabLst/>
              <a:defRPr/>
            </a:pPr>
            <a:endParaRPr kumimoji="0" lang="en-GB" sz="1000" b="0" i="0" u="none" strike="noStrike" kern="1200" cap="none" spc="0" normalizeH="0" baseline="0" noProof="0" dirty="0" smtClean="0">
              <a:ln>
                <a:noFill/>
              </a:ln>
              <a:solidFill>
                <a:schemeClr val="tx1">
                  <a:lumMod val="50000"/>
                  <a:lumOff val="50000"/>
                </a:schemeClr>
              </a:solidFill>
              <a:effectLst/>
              <a:uLnTx/>
              <a:uFillTx/>
              <a:latin typeface="Century Gothic" panose="020B0502020202020204" pitchFamily="34" charset="0"/>
              <a:ea typeface="+mn-ea"/>
              <a:cs typeface="+mn-cs"/>
            </a:endParaRPr>
          </a:p>
        </p:txBody>
      </p:sp>
      <p:sp>
        <p:nvSpPr>
          <p:cNvPr id="5" name="TextBox 4"/>
          <p:cNvSpPr txBox="1"/>
          <p:nvPr/>
        </p:nvSpPr>
        <p:spPr>
          <a:xfrm>
            <a:off x="4067944" y="2226930"/>
            <a:ext cx="1944216" cy="553998"/>
          </a:xfrm>
          <a:prstGeom prst="rect">
            <a:avLst/>
          </a:prstGeom>
          <a:solidFill>
            <a:schemeClr val="bg1"/>
          </a:solidFill>
          <a:ln w="25400">
            <a:solidFill>
              <a:srgbClr val="00B050"/>
            </a:solidFill>
          </a:ln>
        </p:spPr>
        <p:txBody>
          <a:bodyPr wrap="square" rtlCol="0">
            <a:spAutoFit/>
          </a:bodyPr>
          <a:lstStyle/>
          <a:p>
            <a:pPr algn="ctr"/>
            <a:r>
              <a:rPr lang="en-GB" sz="1000" dirty="0" smtClean="0">
                <a:latin typeface="Century Gothic" pitchFamily="34" charset="0"/>
              </a:rPr>
              <a:t>Index: 85.43%</a:t>
            </a:r>
          </a:p>
          <a:p>
            <a:pPr algn="ctr"/>
            <a:r>
              <a:rPr lang="en-GB" sz="1000" dirty="0" smtClean="0">
                <a:latin typeface="Century Gothic" pitchFamily="34" charset="0"/>
              </a:rPr>
              <a:t>Clean sheet: 8.76</a:t>
            </a:r>
          </a:p>
          <a:p>
            <a:pPr algn="ctr"/>
            <a:r>
              <a:rPr lang="en-GB" sz="1000" dirty="0" smtClean="0">
                <a:latin typeface="Century Gothic" pitchFamily="34" charset="0"/>
              </a:rPr>
              <a:t>% had a problem:  22.3%</a:t>
            </a:r>
          </a:p>
        </p:txBody>
      </p:sp>
      <p:sp>
        <p:nvSpPr>
          <p:cNvPr id="6" name="TextBox 5"/>
          <p:cNvSpPr txBox="1"/>
          <p:nvPr/>
        </p:nvSpPr>
        <p:spPr>
          <a:xfrm>
            <a:off x="4067944" y="3284984"/>
            <a:ext cx="1944216" cy="553998"/>
          </a:xfrm>
          <a:prstGeom prst="rect">
            <a:avLst/>
          </a:prstGeom>
          <a:solidFill>
            <a:schemeClr val="bg1"/>
          </a:solidFill>
          <a:ln w="25400">
            <a:solidFill>
              <a:srgbClr val="FFC000"/>
            </a:solidFill>
          </a:ln>
        </p:spPr>
        <p:txBody>
          <a:bodyPr wrap="square" rtlCol="0">
            <a:spAutoFit/>
          </a:bodyPr>
          <a:lstStyle/>
          <a:p>
            <a:pPr algn="ctr"/>
            <a:r>
              <a:rPr lang="en-GB" sz="1000" dirty="0" smtClean="0">
                <a:latin typeface="Century Gothic" pitchFamily="34" charset="0"/>
              </a:rPr>
              <a:t>Index: 82.92%</a:t>
            </a:r>
          </a:p>
          <a:p>
            <a:pPr algn="ctr"/>
            <a:r>
              <a:rPr lang="en-GB" sz="1000" dirty="0" smtClean="0">
                <a:latin typeface="Century Gothic" pitchFamily="34" charset="0"/>
              </a:rPr>
              <a:t>Clean sheet: 8.44</a:t>
            </a:r>
          </a:p>
          <a:p>
            <a:pPr algn="ctr"/>
            <a:r>
              <a:rPr lang="en-GB" sz="1000" dirty="0" smtClean="0">
                <a:latin typeface="Century Gothic" pitchFamily="34" charset="0"/>
              </a:rPr>
              <a:t>% had a problem: 19.0%</a:t>
            </a:r>
          </a:p>
        </p:txBody>
      </p:sp>
      <p:sp>
        <p:nvSpPr>
          <p:cNvPr id="7" name="TextBox 6"/>
          <p:cNvSpPr txBox="1"/>
          <p:nvPr/>
        </p:nvSpPr>
        <p:spPr>
          <a:xfrm>
            <a:off x="4067944" y="4293096"/>
            <a:ext cx="1944216" cy="553998"/>
          </a:xfrm>
          <a:prstGeom prst="rect">
            <a:avLst/>
          </a:prstGeom>
          <a:solidFill>
            <a:schemeClr val="bg1"/>
          </a:solidFill>
          <a:ln w="25400">
            <a:solidFill>
              <a:srgbClr val="C00000"/>
            </a:solidFill>
          </a:ln>
        </p:spPr>
        <p:txBody>
          <a:bodyPr wrap="square" rtlCol="0">
            <a:spAutoFit/>
          </a:bodyPr>
          <a:lstStyle/>
          <a:p>
            <a:pPr algn="ctr"/>
            <a:r>
              <a:rPr lang="en-GB" sz="1000" dirty="0" smtClean="0">
                <a:latin typeface="Century Gothic" pitchFamily="34" charset="0"/>
              </a:rPr>
              <a:t>Index: 75.36%</a:t>
            </a:r>
          </a:p>
          <a:p>
            <a:pPr algn="ctr"/>
            <a:r>
              <a:rPr lang="en-GB" sz="1000" dirty="0" smtClean="0">
                <a:latin typeface="Century Gothic" pitchFamily="34" charset="0"/>
              </a:rPr>
              <a:t>Clean sheet: 8.00</a:t>
            </a:r>
          </a:p>
          <a:p>
            <a:pPr algn="ctr"/>
            <a:r>
              <a:rPr lang="en-GB" sz="1000" dirty="0" smtClean="0">
                <a:latin typeface="Century Gothic" pitchFamily="34" charset="0"/>
              </a:rPr>
              <a:t>% had a problem: 31.3%</a:t>
            </a:r>
          </a:p>
        </p:txBody>
      </p:sp>
      <p:sp>
        <p:nvSpPr>
          <p:cNvPr id="13" name="TextBox 12"/>
          <p:cNvSpPr txBox="1"/>
          <p:nvPr/>
        </p:nvSpPr>
        <p:spPr>
          <a:xfrm>
            <a:off x="0" y="6309320"/>
            <a:ext cx="8460432"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a:t>
            </a:r>
            <a:endParaRPr lang="en-GB" sz="1000" dirty="0">
              <a:solidFill>
                <a:schemeClr val="bg1">
                  <a:lumMod val="50000"/>
                </a:schemeClr>
              </a:solidFill>
              <a:latin typeface="Century Gothic" pitchFamily="34" charset="0"/>
            </a:endParaRPr>
          </a:p>
        </p:txBody>
      </p:sp>
      <p:sp>
        <p:nvSpPr>
          <p:cNvPr id="15" name="TextBox 14"/>
          <p:cNvSpPr txBox="1"/>
          <p:nvPr/>
        </p:nvSpPr>
        <p:spPr>
          <a:xfrm>
            <a:off x="6732240" y="2226930"/>
            <a:ext cx="1944216" cy="569387"/>
          </a:xfrm>
          <a:prstGeom prst="rect">
            <a:avLst/>
          </a:prstGeom>
          <a:solidFill>
            <a:schemeClr val="bg1"/>
          </a:solidFill>
          <a:ln w="25400">
            <a:solidFill>
              <a:srgbClr val="00B050"/>
            </a:solidFill>
          </a:ln>
        </p:spPr>
        <p:txBody>
          <a:bodyPr wrap="square" rtlCol="0">
            <a:spAutoFit/>
          </a:bodyPr>
          <a:lstStyle/>
          <a:p>
            <a:pPr algn="ctr"/>
            <a:r>
              <a:rPr lang="en-GB" sz="1000" dirty="0" smtClean="0">
                <a:latin typeface="Century Gothic" pitchFamily="34" charset="0"/>
              </a:rPr>
              <a:t>Satisfaction with problem Handling</a:t>
            </a:r>
          </a:p>
          <a:p>
            <a:pPr algn="ctr"/>
            <a:r>
              <a:rPr lang="en-GB" sz="1100" b="1" dirty="0">
                <a:latin typeface="Century Gothic" pitchFamily="34" charset="0"/>
              </a:rPr>
              <a:t>7.3 / 10</a:t>
            </a:r>
          </a:p>
        </p:txBody>
      </p:sp>
      <p:sp>
        <p:nvSpPr>
          <p:cNvPr id="16" name="TextBox 15"/>
          <p:cNvSpPr txBox="1"/>
          <p:nvPr/>
        </p:nvSpPr>
        <p:spPr>
          <a:xfrm>
            <a:off x="6732240" y="3290399"/>
            <a:ext cx="1944216" cy="569387"/>
          </a:xfrm>
          <a:prstGeom prst="rect">
            <a:avLst/>
          </a:prstGeom>
          <a:solidFill>
            <a:schemeClr val="bg1"/>
          </a:solidFill>
          <a:ln w="25400">
            <a:solidFill>
              <a:srgbClr val="FFC000"/>
            </a:solidFill>
          </a:ln>
        </p:spPr>
        <p:txBody>
          <a:bodyPr wrap="square" rtlCol="0">
            <a:spAutoFit/>
          </a:bodyPr>
          <a:lstStyle/>
          <a:p>
            <a:pPr algn="ctr"/>
            <a:r>
              <a:rPr lang="en-GB" sz="1000" dirty="0">
                <a:latin typeface="Century Gothic" pitchFamily="34" charset="0"/>
              </a:rPr>
              <a:t>Satisfaction with problem Handling</a:t>
            </a:r>
          </a:p>
          <a:p>
            <a:pPr algn="ctr"/>
            <a:r>
              <a:rPr lang="en-GB" sz="1100" b="1" dirty="0">
                <a:latin typeface="Century Gothic" pitchFamily="34" charset="0"/>
              </a:rPr>
              <a:t>7.1 / 10</a:t>
            </a:r>
          </a:p>
        </p:txBody>
      </p:sp>
      <p:sp>
        <p:nvSpPr>
          <p:cNvPr id="17" name="TextBox 16"/>
          <p:cNvSpPr txBox="1"/>
          <p:nvPr/>
        </p:nvSpPr>
        <p:spPr>
          <a:xfrm>
            <a:off x="6732240" y="4293096"/>
            <a:ext cx="1944216" cy="569387"/>
          </a:xfrm>
          <a:prstGeom prst="rect">
            <a:avLst/>
          </a:prstGeom>
          <a:solidFill>
            <a:schemeClr val="bg1"/>
          </a:solidFill>
          <a:ln w="25400">
            <a:solidFill>
              <a:srgbClr val="C00000"/>
            </a:solidFill>
          </a:ln>
        </p:spPr>
        <p:txBody>
          <a:bodyPr wrap="square" rtlCol="0">
            <a:spAutoFit/>
          </a:bodyPr>
          <a:lstStyle/>
          <a:p>
            <a:pPr algn="ctr"/>
            <a:r>
              <a:rPr lang="en-GB" sz="1000" dirty="0">
                <a:latin typeface="Century Gothic" pitchFamily="34" charset="0"/>
              </a:rPr>
              <a:t>Satisfaction with problem Handling</a:t>
            </a:r>
          </a:p>
          <a:p>
            <a:pPr algn="ctr"/>
            <a:r>
              <a:rPr lang="en-GB" sz="1100" b="1" dirty="0" smtClean="0">
                <a:latin typeface="Century Gothic" pitchFamily="34" charset="0"/>
              </a:rPr>
              <a:t>5.0 </a:t>
            </a:r>
            <a:r>
              <a:rPr lang="en-GB" sz="1100" b="1" dirty="0">
                <a:latin typeface="Century Gothic" pitchFamily="34" charset="0"/>
              </a:rPr>
              <a:t>/ 10</a:t>
            </a:r>
          </a:p>
        </p:txBody>
      </p:sp>
      <p:cxnSp>
        <p:nvCxnSpPr>
          <p:cNvPr id="3" name="Straight Arrow Connector 2"/>
          <p:cNvCxnSpPr/>
          <p:nvPr/>
        </p:nvCxnSpPr>
        <p:spPr>
          <a:xfrm>
            <a:off x="5868144" y="2636912"/>
            <a:ext cx="1080120" cy="0"/>
          </a:xfrm>
          <a:prstGeom prst="straightConnector1">
            <a:avLst/>
          </a:prstGeom>
          <a:ln w="19050">
            <a:prstDash val="dashDot"/>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868144" y="3717032"/>
            <a:ext cx="1080120" cy="0"/>
          </a:xfrm>
          <a:prstGeom prst="straightConnector1">
            <a:avLst/>
          </a:prstGeom>
          <a:ln w="19050">
            <a:prstDash val="dashDot"/>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868144" y="4725144"/>
            <a:ext cx="1080120" cy="0"/>
          </a:xfrm>
          <a:prstGeom prst="straightConnector1">
            <a:avLst/>
          </a:prstGeom>
          <a:ln w="19050">
            <a:prstDash val="dashDot"/>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5" grpId="0" animBg="1"/>
      <p:bldP spid="16" grpId="0" animBg="1"/>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3"/>
          <p:cNvGraphicFramePr>
            <a:graphicFrameLocks noGrp="1"/>
          </p:cNvGraphicFramePr>
          <p:nvPr>
            <p:ph idx="1"/>
            <p:extLst>
              <p:ext uri="{D42A27DB-BD31-4B8C-83A1-F6EECF244321}">
                <p14:modId xmlns:p14="http://schemas.microsoft.com/office/powerpoint/2010/main" val="1142012471"/>
              </p:ext>
            </p:extLst>
          </p:nvPr>
        </p:nvGraphicFramePr>
        <p:xfrm>
          <a:off x="227013" y="1484312"/>
          <a:ext cx="8666162" cy="4969023"/>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7"/>
          <p:cNvSpPr>
            <a:spLocks noGrp="1"/>
          </p:cNvSpPr>
          <p:nvPr>
            <p:ph type="title"/>
          </p:nvPr>
        </p:nvSpPr>
        <p:spPr/>
        <p:txBody>
          <a:bodyPr anchor="b">
            <a:noAutofit/>
          </a:bodyPr>
          <a:lstStyle/>
          <a:p>
            <a:r>
              <a:rPr lang="en-GB" sz="2600" dirty="0" smtClean="0"/>
              <a:t>Comparing satisfaction scores for an increase in business vs. a decline in business</a:t>
            </a:r>
            <a:endParaRPr lang="en-GB" sz="2600" dirty="0"/>
          </a:p>
        </p:txBody>
      </p:sp>
      <p:sp>
        <p:nvSpPr>
          <p:cNvPr id="10" name="Text Placeholder 9"/>
          <p:cNvSpPr>
            <a:spLocks noGrp="1"/>
          </p:cNvSpPr>
          <p:nvPr>
            <p:ph type="body" sz="quarter" idx="10"/>
          </p:nvPr>
        </p:nvSpPr>
        <p:spPr>
          <a:xfrm>
            <a:off x="227280" y="1124744"/>
            <a:ext cx="8737208" cy="360040"/>
          </a:xfrm>
        </p:spPr>
        <p:txBody>
          <a:bodyPr/>
          <a:lstStyle/>
          <a:p>
            <a:r>
              <a:rPr lang="en-GB" sz="1000" dirty="0" smtClean="0">
                <a:solidFill>
                  <a:schemeClr val="bg1">
                    <a:lumMod val="50000"/>
                  </a:schemeClr>
                </a:solidFill>
              </a:rPr>
              <a:t>The chart shows the average satisfaction score given by customers who said they expected their business to increase with JW vs. customers who said decrease. The chart is sorted in </a:t>
            </a:r>
            <a:r>
              <a:rPr lang="en-GB" sz="1000" b="1" dirty="0" smtClean="0">
                <a:solidFill>
                  <a:schemeClr val="bg1">
                    <a:lumMod val="50000"/>
                  </a:schemeClr>
                </a:solidFill>
              </a:rPr>
              <a:t>descending gap order </a:t>
            </a:r>
            <a:r>
              <a:rPr lang="en-GB" sz="1000" dirty="0" smtClean="0">
                <a:solidFill>
                  <a:schemeClr val="bg1">
                    <a:lumMod val="50000"/>
                  </a:schemeClr>
                </a:solidFill>
              </a:rPr>
              <a:t>to show which requirements have the biggest influence driving business.</a:t>
            </a:r>
          </a:p>
        </p:txBody>
      </p:sp>
      <p:sp>
        <p:nvSpPr>
          <p:cNvPr id="7" name="TextBox 6"/>
          <p:cNvSpPr txBox="1"/>
          <p:nvPr/>
        </p:nvSpPr>
        <p:spPr>
          <a:xfrm>
            <a:off x="0" y="6309320"/>
            <a:ext cx="8460432"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a:t>
            </a:r>
            <a:endParaRPr lang="en-GB" sz="1000" dirty="0">
              <a:solidFill>
                <a:schemeClr val="bg1">
                  <a:lumMod val="50000"/>
                </a:schemeClr>
              </a:solidFill>
              <a:latin typeface="Century Gothic" pitchFamily="34" charset="0"/>
            </a:endParaRPr>
          </a:p>
        </p:txBody>
      </p:sp>
    </p:spTree>
    <p:extLst>
      <p:ext uri="{BB962C8B-B14F-4D97-AF65-F5344CB8AC3E}">
        <p14:creationId xmlns:p14="http://schemas.microsoft.com/office/powerpoint/2010/main" val="4117843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Chart bld="series"/>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ontent Placeholder 4"/>
          <p:cNvGraphicFramePr>
            <a:graphicFrameLocks noGrp="1"/>
          </p:cNvGraphicFramePr>
          <p:nvPr>
            <p:ph idx="1"/>
            <p:extLst>
              <p:ext uri="{D42A27DB-BD31-4B8C-83A1-F6EECF244321}">
                <p14:modId xmlns:p14="http://schemas.microsoft.com/office/powerpoint/2010/main" val="614912828"/>
              </p:ext>
            </p:extLst>
          </p:nvPr>
        </p:nvGraphicFramePr>
        <p:xfrm>
          <a:off x="250825" y="1521865"/>
          <a:ext cx="6481763" cy="47529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5"/>
          <p:cNvGraphicFramePr>
            <a:graphicFrameLocks noGrp="1"/>
          </p:cNvGraphicFramePr>
          <p:nvPr>
            <p:ph type="chart" sz="quarter" idx="11"/>
            <p:extLst>
              <p:ext uri="{D42A27DB-BD31-4B8C-83A1-F6EECF244321}">
                <p14:modId xmlns:p14="http://schemas.microsoft.com/office/powerpoint/2010/main" val="2515003781"/>
              </p:ext>
            </p:extLst>
          </p:nvPr>
        </p:nvGraphicFramePr>
        <p:xfrm>
          <a:off x="6948264" y="1522334"/>
          <a:ext cx="1944911" cy="4858994"/>
        </p:xfrm>
        <a:graphic>
          <a:graphicData uri="http://schemas.openxmlformats.org/drawingml/2006/chart">
            <c:chart xmlns:c="http://schemas.openxmlformats.org/drawingml/2006/chart" xmlns:r="http://schemas.openxmlformats.org/officeDocument/2006/relationships" r:id="rId4"/>
          </a:graphicData>
        </a:graphic>
      </p:graphicFrame>
      <p:sp>
        <p:nvSpPr>
          <p:cNvPr id="6" name="Title 5"/>
          <p:cNvSpPr>
            <a:spLocks noGrp="1"/>
          </p:cNvSpPr>
          <p:nvPr>
            <p:ph type="title"/>
          </p:nvPr>
        </p:nvSpPr>
        <p:spPr/>
        <p:txBody>
          <a:bodyPr>
            <a:noAutofit/>
          </a:bodyPr>
          <a:lstStyle/>
          <a:p>
            <a:r>
              <a:rPr lang="en-GB" dirty="0" smtClean="0"/>
              <a:t>What do customers state as being important? – </a:t>
            </a:r>
            <a:r>
              <a:rPr lang="en-GB" b="1" dirty="0" smtClean="0"/>
              <a:t>James Walker Overall</a:t>
            </a:r>
            <a:endParaRPr lang="en-GB" b="1" dirty="0"/>
          </a:p>
        </p:txBody>
      </p:sp>
      <p:sp>
        <p:nvSpPr>
          <p:cNvPr id="8" name="Text Placeholder 7"/>
          <p:cNvSpPr>
            <a:spLocks noGrp="1"/>
          </p:cNvSpPr>
          <p:nvPr>
            <p:ph type="body" sz="quarter" idx="10"/>
          </p:nvPr>
        </p:nvSpPr>
        <p:spPr>
          <a:xfrm>
            <a:off x="227280" y="1196752"/>
            <a:ext cx="8665200" cy="360040"/>
          </a:xfrm>
        </p:spPr>
        <p:txBody>
          <a:bodyPr/>
          <a:lstStyle/>
          <a:p>
            <a:r>
              <a:rPr lang="en-GB" sz="1000" dirty="0" smtClean="0">
                <a:solidFill>
                  <a:schemeClr val="bg1">
                    <a:lumMod val="50000"/>
                  </a:schemeClr>
                </a:solidFill>
              </a:rPr>
              <a:t>How important or unimportant are the following to you? (1=of no importance at all,10=extremely important)  </a:t>
            </a:r>
          </a:p>
          <a:p>
            <a:r>
              <a:rPr lang="en-GB" sz="1000" dirty="0" smtClean="0">
                <a:solidFill>
                  <a:schemeClr val="bg1">
                    <a:lumMod val="50000"/>
                  </a:schemeClr>
                </a:solidFill>
              </a:rPr>
              <a:t>Sorted in </a:t>
            </a:r>
            <a:r>
              <a:rPr lang="en-GB" sz="1000" b="1" dirty="0" smtClean="0">
                <a:solidFill>
                  <a:schemeClr val="bg1">
                    <a:lumMod val="50000"/>
                  </a:schemeClr>
                </a:solidFill>
              </a:rPr>
              <a:t>importance order.</a:t>
            </a:r>
          </a:p>
        </p:txBody>
      </p:sp>
      <p:sp>
        <p:nvSpPr>
          <p:cNvPr id="17" name="TextBox 16"/>
          <p:cNvSpPr txBox="1"/>
          <p:nvPr/>
        </p:nvSpPr>
        <p:spPr>
          <a:xfrm>
            <a:off x="6804248" y="1306312"/>
            <a:ext cx="2160000" cy="349702"/>
          </a:xfrm>
          <a:prstGeom prst="rect">
            <a:avLst/>
          </a:prstGeom>
          <a:noFill/>
        </p:spPr>
        <p:txBody>
          <a:bodyPr wrap="square" lIns="36000" tIns="36000" rIns="36000" bIns="36000" rtlCol="0">
            <a:spAutoFit/>
          </a:bodyPr>
          <a:lstStyle/>
          <a:p>
            <a:pPr algn="ctr"/>
            <a:r>
              <a:rPr lang="en-GB" sz="900" b="1" dirty="0" smtClean="0">
                <a:solidFill>
                  <a:srgbClr val="00B0F0"/>
                </a:solidFill>
                <a:latin typeface="Century Gothic" pitchFamily="34" charset="0"/>
              </a:rPr>
              <a:t>Less important</a:t>
            </a:r>
            <a:r>
              <a:rPr lang="en-GB" sz="900" b="1" dirty="0" smtClean="0">
                <a:latin typeface="Century Gothic" pitchFamily="34" charset="0"/>
              </a:rPr>
              <a:t>/</a:t>
            </a:r>
            <a:r>
              <a:rPr lang="en-GB" sz="900" b="1" dirty="0" smtClean="0">
                <a:solidFill>
                  <a:srgbClr val="0070C0"/>
                </a:solidFill>
                <a:latin typeface="Century Gothic" pitchFamily="34" charset="0"/>
              </a:rPr>
              <a:t>more important </a:t>
            </a:r>
          </a:p>
          <a:p>
            <a:pPr algn="ctr"/>
            <a:r>
              <a:rPr lang="en-GB" sz="900" dirty="0" smtClean="0">
                <a:latin typeface="Century Gothic" pitchFamily="34" charset="0"/>
              </a:rPr>
              <a:t>than</a:t>
            </a:r>
            <a:r>
              <a:rPr lang="en-GB" sz="900" b="1" dirty="0" smtClean="0">
                <a:latin typeface="Century Gothic" pitchFamily="34" charset="0"/>
              </a:rPr>
              <a:t> </a:t>
            </a:r>
            <a:r>
              <a:rPr lang="en-GB" sz="900" dirty="0" smtClean="0">
                <a:latin typeface="Century Gothic" pitchFamily="34" charset="0"/>
              </a:rPr>
              <a:t>2013</a:t>
            </a:r>
            <a:endParaRPr lang="en-GB" sz="900" dirty="0">
              <a:latin typeface="Century Gothic" pitchFamily="34" charset="0"/>
            </a:endParaRPr>
          </a:p>
        </p:txBody>
      </p:sp>
      <p:cxnSp>
        <p:nvCxnSpPr>
          <p:cNvPr id="18" name="Straight Arrow Connector 17"/>
          <p:cNvCxnSpPr/>
          <p:nvPr/>
        </p:nvCxnSpPr>
        <p:spPr>
          <a:xfrm>
            <a:off x="7164288" y="1656014"/>
            <a:ext cx="1440000" cy="0"/>
          </a:xfrm>
          <a:prstGeom prst="straightConnector1">
            <a:avLst/>
          </a:prstGeom>
          <a:ln w="25400">
            <a:gradFill>
              <a:gsLst>
                <a:gs pos="49000">
                  <a:srgbClr val="00B0F0"/>
                </a:gs>
                <a:gs pos="50000">
                  <a:srgbClr val="0070C0"/>
                </a:gs>
              </a:gsLst>
              <a:lin ang="0" scaled="0"/>
            </a:gradFill>
            <a:headEnd type="arrow"/>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0" y="6309320"/>
            <a:ext cx="5148064"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importance was last asked on the 2013 survey.</a:t>
            </a:r>
            <a:endParaRPr lang="en-GB" sz="1000" dirty="0">
              <a:solidFill>
                <a:schemeClr val="bg1">
                  <a:lumMod val="50000"/>
                </a:schemeClr>
              </a:solidFill>
              <a:latin typeface="Century Gothic" pitchFamily="34" charset="0"/>
            </a:endParaRPr>
          </a:p>
        </p:txBody>
      </p:sp>
      <p:sp>
        <p:nvSpPr>
          <p:cNvPr id="14" name="TextBox 13"/>
          <p:cNvSpPr txBox="1"/>
          <p:nvPr/>
        </p:nvSpPr>
        <p:spPr>
          <a:xfrm>
            <a:off x="7020272" y="5661248"/>
            <a:ext cx="1872208"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New requirement this time</a:t>
            </a:r>
            <a:endParaRPr lang="en-GB" sz="1000" dirty="0">
              <a:solidFill>
                <a:schemeClr val="bg1">
                  <a:lumMod val="50000"/>
                </a:schemeClr>
              </a:solidFill>
              <a:latin typeface="Century Gothic" pitchFamily="34" charset="0"/>
            </a:endParaRPr>
          </a:p>
        </p:txBody>
      </p:sp>
      <p:grpSp>
        <p:nvGrpSpPr>
          <p:cNvPr id="41" name="Group 40"/>
          <p:cNvGrpSpPr/>
          <p:nvPr/>
        </p:nvGrpSpPr>
        <p:grpSpPr>
          <a:xfrm>
            <a:off x="5508104" y="3752657"/>
            <a:ext cx="2411889" cy="2412647"/>
            <a:chOff x="5508104" y="3752657"/>
            <a:chExt cx="2411889" cy="2412647"/>
          </a:xfrm>
        </p:grpSpPr>
        <p:cxnSp>
          <p:nvCxnSpPr>
            <p:cNvPr id="30" name="Straight Connector 29"/>
            <p:cNvCxnSpPr/>
            <p:nvPr/>
          </p:nvCxnSpPr>
          <p:spPr>
            <a:xfrm>
              <a:off x="5940152" y="4077072"/>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868144" y="4797152"/>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868144" y="5157192"/>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724128" y="5445224"/>
              <a:ext cx="2160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508104" y="6165304"/>
              <a:ext cx="23762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975777" y="3752657"/>
              <a:ext cx="1944216"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7" name="Group 26"/>
          <p:cNvGrpSpPr/>
          <p:nvPr/>
        </p:nvGrpSpPr>
        <p:grpSpPr>
          <a:xfrm>
            <a:off x="323528" y="3680649"/>
            <a:ext cx="3048844" cy="2556663"/>
            <a:chOff x="323528" y="3680649"/>
            <a:chExt cx="3048844" cy="2556663"/>
          </a:xfrm>
        </p:grpSpPr>
        <p:sp>
          <p:nvSpPr>
            <p:cNvPr id="20" name="Rectangle 19"/>
            <p:cNvSpPr/>
            <p:nvPr/>
          </p:nvSpPr>
          <p:spPr>
            <a:xfrm>
              <a:off x="1043608" y="4028814"/>
              <a:ext cx="2328764" cy="192274"/>
            </a:xfrm>
            <a:prstGeom prst="rect">
              <a:avLst/>
            </a:prstGeom>
            <a:no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1" name="Rectangle 20"/>
            <p:cNvSpPr/>
            <p:nvPr/>
          </p:nvSpPr>
          <p:spPr>
            <a:xfrm>
              <a:off x="1043608" y="4688761"/>
              <a:ext cx="2328764" cy="192274"/>
            </a:xfrm>
            <a:prstGeom prst="rect">
              <a:avLst/>
            </a:prstGeom>
            <a:no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2" name="Rectangle 21"/>
            <p:cNvSpPr/>
            <p:nvPr/>
          </p:nvSpPr>
          <p:spPr>
            <a:xfrm>
              <a:off x="1043608" y="5036926"/>
              <a:ext cx="2328764" cy="192274"/>
            </a:xfrm>
            <a:prstGeom prst="rect">
              <a:avLst/>
            </a:prstGeom>
            <a:no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4" name="Rectangle 23"/>
            <p:cNvSpPr/>
            <p:nvPr/>
          </p:nvSpPr>
          <p:spPr>
            <a:xfrm>
              <a:off x="323528" y="6080663"/>
              <a:ext cx="3048844" cy="156649"/>
            </a:xfrm>
            <a:prstGeom prst="rect">
              <a:avLst/>
            </a:prstGeom>
            <a:no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5" name="Rectangle 24"/>
            <p:cNvSpPr/>
            <p:nvPr/>
          </p:nvSpPr>
          <p:spPr>
            <a:xfrm>
              <a:off x="1043608" y="5385091"/>
              <a:ext cx="2328764" cy="192274"/>
            </a:xfrm>
            <a:prstGeom prst="rect">
              <a:avLst/>
            </a:prstGeom>
            <a:no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6" name="Rectangle 25"/>
            <p:cNvSpPr/>
            <p:nvPr/>
          </p:nvSpPr>
          <p:spPr>
            <a:xfrm>
              <a:off x="1043608" y="3680649"/>
              <a:ext cx="2328764" cy="192274"/>
            </a:xfrm>
            <a:prstGeom prst="rect">
              <a:avLst/>
            </a:prstGeom>
            <a:no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grpSp>
      <p:grpSp>
        <p:nvGrpSpPr>
          <p:cNvPr id="29" name="Group 28"/>
          <p:cNvGrpSpPr/>
          <p:nvPr/>
        </p:nvGrpSpPr>
        <p:grpSpPr>
          <a:xfrm>
            <a:off x="1043608" y="1988840"/>
            <a:ext cx="6840760" cy="1043737"/>
            <a:chOff x="1043608" y="1988840"/>
            <a:chExt cx="6840760" cy="1043737"/>
          </a:xfrm>
        </p:grpSpPr>
        <p:cxnSp>
          <p:nvCxnSpPr>
            <p:cNvPr id="16" name="Straight Connector 15"/>
            <p:cNvCxnSpPr/>
            <p:nvPr/>
          </p:nvCxnSpPr>
          <p:spPr>
            <a:xfrm>
              <a:off x="6156176" y="2924944"/>
              <a:ext cx="1728192"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6444208" y="1988840"/>
              <a:ext cx="1368152" cy="864096"/>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050" b="1" dirty="0" smtClean="0"/>
                <a:t>Statistically significant increase for HANDLING OF PROBLEMS</a:t>
              </a:r>
              <a:endParaRPr lang="en-GB" sz="1050" b="1" dirty="0"/>
            </a:p>
          </p:txBody>
        </p:sp>
        <p:sp>
          <p:nvSpPr>
            <p:cNvPr id="28" name="Rectangle 27"/>
            <p:cNvSpPr/>
            <p:nvPr/>
          </p:nvSpPr>
          <p:spPr>
            <a:xfrm>
              <a:off x="1043608" y="2816553"/>
              <a:ext cx="2376264" cy="216024"/>
            </a:xfrm>
            <a:prstGeom prst="rect">
              <a:avLst/>
            </a:prstGeom>
            <a:noFill/>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grpSp>
    </p:spTree>
    <p:extLst>
      <p:ext uri="{BB962C8B-B14F-4D97-AF65-F5344CB8AC3E}">
        <p14:creationId xmlns:p14="http://schemas.microsoft.com/office/powerpoint/2010/main" val="276781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graphicEl>
                                              <a:chart seriesIdx="-3" categoryIdx="-3" bldStep="gridLegend"/>
                                            </p:graphicEl>
                                          </p:spTgt>
                                        </p:tgtEl>
                                        <p:attrNameLst>
                                          <p:attrName>style.visibility</p:attrName>
                                        </p:attrNameLst>
                                      </p:cBhvr>
                                      <p:to>
                                        <p:strVal val="visible"/>
                                      </p:to>
                                    </p:set>
                                    <p:animEffect transition="in" filter="wipe(left)">
                                      <p:cBhvr>
                                        <p:cTn id="7" dur="500"/>
                                        <p:tgtEl>
                                          <p:spTgt spid="23">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
                                            <p:graphicEl>
                                              <a:chart seriesIdx="0" categoryIdx="-4" bldStep="series"/>
                                            </p:graphicEl>
                                          </p:spTgt>
                                        </p:tgtEl>
                                        <p:attrNameLst>
                                          <p:attrName>style.visibility</p:attrName>
                                        </p:attrNameLst>
                                      </p:cBhvr>
                                      <p:to>
                                        <p:strVal val="visible"/>
                                      </p:to>
                                    </p:set>
                                    <p:animEffect transition="in" filter="wipe(left)">
                                      <p:cBhvr>
                                        <p:cTn id="12" dur="500"/>
                                        <p:tgtEl>
                                          <p:spTgt spid="23">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wipe(left)">
                                      <p:cBhvr>
                                        <p:cTn id="17" dur="500"/>
                                        <p:tgtEl>
                                          <p:spTgt spid="11">
                                            <p:graphicEl>
                                              <a:chart seriesIdx="-3" categoryIdx="-3" bldStep="gridLegen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graphicEl>
                                              <a:chart seriesIdx="0" categoryIdx="-4" bldStep="series"/>
                                            </p:graphicEl>
                                          </p:spTgt>
                                        </p:tgtEl>
                                        <p:attrNameLst>
                                          <p:attrName>style.visibility</p:attrName>
                                        </p:attrNameLst>
                                      </p:cBhvr>
                                      <p:to>
                                        <p:strVal val="visible"/>
                                      </p:to>
                                    </p:set>
                                    <p:animEffect transition="in" filter="wipe(left)">
                                      <p:cBhvr>
                                        <p:cTn id="22" dur="500"/>
                                        <p:tgtEl>
                                          <p:spTgt spid="11">
                                            <p:graphicEl>
                                              <a:chart seriesIdx="0"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3" grpId="0">
        <p:bldSub>
          <a:bldChart bld="series"/>
        </p:bldSub>
      </p:bldGraphic>
      <p:bldGraphic spid="11" grpId="0">
        <p:bldSub>
          <a:bldChart bld="series"/>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‘Doing Best What Matters Most’</a:t>
            </a:r>
            <a:endParaRPr lang="en-GB" sz="2800" dirty="0"/>
          </a:p>
        </p:txBody>
      </p:sp>
      <p:graphicFrame>
        <p:nvGraphicFramePr>
          <p:cNvPr id="7" name="Content Placeholder 4"/>
          <p:cNvGraphicFramePr>
            <a:graphicFrameLocks noGrp="1"/>
          </p:cNvGraphicFramePr>
          <p:nvPr>
            <p:ph idx="1"/>
          </p:nvPr>
        </p:nvGraphicFramePr>
        <p:xfrm>
          <a:off x="1" y="1196975"/>
          <a:ext cx="6444207" cy="51117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0"/>
          </p:nvPr>
        </p:nvSpPr>
        <p:spPr/>
        <p:txBody>
          <a:bodyPr/>
          <a:lstStyle/>
          <a:p>
            <a:pPr lvl="0"/>
            <a:r>
              <a:rPr lang="en-GB" sz="1000" dirty="0" smtClean="0">
                <a:solidFill>
                  <a:schemeClr val="bg1">
                    <a:lumMod val="50000"/>
                  </a:schemeClr>
                </a:solidFill>
              </a:rPr>
              <a:t>Sorted in </a:t>
            </a:r>
            <a:r>
              <a:rPr lang="en-GB" sz="1000" b="1" dirty="0" smtClean="0">
                <a:solidFill>
                  <a:schemeClr val="bg1">
                    <a:lumMod val="50000"/>
                  </a:schemeClr>
                </a:solidFill>
              </a:rPr>
              <a:t>importance order.</a:t>
            </a:r>
            <a:endParaRPr lang="en-GB" sz="1000" i="1" dirty="0" smtClean="0">
              <a:solidFill>
                <a:schemeClr val="bg1">
                  <a:lumMod val="50000"/>
                </a:schemeClr>
              </a:solidFill>
            </a:endParaRPr>
          </a:p>
        </p:txBody>
      </p:sp>
      <p:graphicFrame>
        <p:nvGraphicFramePr>
          <p:cNvPr id="8" name="Content Placeholder 5"/>
          <p:cNvGraphicFramePr>
            <a:graphicFrameLocks noGrp="1"/>
          </p:cNvGraphicFramePr>
          <p:nvPr>
            <p:ph type="chart" sz="quarter" idx="11"/>
          </p:nvPr>
        </p:nvGraphicFramePr>
        <p:xfrm>
          <a:off x="6804248" y="1196752"/>
          <a:ext cx="2160240" cy="5148000"/>
        </p:xfrm>
        <a:graphic>
          <a:graphicData uri="http://schemas.openxmlformats.org/drawingml/2006/chart">
            <c:chart xmlns:c="http://schemas.openxmlformats.org/drawingml/2006/chart" xmlns:r="http://schemas.openxmlformats.org/officeDocument/2006/relationships" r:id="rId4"/>
          </a:graphicData>
        </a:graphic>
      </p:graphicFrame>
      <p:grpSp>
        <p:nvGrpSpPr>
          <p:cNvPr id="3" name="Group 17"/>
          <p:cNvGrpSpPr/>
          <p:nvPr/>
        </p:nvGrpSpPr>
        <p:grpSpPr>
          <a:xfrm>
            <a:off x="6876496" y="772667"/>
            <a:ext cx="2160000" cy="568101"/>
            <a:chOff x="6804595" y="924575"/>
            <a:chExt cx="1944216" cy="560209"/>
          </a:xfrm>
        </p:grpSpPr>
        <p:sp>
          <p:nvSpPr>
            <p:cNvPr id="11" name="TextBox 10"/>
            <p:cNvSpPr txBox="1"/>
            <p:nvPr/>
          </p:nvSpPr>
          <p:spPr>
            <a:xfrm>
              <a:off x="6804595" y="924575"/>
              <a:ext cx="1944216" cy="488201"/>
            </a:xfrm>
            <a:prstGeom prst="rect">
              <a:avLst/>
            </a:prstGeom>
            <a:noFill/>
          </p:spPr>
          <p:txBody>
            <a:bodyPr wrap="square" lIns="36000" tIns="36000" rIns="36000" bIns="36000" rtlCol="0">
              <a:spAutoFit/>
            </a:bodyPr>
            <a:lstStyle/>
            <a:p>
              <a:pPr algn="ctr"/>
              <a:r>
                <a:rPr lang="en-GB" sz="900" dirty="0" smtClean="0">
                  <a:solidFill>
                    <a:schemeClr val="bg1">
                      <a:lumMod val="50000"/>
                    </a:schemeClr>
                  </a:solidFill>
                  <a:latin typeface="Century Gothic" pitchFamily="34" charset="0"/>
                </a:rPr>
                <a:t>Satisfaction score is</a:t>
              </a:r>
            </a:p>
            <a:p>
              <a:pPr algn="ctr"/>
              <a:r>
                <a:rPr lang="en-GB" sz="900" b="1" dirty="0" smtClean="0">
                  <a:solidFill>
                    <a:schemeClr val="accent1"/>
                  </a:solidFill>
                  <a:latin typeface="Century Gothic" pitchFamily="34" charset="0"/>
                </a:rPr>
                <a:t>lower than</a:t>
              </a:r>
              <a:r>
                <a:rPr lang="en-GB" sz="900" b="1" dirty="0" smtClean="0">
                  <a:solidFill>
                    <a:schemeClr val="bg1">
                      <a:lumMod val="50000"/>
                    </a:schemeClr>
                  </a:solidFill>
                  <a:latin typeface="Century Gothic" pitchFamily="34" charset="0"/>
                </a:rPr>
                <a:t>/</a:t>
              </a:r>
              <a:r>
                <a:rPr lang="en-GB" sz="900" b="1" dirty="0" smtClean="0">
                  <a:solidFill>
                    <a:srgbClr val="00B050"/>
                  </a:solidFill>
                  <a:latin typeface="Century Gothic" pitchFamily="34" charset="0"/>
                </a:rPr>
                <a:t>higher than</a:t>
              </a:r>
            </a:p>
            <a:p>
              <a:pPr algn="ctr"/>
              <a:r>
                <a:rPr lang="en-GB" sz="900" dirty="0" smtClean="0">
                  <a:solidFill>
                    <a:schemeClr val="bg1">
                      <a:lumMod val="50000"/>
                    </a:schemeClr>
                  </a:solidFill>
                  <a:latin typeface="Century Gothic" pitchFamily="34" charset="0"/>
                </a:rPr>
                <a:t>importance rating</a:t>
              </a:r>
              <a:endParaRPr lang="en-GB" sz="900" dirty="0">
                <a:solidFill>
                  <a:schemeClr val="bg1">
                    <a:lumMod val="50000"/>
                  </a:schemeClr>
                </a:solidFill>
                <a:latin typeface="Century Gothic" pitchFamily="34" charset="0"/>
              </a:endParaRPr>
            </a:p>
          </p:txBody>
        </p:sp>
        <p:cxnSp>
          <p:nvCxnSpPr>
            <p:cNvPr id="16" name="Straight Arrow Connector 15"/>
            <p:cNvCxnSpPr/>
            <p:nvPr/>
          </p:nvCxnSpPr>
          <p:spPr>
            <a:xfrm>
              <a:off x="6955733" y="1484784"/>
              <a:ext cx="1587776" cy="0"/>
            </a:xfrm>
            <a:prstGeom prst="straightConnector1">
              <a:avLst/>
            </a:prstGeom>
            <a:ln w="25400">
              <a:gradFill>
                <a:gsLst>
                  <a:gs pos="74000">
                    <a:schemeClr val="accent1"/>
                  </a:gs>
                  <a:gs pos="75000">
                    <a:srgbClr val="00B050"/>
                  </a:gs>
                </a:gsLst>
                <a:lin ang="0" scaled="0"/>
              </a:gra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0" y="6309320"/>
            <a:ext cx="9612560"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 if less than 75% of customers scored the satisfaction requirement. </a:t>
            </a:r>
            <a:endParaRPr lang="en-GB" sz="1000" dirty="0">
              <a:solidFill>
                <a:schemeClr val="bg1">
                  <a:lumMod val="50000"/>
                </a:schemeClr>
              </a:solidFill>
              <a:latin typeface="Century Gothic"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left)">
                                      <p:cBhvr>
                                        <p:cTn id="7" dur="500"/>
                                        <p:tgtEl>
                                          <p:spTgt spid="7">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graphicEl>
                                              <a:chart seriesIdx="0" categoryIdx="-4" bldStep="series"/>
                                            </p:graphicEl>
                                          </p:spTgt>
                                        </p:tgtEl>
                                        <p:attrNameLst>
                                          <p:attrName>style.visibility</p:attrName>
                                        </p:attrNameLst>
                                      </p:cBhvr>
                                      <p:to>
                                        <p:strVal val="visible"/>
                                      </p:to>
                                    </p:set>
                                    <p:animEffect transition="in" filter="wipe(left)">
                                      <p:cBhvr>
                                        <p:cTn id="12" dur="500"/>
                                        <p:tgtEl>
                                          <p:spTgt spid="7">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graphicEl>
                                              <a:chart seriesIdx="1" categoryIdx="-4" bldStep="series"/>
                                            </p:graphicEl>
                                          </p:spTgt>
                                        </p:tgtEl>
                                        <p:attrNameLst>
                                          <p:attrName>style.visibility</p:attrName>
                                        </p:attrNameLst>
                                      </p:cBhvr>
                                      <p:to>
                                        <p:strVal val="visible"/>
                                      </p:to>
                                    </p:set>
                                    <p:animEffect transition="in" filter="wipe(left)">
                                      <p:cBhvr>
                                        <p:cTn id="17" dur="500"/>
                                        <p:tgtEl>
                                          <p:spTgt spid="7">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par>
                                <p:cTn id="23" presetID="22" presetClass="entr" presetSubtype="8" fill="hold"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left)">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
        </p:bldSub>
      </p:bldGraphic>
      <p:bldGraphic spid="8"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endParaRPr lang="en-GB" b="1" dirty="0"/>
          </a:p>
        </p:txBody>
      </p:sp>
      <p:sp>
        <p:nvSpPr>
          <p:cNvPr id="6" name="Title 1"/>
          <p:cNvSpPr>
            <a:spLocks noGrp="1"/>
          </p:cNvSpPr>
          <p:nvPr>
            <p:ph type="title"/>
          </p:nvPr>
        </p:nvSpPr>
        <p:spPr/>
        <p:txBody>
          <a:bodyPr>
            <a:normAutofit/>
          </a:bodyPr>
          <a:lstStyle/>
          <a:p>
            <a:r>
              <a:rPr lang="en-GB" sz="2800" dirty="0" smtClean="0"/>
              <a:t>‘Doing Best What Matters Most</a:t>
            </a:r>
            <a:r>
              <a:rPr lang="en-GB" sz="2800" dirty="0"/>
              <a:t>’- JW &amp; Co</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34108842"/>
              </p:ext>
            </p:extLst>
          </p:nvPr>
        </p:nvGraphicFramePr>
        <p:xfrm>
          <a:off x="227013" y="1196974"/>
          <a:ext cx="8737475" cy="53283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2609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2016 vs 2015 </a:t>
            </a:r>
            <a:r>
              <a:rPr lang="en-GB" dirty="0"/>
              <a:t>- JW &amp; </a:t>
            </a:r>
            <a:r>
              <a:rPr lang="en-GB" dirty="0" smtClean="0"/>
              <a:t>Co</a:t>
            </a:r>
            <a:endParaRPr lang="en-GB" dirty="0"/>
          </a:p>
        </p:txBody>
      </p:sp>
      <p:sp>
        <p:nvSpPr>
          <p:cNvPr id="4" name="Text Placeholder 3"/>
          <p:cNvSpPr>
            <a:spLocks noGrp="1"/>
          </p:cNvSpPr>
          <p:nvPr>
            <p:ph type="body" sz="quarter" idx="10"/>
          </p:nvPr>
        </p:nvSpPr>
        <p:spPr/>
        <p:txBody>
          <a:bodyPr/>
          <a:lstStyle/>
          <a:p>
            <a:endParaRPr lang="en-GB"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59748231"/>
              </p:ext>
            </p:extLst>
          </p:nvPr>
        </p:nvGraphicFramePr>
        <p:xfrm>
          <a:off x="227013" y="1196974"/>
          <a:ext cx="8737475" cy="53283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1397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fade">
                                      <p:cBhvr>
                                        <p:cTn id="7" dur="500"/>
                                        <p:tgtEl>
                                          <p:spTgt spid="7">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chart seriesIdx="0" categoryIdx="-4" bldStep="series"/>
                                            </p:graphicEl>
                                          </p:spTgt>
                                        </p:tgtEl>
                                        <p:attrNameLst>
                                          <p:attrName>style.visibility</p:attrName>
                                        </p:attrNameLst>
                                      </p:cBhvr>
                                      <p:to>
                                        <p:strVal val="visible"/>
                                      </p:to>
                                    </p:set>
                                    <p:animEffect transition="in" filter="fade">
                                      <p:cBhvr>
                                        <p:cTn id="12" dur="500"/>
                                        <p:tgtEl>
                                          <p:spTgt spid="7">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chart seriesIdx="1" categoryIdx="-4" bldStep="series"/>
                                            </p:graphicEl>
                                          </p:spTgt>
                                        </p:tgtEl>
                                        <p:attrNameLst>
                                          <p:attrName>style.visibility</p:attrName>
                                        </p:attrNameLst>
                                      </p:cBhvr>
                                      <p:to>
                                        <p:strVal val="visible"/>
                                      </p:to>
                                    </p:set>
                                    <p:animEffect transition="in" filter="fade">
                                      <p:cBhvr>
                                        <p:cTn id="17" dur="500"/>
                                        <p:tgtEl>
                                          <p:spTgt spid="7">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ontent Placeholder 6"/>
          <p:cNvSpPr>
            <a:spLocks noGrp="1"/>
          </p:cNvSpPr>
          <p:nvPr>
            <p:ph idx="11"/>
          </p:nvPr>
        </p:nvSpPr>
        <p:spPr>
          <a:xfrm>
            <a:off x="6012320" y="1196752"/>
            <a:ext cx="2808000" cy="5112000"/>
          </a:xfrm>
          <a:prstGeom prst="roundRect">
            <a:avLst/>
          </a:prstGeom>
          <a:gradFill flip="none" rotWithShape="1">
            <a:gsLst>
              <a:gs pos="20000">
                <a:schemeClr val="accent1"/>
              </a:gs>
              <a:gs pos="21000">
                <a:schemeClr val="bg1"/>
              </a:gs>
            </a:gsLst>
            <a:lin ang="5400000" scaled="0"/>
            <a:tileRect/>
          </a:gradFill>
          <a:ln w="0">
            <a:solidFill>
              <a:schemeClr val="tx2"/>
            </a:solid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rtlCol="0" anchor="t">
            <a:normAutofit/>
          </a:bodyPr>
          <a:lstStyle/>
          <a:p>
            <a:pPr marL="36000" indent="0" algn="ctr">
              <a:lnSpc>
                <a:spcPct val="100000"/>
              </a:lnSpc>
              <a:buNone/>
            </a:pPr>
            <a:endParaRPr lang="en-GB" sz="1600" b="1" dirty="0" smtClean="0">
              <a:solidFill>
                <a:schemeClr val="bg1"/>
              </a:solidFill>
              <a:latin typeface="Century Gothic" pitchFamily="34" charset="0"/>
            </a:endParaRPr>
          </a:p>
          <a:p>
            <a:pPr marL="36000" indent="0" algn="ctr">
              <a:lnSpc>
                <a:spcPct val="100000"/>
              </a:lnSpc>
              <a:buNone/>
            </a:pPr>
            <a:r>
              <a:rPr lang="en-GB" sz="1600" b="1" dirty="0" smtClean="0">
                <a:solidFill>
                  <a:schemeClr val="bg1"/>
                </a:solidFill>
                <a:latin typeface="Century Gothic" pitchFamily="34" charset="0"/>
              </a:rPr>
              <a:t>Honesty and openness when things go wrong</a:t>
            </a:r>
          </a:p>
          <a:p>
            <a:pPr marL="36000" lvl="0" indent="0">
              <a:buNone/>
            </a:pPr>
            <a:r>
              <a:rPr lang="en-GB" sz="1400" b="1" dirty="0" smtClean="0">
                <a:solidFill>
                  <a:srgbClr val="BF2F38"/>
                </a:solidFill>
                <a:latin typeface="Century Gothic" pitchFamily="34" charset="0"/>
              </a:rPr>
              <a:t>Why?</a:t>
            </a:r>
          </a:p>
          <a:p>
            <a:pPr marL="88900" lvl="0" indent="-88900">
              <a:lnSpc>
                <a:spcPct val="100000"/>
              </a:lnSpc>
            </a:pPr>
            <a:r>
              <a:rPr lang="en-GB" sz="1100" dirty="0" smtClean="0">
                <a:solidFill>
                  <a:schemeClr val="tx1"/>
                </a:solidFill>
                <a:latin typeface="Century Gothic" pitchFamily="34" charset="0"/>
              </a:rPr>
              <a:t>Important to customers</a:t>
            </a:r>
          </a:p>
          <a:p>
            <a:pPr marL="88900" lvl="0" indent="-88900">
              <a:lnSpc>
                <a:spcPct val="100000"/>
              </a:lnSpc>
            </a:pPr>
            <a:r>
              <a:rPr lang="en-GB" sz="1100" dirty="0" smtClean="0">
                <a:solidFill>
                  <a:schemeClr val="tx1"/>
                </a:solidFill>
                <a:latin typeface="Century Gothic" pitchFamily="34" charset="0"/>
              </a:rPr>
              <a:t>Strong impact on satisfaction</a:t>
            </a:r>
          </a:p>
          <a:p>
            <a:pPr marL="88900" lvl="0" indent="-88900">
              <a:lnSpc>
                <a:spcPct val="100000"/>
              </a:lnSpc>
            </a:pPr>
            <a:r>
              <a:rPr lang="en-GB" sz="1100" dirty="0" smtClean="0">
                <a:solidFill>
                  <a:schemeClr val="tx1"/>
                </a:solidFill>
                <a:latin typeface="Century Gothic" pitchFamily="34" charset="0"/>
              </a:rPr>
              <a:t>Getting this right can potentially differentiate from competitors</a:t>
            </a:r>
          </a:p>
          <a:p>
            <a:pPr marL="36000" indent="0">
              <a:lnSpc>
                <a:spcPct val="100000"/>
              </a:lnSpc>
              <a:buNone/>
            </a:pPr>
            <a:endParaRPr lang="en-GB" sz="1200" b="1" dirty="0" smtClean="0">
              <a:solidFill>
                <a:srgbClr val="BF2F38"/>
              </a:solidFill>
              <a:latin typeface="Century Gothic" pitchFamily="34" charset="0"/>
            </a:endParaRPr>
          </a:p>
          <a:p>
            <a:pPr marL="36000" indent="0">
              <a:lnSpc>
                <a:spcPct val="100000"/>
              </a:lnSpc>
              <a:buNone/>
            </a:pPr>
            <a:r>
              <a:rPr lang="en-GB" sz="1200" b="1" dirty="0" smtClean="0">
                <a:solidFill>
                  <a:srgbClr val="BF2F38"/>
                </a:solidFill>
                <a:latin typeface="Century Gothic" pitchFamily="34" charset="0"/>
              </a:rPr>
              <a:t>Satisfaction tracking over time</a:t>
            </a:r>
          </a:p>
          <a:p>
            <a:pPr marL="36000" indent="0">
              <a:lnSpc>
                <a:spcPct val="100000"/>
              </a:lnSpc>
              <a:buNone/>
            </a:pPr>
            <a:endParaRPr lang="en-GB" sz="1200" b="1" dirty="0" smtClean="0">
              <a:solidFill>
                <a:srgbClr val="BF2F38"/>
              </a:solidFill>
              <a:latin typeface="Century Gothic" pitchFamily="34" charset="0"/>
            </a:endParaRPr>
          </a:p>
          <a:p>
            <a:pPr marL="36000" indent="0">
              <a:lnSpc>
                <a:spcPct val="100000"/>
              </a:lnSpc>
              <a:buNone/>
            </a:pPr>
            <a:endParaRPr lang="en-GB" sz="1200" b="1" dirty="0" smtClean="0">
              <a:solidFill>
                <a:srgbClr val="BF2F38"/>
              </a:solidFill>
              <a:latin typeface="Century Gothic" pitchFamily="34" charset="0"/>
            </a:endParaRPr>
          </a:p>
          <a:p>
            <a:pPr marL="36000" indent="0">
              <a:lnSpc>
                <a:spcPct val="100000"/>
              </a:lnSpc>
              <a:buNone/>
            </a:pPr>
            <a:endParaRPr lang="en-GB" sz="1200" b="1" dirty="0" smtClean="0">
              <a:solidFill>
                <a:srgbClr val="BF2F38"/>
              </a:solidFill>
              <a:latin typeface="Century Gothic" pitchFamily="34" charset="0"/>
            </a:endParaRPr>
          </a:p>
        </p:txBody>
      </p:sp>
      <p:sp>
        <p:nvSpPr>
          <p:cNvPr id="47" name="Content Placeholder 6"/>
          <p:cNvSpPr>
            <a:spLocks noGrp="1"/>
          </p:cNvSpPr>
          <p:nvPr>
            <p:ph idx="10"/>
          </p:nvPr>
        </p:nvSpPr>
        <p:spPr>
          <a:xfrm>
            <a:off x="3119429" y="1196752"/>
            <a:ext cx="2808000" cy="5112000"/>
          </a:xfrm>
          <a:prstGeom prst="roundRect">
            <a:avLst/>
          </a:prstGeom>
          <a:gradFill flip="none" rotWithShape="1">
            <a:gsLst>
              <a:gs pos="20000">
                <a:schemeClr val="accent1"/>
              </a:gs>
              <a:gs pos="21000">
                <a:schemeClr val="bg1"/>
              </a:gs>
            </a:gsLst>
            <a:lin ang="5400000" scaled="0"/>
            <a:tileRect/>
          </a:gradFill>
          <a:ln w="0">
            <a:solidFill>
              <a:schemeClr val="tx2"/>
            </a:solid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rtlCol="0" anchor="t">
            <a:normAutofit/>
          </a:bodyPr>
          <a:lstStyle/>
          <a:p>
            <a:pPr marL="36000" indent="0" algn="ctr">
              <a:lnSpc>
                <a:spcPct val="100000"/>
              </a:lnSpc>
              <a:buNone/>
            </a:pPr>
            <a:endParaRPr lang="en-GB" sz="1600" b="1" dirty="0" smtClean="0">
              <a:solidFill>
                <a:schemeClr val="bg1"/>
              </a:solidFill>
              <a:latin typeface="Century Gothic" pitchFamily="34" charset="0"/>
            </a:endParaRPr>
          </a:p>
          <a:p>
            <a:pPr marL="36000" indent="0" algn="ctr">
              <a:lnSpc>
                <a:spcPct val="100000"/>
              </a:lnSpc>
              <a:buNone/>
            </a:pPr>
            <a:r>
              <a:rPr lang="en-GB" sz="1600" b="1" dirty="0" smtClean="0">
                <a:solidFill>
                  <a:schemeClr val="bg1"/>
                </a:solidFill>
                <a:latin typeface="Century Gothic" pitchFamily="34" charset="0"/>
              </a:rPr>
              <a:t>Provision of information on order delivery </a:t>
            </a:r>
          </a:p>
          <a:p>
            <a:pPr marL="36000" lvl="0" indent="0">
              <a:buNone/>
            </a:pPr>
            <a:r>
              <a:rPr lang="en-GB" sz="1400" b="1" dirty="0" smtClean="0">
                <a:solidFill>
                  <a:srgbClr val="BF2F38"/>
                </a:solidFill>
                <a:latin typeface="Century Gothic" pitchFamily="34" charset="0"/>
              </a:rPr>
              <a:t>Why?</a:t>
            </a:r>
          </a:p>
          <a:p>
            <a:pPr marL="88900" lvl="0" indent="-88900">
              <a:lnSpc>
                <a:spcPct val="100000"/>
              </a:lnSpc>
            </a:pPr>
            <a:r>
              <a:rPr lang="en-GB" sz="1100" dirty="0" smtClean="0">
                <a:solidFill>
                  <a:schemeClr val="tx1"/>
                </a:solidFill>
                <a:latin typeface="Century Gothic" pitchFamily="34" charset="0"/>
              </a:rPr>
              <a:t>Strong impact on satisfaction</a:t>
            </a:r>
          </a:p>
          <a:p>
            <a:pPr marL="88900" lvl="0" indent="-88900">
              <a:lnSpc>
                <a:spcPct val="100000"/>
              </a:lnSpc>
            </a:pPr>
            <a:r>
              <a:rPr lang="en-GB" sz="1100" dirty="0" smtClean="0">
                <a:solidFill>
                  <a:schemeClr val="tx1"/>
                </a:solidFill>
                <a:latin typeface="Century Gothic" pitchFamily="34" charset="0"/>
              </a:rPr>
              <a:t>Driving dissatisfaction</a:t>
            </a:r>
          </a:p>
          <a:p>
            <a:pPr marL="88900" lvl="0" indent="-88900">
              <a:lnSpc>
                <a:spcPct val="100000"/>
              </a:lnSpc>
            </a:pPr>
            <a:r>
              <a:rPr lang="en-GB" sz="1100" dirty="0" smtClean="0">
                <a:solidFill>
                  <a:schemeClr val="tx1"/>
                </a:solidFill>
                <a:latin typeface="Century Gothic" pitchFamily="34" charset="0"/>
              </a:rPr>
              <a:t>Poor performance compared to other organisations</a:t>
            </a:r>
            <a:endParaRPr lang="en-GB" sz="1200" b="1" dirty="0" smtClean="0">
              <a:solidFill>
                <a:srgbClr val="BF2F38"/>
              </a:solidFill>
              <a:latin typeface="Century Gothic" pitchFamily="34" charset="0"/>
            </a:endParaRPr>
          </a:p>
          <a:p>
            <a:pPr marL="36000" indent="0">
              <a:lnSpc>
                <a:spcPct val="100000"/>
              </a:lnSpc>
              <a:buNone/>
            </a:pPr>
            <a:r>
              <a:rPr lang="en-GB" sz="1200" b="1" dirty="0" smtClean="0">
                <a:solidFill>
                  <a:srgbClr val="BF2F38"/>
                </a:solidFill>
                <a:latin typeface="Century Gothic" pitchFamily="34" charset="0"/>
              </a:rPr>
              <a:t>Satisfaction tracking </a:t>
            </a:r>
          </a:p>
          <a:p>
            <a:pPr marL="36000" indent="0">
              <a:lnSpc>
                <a:spcPct val="100000"/>
              </a:lnSpc>
              <a:buNone/>
            </a:pPr>
            <a:endParaRPr lang="en-GB" sz="1200" b="1" dirty="0" smtClean="0">
              <a:solidFill>
                <a:schemeClr val="tx1"/>
              </a:solidFill>
              <a:latin typeface="Century Gothic" pitchFamily="34" charset="0"/>
            </a:endParaRPr>
          </a:p>
          <a:p>
            <a:pPr marL="36000" indent="0">
              <a:lnSpc>
                <a:spcPct val="100000"/>
              </a:lnSpc>
              <a:buNone/>
            </a:pPr>
            <a:endParaRPr lang="en-GB" sz="1200" b="1" dirty="0" smtClean="0">
              <a:solidFill>
                <a:schemeClr val="tx1"/>
              </a:solidFill>
              <a:latin typeface="Century Gothic" pitchFamily="34" charset="0"/>
            </a:endParaRPr>
          </a:p>
          <a:p>
            <a:pPr marL="36000" indent="0">
              <a:lnSpc>
                <a:spcPct val="100000"/>
              </a:lnSpc>
              <a:buNone/>
            </a:pPr>
            <a:endParaRPr lang="en-GB" sz="1200" b="1" dirty="0" smtClean="0">
              <a:solidFill>
                <a:schemeClr val="tx1"/>
              </a:solidFill>
              <a:latin typeface="Century Gothic" pitchFamily="34" charset="0"/>
            </a:endParaRPr>
          </a:p>
          <a:p>
            <a:pPr marL="36000" indent="0">
              <a:lnSpc>
                <a:spcPct val="100000"/>
              </a:lnSpc>
              <a:buNone/>
            </a:pPr>
            <a:endParaRPr lang="en-GB" sz="1100" i="1" dirty="0" smtClean="0">
              <a:solidFill>
                <a:schemeClr val="tx1"/>
              </a:solidFill>
              <a:latin typeface="Century Gothic" pitchFamily="34" charset="0"/>
            </a:endParaRPr>
          </a:p>
          <a:p>
            <a:pPr marL="36000" indent="0">
              <a:lnSpc>
                <a:spcPct val="100000"/>
              </a:lnSpc>
              <a:buNone/>
            </a:pPr>
            <a:r>
              <a:rPr lang="en-GB" sz="1100" i="1" dirty="0" smtClean="0">
                <a:solidFill>
                  <a:schemeClr val="tx1"/>
                </a:solidFill>
                <a:latin typeface="Century Gothic" pitchFamily="34" charset="0"/>
              </a:rPr>
              <a:t>“In case of delays on the deliveries regarding the agreed date they don't communicate that there will be a delay, they only do it for significant delays, they should let know for all the delays”. </a:t>
            </a:r>
          </a:p>
          <a:p>
            <a:pPr marL="540000" lvl="1" indent="0">
              <a:lnSpc>
                <a:spcPct val="100000"/>
              </a:lnSpc>
              <a:buNone/>
            </a:pPr>
            <a:endParaRPr lang="en-GB" sz="1000" dirty="0" smtClean="0">
              <a:solidFill>
                <a:schemeClr val="tx1"/>
              </a:solidFill>
              <a:latin typeface="Century Gothic" pitchFamily="34" charset="0"/>
            </a:endParaRPr>
          </a:p>
        </p:txBody>
      </p:sp>
      <p:sp>
        <p:nvSpPr>
          <p:cNvPr id="2" name="Title 1"/>
          <p:cNvSpPr>
            <a:spLocks noGrp="1"/>
          </p:cNvSpPr>
          <p:nvPr>
            <p:ph type="title"/>
          </p:nvPr>
        </p:nvSpPr>
        <p:spPr/>
        <p:txBody>
          <a:bodyPr>
            <a:normAutofit fontScale="90000"/>
          </a:bodyPr>
          <a:lstStyle/>
          <a:p>
            <a:r>
              <a:rPr lang="en-GB" dirty="0" smtClean="0"/>
              <a:t>Priorities for Improvement (PFIs) - SPS</a:t>
            </a:r>
            <a:endParaRPr lang="en-GB" dirty="0"/>
          </a:p>
        </p:txBody>
      </p:sp>
      <p:sp>
        <p:nvSpPr>
          <p:cNvPr id="7" name="Content Placeholder 6"/>
          <p:cNvSpPr>
            <a:spLocks noGrp="1"/>
          </p:cNvSpPr>
          <p:nvPr>
            <p:ph idx="1"/>
          </p:nvPr>
        </p:nvSpPr>
        <p:spPr>
          <a:xfrm>
            <a:off x="226378" y="1196752"/>
            <a:ext cx="2808000" cy="5112000"/>
          </a:xfrm>
          <a:prstGeom prst="roundRect">
            <a:avLst/>
          </a:prstGeom>
          <a:gradFill flip="none" rotWithShape="1">
            <a:gsLst>
              <a:gs pos="20000">
                <a:schemeClr val="accent1"/>
              </a:gs>
              <a:gs pos="21000">
                <a:schemeClr val="bg1"/>
              </a:gs>
            </a:gsLst>
            <a:lin ang="5400000" scaled="0"/>
            <a:tileRect/>
          </a:gradFill>
          <a:ln w="0">
            <a:solidFill>
              <a:schemeClr val="tx2"/>
            </a:solid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rtlCol="0" anchor="t">
            <a:normAutofit/>
          </a:bodyPr>
          <a:lstStyle/>
          <a:p>
            <a:pPr marL="36000" indent="0" algn="ctr">
              <a:lnSpc>
                <a:spcPct val="100000"/>
              </a:lnSpc>
              <a:buNone/>
            </a:pPr>
            <a:endParaRPr lang="en-GB" sz="1600" b="1" dirty="0" smtClean="0">
              <a:solidFill>
                <a:schemeClr val="bg1"/>
              </a:solidFill>
              <a:latin typeface="Century Gothic" pitchFamily="34" charset="0"/>
            </a:endParaRPr>
          </a:p>
          <a:p>
            <a:pPr marL="36000" indent="0" algn="ctr">
              <a:lnSpc>
                <a:spcPct val="100000"/>
              </a:lnSpc>
              <a:buNone/>
            </a:pPr>
            <a:r>
              <a:rPr lang="en-GB" sz="1600" b="1" dirty="0" smtClean="0">
                <a:solidFill>
                  <a:schemeClr val="bg1"/>
                </a:solidFill>
                <a:latin typeface="Century Gothic" pitchFamily="34" charset="0"/>
              </a:rPr>
              <a:t>Keeping promises and commitments</a:t>
            </a:r>
          </a:p>
          <a:p>
            <a:pPr marL="0" lvl="0" indent="0">
              <a:buNone/>
            </a:pPr>
            <a:r>
              <a:rPr lang="en-GB" sz="1400" b="1" dirty="0" smtClean="0">
                <a:solidFill>
                  <a:srgbClr val="BF2F38"/>
                </a:solidFill>
                <a:latin typeface="Century Gothic" pitchFamily="34" charset="0"/>
              </a:rPr>
              <a:t>Why?</a:t>
            </a:r>
          </a:p>
          <a:p>
            <a:pPr marL="88900" lvl="0" indent="-88900">
              <a:lnSpc>
                <a:spcPct val="100000"/>
              </a:lnSpc>
            </a:pPr>
            <a:r>
              <a:rPr lang="en-GB" sz="1100" dirty="0" smtClean="0">
                <a:solidFill>
                  <a:schemeClr val="tx1"/>
                </a:solidFill>
                <a:latin typeface="Century Gothic" pitchFamily="34" charset="0"/>
              </a:rPr>
              <a:t>Important to customers</a:t>
            </a:r>
          </a:p>
          <a:p>
            <a:pPr marL="88900" lvl="0" indent="-88900">
              <a:lnSpc>
                <a:spcPct val="100000"/>
              </a:lnSpc>
            </a:pPr>
            <a:r>
              <a:rPr lang="en-GB" sz="1100" dirty="0" smtClean="0">
                <a:solidFill>
                  <a:schemeClr val="tx1"/>
                </a:solidFill>
                <a:latin typeface="Century Gothic" pitchFamily="34" charset="0"/>
              </a:rPr>
              <a:t>Strong impact on satisfaction</a:t>
            </a:r>
          </a:p>
          <a:p>
            <a:pPr marL="88900" lvl="0" indent="-88900">
              <a:lnSpc>
                <a:spcPct val="100000"/>
              </a:lnSpc>
            </a:pPr>
            <a:r>
              <a:rPr lang="en-GB" sz="1100" dirty="0" smtClean="0">
                <a:solidFill>
                  <a:schemeClr val="tx1"/>
                </a:solidFill>
                <a:latin typeface="Century Gothic" pitchFamily="34" charset="0"/>
              </a:rPr>
              <a:t>Affecting customers trust in the organisation</a:t>
            </a:r>
          </a:p>
          <a:p>
            <a:pPr marL="88900" lvl="0" indent="-88900">
              <a:lnSpc>
                <a:spcPct val="100000"/>
              </a:lnSpc>
              <a:buNone/>
            </a:pPr>
            <a:endParaRPr lang="en-GB" sz="1100" dirty="0" smtClean="0">
              <a:solidFill>
                <a:schemeClr val="tx1"/>
              </a:solidFill>
              <a:latin typeface="Century Gothic" pitchFamily="34" charset="0"/>
            </a:endParaRPr>
          </a:p>
          <a:p>
            <a:pPr marL="36000" indent="0">
              <a:lnSpc>
                <a:spcPct val="100000"/>
              </a:lnSpc>
              <a:buNone/>
            </a:pPr>
            <a:r>
              <a:rPr lang="en-GB" sz="1200" b="1" dirty="0" smtClean="0">
                <a:solidFill>
                  <a:srgbClr val="BF2F38"/>
                </a:solidFill>
                <a:latin typeface="Century Gothic" pitchFamily="34" charset="0"/>
              </a:rPr>
              <a:t>Satisfaction tracking over time</a:t>
            </a:r>
          </a:p>
          <a:p>
            <a:pPr marL="36000" indent="0">
              <a:lnSpc>
                <a:spcPct val="100000"/>
              </a:lnSpc>
              <a:buNone/>
            </a:pPr>
            <a:endParaRPr lang="en-GB" sz="1200" b="1" dirty="0" smtClean="0">
              <a:solidFill>
                <a:srgbClr val="BF2F38"/>
              </a:solidFill>
              <a:latin typeface="Century Gothic" pitchFamily="34" charset="0"/>
            </a:endParaRPr>
          </a:p>
          <a:p>
            <a:pPr marL="36000" indent="0">
              <a:lnSpc>
                <a:spcPct val="100000"/>
              </a:lnSpc>
              <a:buNone/>
            </a:pPr>
            <a:endParaRPr lang="en-GB" sz="1200" b="1" dirty="0" smtClean="0">
              <a:solidFill>
                <a:srgbClr val="BF2F38"/>
              </a:solidFill>
              <a:latin typeface="Century Gothic" pitchFamily="34" charset="0"/>
            </a:endParaRPr>
          </a:p>
          <a:p>
            <a:pPr marL="36000" indent="0">
              <a:lnSpc>
                <a:spcPct val="100000"/>
              </a:lnSpc>
              <a:buNone/>
            </a:pPr>
            <a:endParaRPr lang="en-GB" sz="1200" b="1" dirty="0" smtClean="0">
              <a:solidFill>
                <a:srgbClr val="BF2F38"/>
              </a:solidFill>
              <a:latin typeface="Century Gothic" pitchFamily="34" charset="0"/>
            </a:endParaRPr>
          </a:p>
          <a:p>
            <a:pPr marL="36000" indent="0">
              <a:lnSpc>
                <a:spcPct val="100000"/>
              </a:lnSpc>
              <a:buNone/>
            </a:pPr>
            <a:endParaRPr lang="en-GB" sz="1200" i="1" dirty="0" smtClean="0">
              <a:solidFill>
                <a:schemeClr val="tx1"/>
              </a:solidFill>
              <a:latin typeface="Century Gothic" pitchFamily="34" charset="0"/>
            </a:endParaRPr>
          </a:p>
          <a:p>
            <a:pPr marL="36000" indent="0">
              <a:lnSpc>
                <a:spcPct val="100000"/>
              </a:lnSpc>
              <a:buNone/>
            </a:pPr>
            <a:r>
              <a:rPr lang="en-GB" sz="1200" i="1" dirty="0" smtClean="0">
                <a:solidFill>
                  <a:schemeClr val="tx1"/>
                </a:solidFill>
                <a:latin typeface="Century Gothic" pitchFamily="34" charset="0"/>
              </a:rPr>
              <a:t>“James Walker are bad at meeting our delivery expectations.  They do not keep their promises on delivery”.</a:t>
            </a:r>
          </a:p>
          <a:p>
            <a:pPr marL="540000" lvl="1" indent="0">
              <a:lnSpc>
                <a:spcPct val="100000"/>
              </a:lnSpc>
              <a:buNone/>
            </a:pPr>
            <a:endParaRPr lang="en-GB" sz="1000" dirty="0" smtClean="0">
              <a:solidFill>
                <a:schemeClr val="tx1"/>
              </a:solidFill>
              <a:latin typeface="Century Gothic" pitchFamily="34" charset="0"/>
            </a:endParaRPr>
          </a:p>
        </p:txBody>
      </p:sp>
      <p:graphicFrame>
        <p:nvGraphicFramePr>
          <p:cNvPr id="22" name="Content Placeholder 3"/>
          <p:cNvGraphicFramePr>
            <a:graphicFrameLocks/>
          </p:cNvGraphicFramePr>
          <p:nvPr/>
        </p:nvGraphicFramePr>
        <p:xfrm>
          <a:off x="323528" y="3933652"/>
          <a:ext cx="2700000" cy="7194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Content Placeholder 3"/>
          <p:cNvGraphicFramePr>
            <a:graphicFrameLocks/>
          </p:cNvGraphicFramePr>
          <p:nvPr/>
        </p:nvGraphicFramePr>
        <p:xfrm>
          <a:off x="3203848" y="3933652"/>
          <a:ext cx="2700000" cy="7194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Content Placeholder 3"/>
          <p:cNvGraphicFramePr>
            <a:graphicFrameLocks/>
          </p:cNvGraphicFramePr>
          <p:nvPr/>
        </p:nvGraphicFramePr>
        <p:xfrm>
          <a:off x="6084168" y="3933652"/>
          <a:ext cx="2700000" cy="719484"/>
        </p:xfrm>
        <a:graphic>
          <a:graphicData uri="http://schemas.openxmlformats.org/drawingml/2006/chart">
            <c:chart xmlns:c="http://schemas.openxmlformats.org/drawingml/2006/chart" xmlns:r="http://schemas.openxmlformats.org/officeDocument/2006/relationships" r:id="rId4"/>
          </a:graphicData>
        </a:graphic>
      </p:graphicFrame>
      <p:pic>
        <p:nvPicPr>
          <p:cNvPr id="11" name="Picture 6" descr="I:\Presentation templates\images\PFI icons\Delivery TLF Red.png"/>
          <p:cNvPicPr>
            <a:picLocks noChangeAspect="1" noChangeArrowheads="1"/>
          </p:cNvPicPr>
          <p:nvPr/>
        </p:nvPicPr>
        <p:blipFill>
          <a:blip r:embed="rId5" cstate="print"/>
          <a:srcRect/>
          <a:stretch>
            <a:fillRect/>
          </a:stretch>
        </p:blipFill>
        <p:spPr bwMode="auto">
          <a:xfrm>
            <a:off x="5004048" y="5661248"/>
            <a:ext cx="864096" cy="864096"/>
          </a:xfrm>
          <a:prstGeom prst="rect">
            <a:avLst/>
          </a:prstGeom>
          <a:noFill/>
        </p:spPr>
      </p:pic>
      <p:pic>
        <p:nvPicPr>
          <p:cNvPr id="12" name="Picture 17" descr="I:\Presentation templates\images\PFI icons\Trust TLF Red.png"/>
          <p:cNvPicPr>
            <a:picLocks noChangeAspect="1" noChangeArrowheads="1"/>
          </p:cNvPicPr>
          <p:nvPr/>
        </p:nvPicPr>
        <p:blipFill>
          <a:blip r:embed="rId6" cstate="print"/>
          <a:srcRect/>
          <a:stretch>
            <a:fillRect/>
          </a:stretch>
        </p:blipFill>
        <p:spPr bwMode="auto">
          <a:xfrm>
            <a:off x="2267744" y="5733256"/>
            <a:ext cx="864104" cy="864104"/>
          </a:xfrm>
          <a:prstGeom prst="rect">
            <a:avLst/>
          </a:prstGeom>
          <a:noFill/>
        </p:spPr>
      </p:pic>
      <p:sp>
        <p:nvSpPr>
          <p:cNvPr id="13" name="Rectangle 12"/>
          <p:cNvSpPr/>
          <p:nvPr/>
        </p:nvSpPr>
        <p:spPr>
          <a:xfrm>
            <a:off x="6156176" y="4941168"/>
            <a:ext cx="2520280" cy="1224136"/>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100" i="1" dirty="0" smtClean="0">
                <a:solidFill>
                  <a:schemeClr val="tx1"/>
                </a:solidFill>
              </a:rPr>
              <a:t>“James Walker do not notify us when things fail!”</a:t>
            </a:r>
          </a:p>
          <a:p>
            <a:pPr algn="ctr"/>
            <a:endParaRPr lang="en-GB" sz="1100" i="1" dirty="0" smtClean="0">
              <a:solidFill>
                <a:schemeClr val="tx1"/>
              </a:solidFill>
            </a:endParaRPr>
          </a:p>
          <a:p>
            <a:pPr algn="ctr"/>
            <a:r>
              <a:rPr lang="en-GB" sz="1100" i="1" dirty="0" smtClean="0">
                <a:solidFill>
                  <a:schemeClr val="tx1"/>
                </a:solidFill>
              </a:rPr>
              <a:t>“If something gets messed up </a:t>
            </a:r>
            <a:r>
              <a:rPr lang="en-GB" sz="1100" i="1" dirty="0" err="1" smtClean="0">
                <a:solidFill>
                  <a:schemeClr val="tx1"/>
                </a:solidFill>
              </a:rPr>
              <a:t>Tiflex</a:t>
            </a:r>
            <a:r>
              <a:rPr lang="en-GB" sz="1100" i="1" dirty="0" smtClean="0">
                <a:solidFill>
                  <a:schemeClr val="tx1"/>
                </a:solidFill>
              </a:rPr>
              <a:t> get defensive”.</a:t>
            </a:r>
          </a:p>
          <a:p>
            <a:pPr algn="ctr"/>
            <a:endParaRPr lang="en-GB" sz="1100" i="1" dirty="0" smtClean="0">
              <a:solidFill>
                <a:schemeClr val="tx1"/>
              </a:solidFill>
            </a:endParaRPr>
          </a:p>
          <a:p>
            <a:pPr algn="ctr"/>
            <a:endParaRPr lang="en-GB" sz="1100" i="1" dirty="0">
              <a:solidFill>
                <a:schemeClr val="tx1"/>
              </a:solidFill>
            </a:endParaRPr>
          </a:p>
        </p:txBody>
      </p:sp>
      <p:pic>
        <p:nvPicPr>
          <p:cNvPr id="33" name="Picture 9" descr="I:\Presentation templates\images\PFI icons\Enquiries TLF Red.png"/>
          <p:cNvPicPr>
            <a:picLocks noChangeAspect="1" noChangeArrowheads="1"/>
          </p:cNvPicPr>
          <p:nvPr/>
        </p:nvPicPr>
        <p:blipFill>
          <a:blip r:embed="rId7" cstate="print"/>
          <a:srcRect/>
          <a:stretch>
            <a:fillRect/>
          </a:stretch>
        </p:blipFill>
        <p:spPr bwMode="auto">
          <a:xfrm>
            <a:off x="8100392" y="5733256"/>
            <a:ext cx="720000" cy="7200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Priorities for Improvement (PFIs) - SPS</a:t>
            </a:r>
            <a:endParaRPr lang="en-GB" dirty="0"/>
          </a:p>
        </p:txBody>
      </p:sp>
      <p:sp>
        <p:nvSpPr>
          <p:cNvPr id="7" name="Content Placeholder 6"/>
          <p:cNvSpPr>
            <a:spLocks noGrp="1"/>
          </p:cNvSpPr>
          <p:nvPr>
            <p:ph idx="1"/>
          </p:nvPr>
        </p:nvSpPr>
        <p:spPr>
          <a:xfrm>
            <a:off x="370394" y="1196752"/>
            <a:ext cx="8594094" cy="5112568"/>
          </a:xfrm>
          <a:prstGeom prst="roundRect">
            <a:avLst/>
          </a:prstGeom>
          <a:gradFill flip="none" rotWithShape="1">
            <a:gsLst>
              <a:gs pos="20000">
                <a:schemeClr val="accent1"/>
              </a:gs>
              <a:gs pos="21000">
                <a:schemeClr val="bg1"/>
              </a:gs>
            </a:gsLst>
            <a:lin ang="5400000" scaled="0"/>
            <a:tileRect/>
          </a:gradFill>
          <a:ln w="0">
            <a:solidFill>
              <a:schemeClr val="tx2"/>
            </a:solid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rtlCol="0" anchor="t">
            <a:normAutofit/>
          </a:bodyPr>
          <a:lstStyle/>
          <a:p>
            <a:pPr marL="36000" indent="0" algn="ctr">
              <a:lnSpc>
                <a:spcPct val="100000"/>
              </a:lnSpc>
              <a:buNone/>
            </a:pPr>
            <a:endParaRPr lang="en-GB" sz="1600" b="1" dirty="0" smtClean="0">
              <a:solidFill>
                <a:schemeClr val="bg1"/>
              </a:solidFill>
              <a:latin typeface="Century Gothic" pitchFamily="34" charset="0"/>
            </a:endParaRPr>
          </a:p>
          <a:p>
            <a:pPr marL="36000" indent="0">
              <a:lnSpc>
                <a:spcPct val="100000"/>
              </a:lnSpc>
              <a:buNone/>
            </a:pPr>
            <a:r>
              <a:rPr lang="en-GB" sz="1600" b="1" dirty="0" smtClean="0">
                <a:solidFill>
                  <a:schemeClr val="bg1"/>
                </a:solidFill>
                <a:latin typeface="Century Gothic" pitchFamily="34" charset="0"/>
              </a:rPr>
              <a:t>Problem and complaint handling</a:t>
            </a:r>
          </a:p>
          <a:p>
            <a:pPr marL="0" lvl="0" indent="0">
              <a:buNone/>
            </a:pPr>
            <a:endParaRPr lang="en-GB" sz="1400" b="1" dirty="0" smtClean="0">
              <a:solidFill>
                <a:srgbClr val="BF2F38"/>
              </a:solidFill>
              <a:latin typeface="Century Gothic" pitchFamily="34" charset="0"/>
            </a:endParaRPr>
          </a:p>
          <a:p>
            <a:pPr marL="0" indent="0">
              <a:buNone/>
            </a:pPr>
            <a:r>
              <a:rPr lang="en-GB" sz="1400" b="1" dirty="0" smtClean="0">
                <a:solidFill>
                  <a:srgbClr val="BF2F38"/>
                </a:solidFill>
                <a:latin typeface="Century Gothic" pitchFamily="34" charset="0"/>
              </a:rPr>
              <a:t>Why?			</a:t>
            </a:r>
            <a:r>
              <a:rPr lang="en-GB" sz="1200" b="1" dirty="0" smtClean="0">
                <a:solidFill>
                  <a:srgbClr val="BF2F38"/>
                </a:solidFill>
                <a:latin typeface="Century Gothic" pitchFamily="34" charset="0"/>
              </a:rPr>
              <a:t>Problem experienced over time 	               Voice of the customer</a:t>
            </a:r>
          </a:p>
          <a:p>
            <a:pPr marL="88900" indent="-88900">
              <a:lnSpc>
                <a:spcPct val="100000"/>
              </a:lnSpc>
              <a:buNone/>
            </a:pPr>
            <a:endParaRPr lang="en-GB" sz="1200" b="1" dirty="0" smtClean="0">
              <a:solidFill>
                <a:srgbClr val="BF2F38"/>
              </a:solidFill>
              <a:latin typeface="Century Gothic" pitchFamily="34" charset="0"/>
            </a:endParaRPr>
          </a:p>
          <a:p>
            <a:pPr marL="88900" indent="-88900">
              <a:lnSpc>
                <a:spcPct val="100000"/>
              </a:lnSpc>
              <a:buNone/>
            </a:pPr>
            <a:r>
              <a:rPr lang="en-GB" sz="1200" b="1" dirty="0" smtClean="0">
                <a:solidFill>
                  <a:srgbClr val="BF2F38"/>
                </a:solidFill>
                <a:latin typeface="Century Gothic" pitchFamily="34" charset="0"/>
              </a:rPr>
              <a:t>				</a:t>
            </a:r>
          </a:p>
          <a:p>
            <a:pPr marL="88900" indent="-88900">
              <a:lnSpc>
                <a:spcPct val="100000"/>
              </a:lnSpc>
              <a:buNone/>
            </a:pPr>
            <a:r>
              <a:rPr lang="en-GB" sz="1200" b="1" dirty="0" smtClean="0">
                <a:solidFill>
                  <a:srgbClr val="BF2F38"/>
                </a:solidFill>
                <a:latin typeface="Century Gothic" pitchFamily="34" charset="0"/>
              </a:rPr>
              <a:t>				Satisfaction tracking over time</a:t>
            </a:r>
          </a:p>
          <a:p>
            <a:pPr marL="88900" lvl="0" indent="-88900">
              <a:lnSpc>
                <a:spcPct val="100000"/>
              </a:lnSpc>
            </a:pPr>
            <a:endParaRPr lang="en-GB" sz="1400" dirty="0" smtClean="0">
              <a:solidFill>
                <a:schemeClr val="tx1"/>
              </a:solidFill>
              <a:latin typeface="Century Gothic" pitchFamily="34" charset="0"/>
            </a:endParaRPr>
          </a:p>
          <a:p>
            <a:pPr marL="36000" indent="0">
              <a:lnSpc>
                <a:spcPct val="100000"/>
              </a:lnSpc>
              <a:buNone/>
            </a:pPr>
            <a:endParaRPr lang="en-GB" sz="1200" b="1" dirty="0" smtClean="0">
              <a:solidFill>
                <a:srgbClr val="BF2F38"/>
              </a:solidFill>
              <a:latin typeface="Century Gothic" pitchFamily="34" charset="0"/>
            </a:endParaRPr>
          </a:p>
          <a:p>
            <a:pPr marL="36000" indent="0">
              <a:lnSpc>
                <a:spcPct val="100000"/>
              </a:lnSpc>
              <a:buNone/>
            </a:pPr>
            <a:endParaRPr lang="en-GB" sz="1200" b="1" dirty="0" smtClean="0">
              <a:solidFill>
                <a:srgbClr val="BF2F38"/>
              </a:solidFill>
              <a:latin typeface="Century Gothic" pitchFamily="34" charset="0"/>
            </a:endParaRPr>
          </a:p>
          <a:p>
            <a:pPr marL="36000" indent="0">
              <a:lnSpc>
                <a:spcPct val="100000"/>
              </a:lnSpc>
              <a:buNone/>
            </a:pPr>
            <a:endParaRPr lang="en-GB" sz="1200" b="1" dirty="0" smtClean="0">
              <a:solidFill>
                <a:srgbClr val="BF2F38"/>
              </a:solidFill>
              <a:latin typeface="Century Gothic" pitchFamily="34" charset="0"/>
            </a:endParaRPr>
          </a:p>
          <a:p>
            <a:pPr marL="540000" lvl="1" indent="0">
              <a:lnSpc>
                <a:spcPct val="100000"/>
              </a:lnSpc>
              <a:buNone/>
            </a:pPr>
            <a:endParaRPr lang="en-GB" sz="1000" dirty="0" smtClean="0">
              <a:solidFill>
                <a:schemeClr val="tx1"/>
              </a:solidFill>
              <a:latin typeface="Century Gothic" pitchFamily="34" charset="0"/>
            </a:endParaRPr>
          </a:p>
        </p:txBody>
      </p:sp>
      <p:graphicFrame>
        <p:nvGraphicFramePr>
          <p:cNvPr id="22" name="Content Placeholder 3"/>
          <p:cNvGraphicFramePr>
            <a:graphicFrameLocks/>
          </p:cNvGraphicFramePr>
          <p:nvPr/>
        </p:nvGraphicFramePr>
        <p:xfrm>
          <a:off x="2915816" y="4653136"/>
          <a:ext cx="3384376" cy="1368152"/>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5" descr="I:\Presentation templates\images\PFI icons\Complaint Handling TLF Red.png"/>
          <p:cNvPicPr>
            <a:picLocks noChangeAspect="1" noChangeArrowheads="1"/>
          </p:cNvPicPr>
          <p:nvPr/>
        </p:nvPicPr>
        <p:blipFill>
          <a:blip r:embed="rId3" cstate="print"/>
          <a:srcRect/>
          <a:stretch>
            <a:fillRect/>
          </a:stretch>
        </p:blipFill>
        <p:spPr bwMode="auto">
          <a:xfrm>
            <a:off x="8279904" y="5733256"/>
            <a:ext cx="864096" cy="864096"/>
          </a:xfrm>
          <a:prstGeom prst="rect">
            <a:avLst/>
          </a:prstGeom>
          <a:noFill/>
        </p:spPr>
      </p:pic>
      <p:graphicFrame>
        <p:nvGraphicFramePr>
          <p:cNvPr id="6" name="Content Placeholder 3"/>
          <p:cNvGraphicFramePr>
            <a:graphicFrameLocks/>
          </p:cNvGraphicFramePr>
          <p:nvPr/>
        </p:nvGraphicFramePr>
        <p:xfrm>
          <a:off x="2843808" y="2780928"/>
          <a:ext cx="3492088" cy="1584176"/>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p:nvPr/>
        </p:nvSpPr>
        <p:spPr>
          <a:xfrm>
            <a:off x="6588224" y="2852936"/>
            <a:ext cx="2088232" cy="3240360"/>
          </a:xfrm>
          <a:prstGeom prst="rect">
            <a:avLst/>
          </a:prstGeom>
          <a:no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100" i="1" dirty="0" smtClean="0">
              <a:solidFill>
                <a:schemeClr val="tx1"/>
              </a:solidFill>
            </a:endParaRPr>
          </a:p>
          <a:p>
            <a:pPr algn="ctr"/>
            <a:r>
              <a:rPr lang="en-GB" sz="1100" i="1" dirty="0" smtClean="0">
                <a:solidFill>
                  <a:schemeClr val="tx1"/>
                </a:solidFill>
              </a:rPr>
              <a:t>There was a delivery problem with a customer which started in August/September 2015.  James Walker &amp; Co delivered the wrong sealants to an end customer!  Then the customer was sent a new seal directly.  James Walker &amp; Co did not inform us or involve us.  I have not received any credit note for this and the problem is still unresolved!</a:t>
            </a: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100" i="1" dirty="0" smtClean="0">
              <a:solidFill>
                <a:schemeClr val="tx1"/>
              </a:solidFill>
            </a:endParaRPr>
          </a:p>
          <a:p>
            <a:pPr algn="ctr"/>
            <a:endParaRPr lang="en-GB" sz="1200" i="1" dirty="0">
              <a:solidFill>
                <a:schemeClr val="tx1"/>
              </a:solidFill>
            </a:endParaRPr>
          </a:p>
        </p:txBody>
      </p:sp>
      <p:sp>
        <p:nvSpPr>
          <p:cNvPr id="10" name="Rectangle 9"/>
          <p:cNvSpPr/>
          <p:nvPr/>
        </p:nvSpPr>
        <p:spPr>
          <a:xfrm>
            <a:off x="611560" y="2852936"/>
            <a:ext cx="2232248" cy="2952328"/>
          </a:xfrm>
          <a:prstGeom prst="rect">
            <a:avLst/>
          </a:prstGeom>
          <a:solidFill>
            <a:schemeClr val="bg1"/>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400" dirty="0" smtClean="0">
                <a:solidFill>
                  <a:schemeClr val="tx1"/>
                </a:solidFill>
              </a:rPr>
              <a:t>A high proportion of customers are experiencing problems.</a:t>
            </a:r>
          </a:p>
          <a:p>
            <a:pPr algn="ctr"/>
            <a:endParaRPr lang="en-GB" sz="1400" dirty="0" smtClean="0">
              <a:solidFill>
                <a:schemeClr val="tx1"/>
              </a:solidFill>
            </a:endParaRPr>
          </a:p>
          <a:p>
            <a:pPr algn="ctr"/>
            <a:r>
              <a:rPr lang="en-GB" sz="1400" dirty="0" smtClean="0">
                <a:solidFill>
                  <a:schemeClr val="tx1"/>
                </a:solidFill>
              </a:rPr>
              <a:t>Satisfaction with problem handling is strongly affecting satisfaction and loyalty.</a:t>
            </a:r>
          </a:p>
          <a:p>
            <a:pPr algn="ctr"/>
            <a:endParaRPr lang="en-GB" sz="1400" dirty="0" smtClean="0">
              <a:solidFill>
                <a:schemeClr val="tx1"/>
              </a:solidFill>
            </a:endParaRPr>
          </a:p>
          <a:p>
            <a:pPr algn="ctr"/>
            <a:r>
              <a:rPr lang="en-GB" sz="1400" dirty="0" smtClean="0">
                <a:solidFill>
                  <a:schemeClr val="tx1"/>
                </a:solidFill>
              </a:rPr>
              <a:t>Problem handling is a given and customer expect problems to be handled well. </a:t>
            </a:r>
            <a:endParaRPr lang="en-GB" sz="1400"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Priorities for Improvement (PFIs) - </a:t>
            </a:r>
            <a:r>
              <a:rPr lang="en-GB" dirty="0" smtClean="0"/>
              <a:t>JWC</a:t>
            </a:r>
            <a:endParaRPr lang="en-GB" dirty="0"/>
          </a:p>
        </p:txBody>
      </p:sp>
      <p:graphicFrame>
        <p:nvGraphicFramePr>
          <p:cNvPr id="6" name="Diagram 5"/>
          <p:cNvGraphicFramePr/>
          <p:nvPr>
            <p:extLst>
              <p:ext uri="{D42A27DB-BD31-4B8C-83A1-F6EECF244321}">
                <p14:modId xmlns:p14="http://schemas.microsoft.com/office/powerpoint/2010/main" val="3821639057"/>
              </p:ext>
            </p:extLst>
          </p:nvPr>
        </p:nvGraphicFramePr>
        <p:xfrm>
          <a:off x="971600" y="1484784"/>
          <a:ext cx="7272808"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2" descr="C:\Users\heather.grisedale\AppData\Local\Microsoft\Windows\Temporary Internet Files\Content.IE5\37QSYHX6\success[1].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44207" y="4928535"/>
            <a:ext cx="1373957" cy="85251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heather.grisedale\AppData\Local\Microsoft\Windows\Temporary Internet Files\Content.IE5\RDEB3CKT\caminho-facil-muchomacho[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67958" y="3861048"/>
            <a:ext cx="1296144" cy="86129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heather.grisedale\AppData\Local\Microsoft\Windows\Temporary Internet Files\Content.IE5\6XQL3KR6\feedback-1[1].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67959" y="2708920"/>
            <a:ext cx="1328490" cy="939884"/>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heather.grisedale\AppData\Local\Microsoft\Windows\Temporary Internet Files\Content.IE5\RP5IU3XI\0748-jpg-300x169[1].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67959" y="1577055"/>
            <a:ext cx="1350206" cy="760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2816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Customer Comments</a:t>
            </a:r>
            <a:endParaRPr lang="en-GB" dirty="0"/>
          </a:p>
        </p:txBody>
      </p:sp>
      <p:sp>
        <p:nvSpPr>
          <p:cNvPr id="3" name="Cloud 2"/>
          <p:cNvSpPr/>
          <p:nvPr/>
        </p:nvSpPr>
        <p:spPr>
          <a:xfrm>
            <a:off x="26553" y="1225398"/>
            <a:ext cx="4104456" cy="2376264"/>
          </a:xfrm>
          <a:prstGeom prst="clou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500" dirty="0">
                <a:latin typeface="Calibri" panose="020F0502020204030204" pitchFamily="34" charset="0"/>
                <a:cs typeface="Calibri" panose="020F0502020204030204" pitchFamily="34" charset="0"/>
              </a:rPr>
              <a:t>I think James Walker is a large organisation, maybe one person says yes and one person say no, so they are contradicting, so they are always arguing with each other</a:t>
            </a:r>
            <a:r>
              <a:rPr lang="en-GB" sz="1500" dirty="0" smtClean="0">
                <a:latin typeface="Calibri" panose="020F0502020204030204" pitchFamily="34" charset="0"/>
                <a:cs typeface="Calibri" panose="020F0502020204030204" pitchFamily="34" charset="0"/>
              </a:rPr>
              <a:t>.</a:t>
            </a:r>
          </a:p>
          <a:p>
            <a:pPr algn="ctr"/>
            <a:r>
              <a:rPr lang="en-GB" sz="1500" b="1" dirty="0" smtClean="0">
                <a:latin typeface="Calibri" panose="020F0502020204030204" pitchFamily="34" charset="0"/>
                <a:cs typeface="Calibri" panose="020F0502020204030204" pitchFamily="34" charset="0"/>
              </a:rPr>
              <a:t>Bill Zhang, Winner Industries</a:t>
            </a:r>
            <a:endParaRPr lang="en-GB" sz="1500" b="1" dirty="0">
              <a:latin typeface="Calibri" panose="020F0502020204030204" pitchFamily="34" charset="0"/>
              <a:cs typeface="Calibri" panose="020F0502020204030204" pitchFamily="34" charset="0"/>
            </a:endParaRPr>
          </a:p>
        </p:txBody>
      </p:sp>
      <p:sp>
        <p:nvSpPr>
          <p:cNvPr id="6" name="Cloud 5"/>
          <p:cNvSpPr/>
          <p:nvPr/>
        </p:nvSpPr>
        <p:spPr>
          <a:xfrm>
            <a:off x="-252536" y="3601662"/>
            <a:ext cx="3888432" cy="3189021"/>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1500" dirty="0">
                <a:latin typeface="Calibri" panose="020F0502020204030204" pitchFamily="34" charset="0"/>
                <a:cs typeface="Calibri" panose="020F0502020204030204" pitchFamily="34" charset="0"/>
              </a:rPr>
              <a:t>The ideal would be </a:t>
            </a:r>
            <a:r>
              <a:rPr lang="en-GB" sz="1500" dirty="0">
                <a:solidFill>
                  <a:schemeClr val="dk1"/>
                </a:solidFill>
                <a:latin typeface="Calibri" panose="020F0502020204030204" pitchFamily="34" charset="0"/>
                <a:cs typeface="Calibri" panose="020F0502020204030204" pitchFamily="34" charset="0"/>
              </a:rPr>
              <a:t>for us to be noticed 2 or 3 days in advance before the shipment of the product. Some suppliers propose it and that makes the programming intervention on machines easier</a:t>
            </a:r>
            <a:r>
              <a:rPr lang="en-GB" sz="1500" dirty="0">
                <a:latin typeface="Calibri" panose="020F0502020204030204" pitchFamily="34" charset="0"/>
                <a:cs typeface="Calibri" panose="020F0502020204030204" pitchFamily="34" charset="0"/>
              </a:rPr>
              <a:t>. </a:t>
            </a:r>
            <a:endParaRPr lang="en-GB" sz="1500" dirty="0" smtClean="0">
              <a:latin typeface="Calibri" panose="020F0502020204030204" pitchFamily="34" charset="0"/>
              <a:cs typeface="Calibri" panose="020F0502020204030204" pitchFamily="34" charset="0"/>
            </a:endParaRPr>
          </a:p>
          <a:p>
            <a:pPr algn="ctr"/>
            <a:r>
              <a:rPr lang="en-GB" sz="1500" b="1" dirty="0" smtClean="0">
                <a:latin typeface="Calibri" panose="020F0502020204030204" pitchFamily="34" charset="0"/>
                <a:cs typeface="Calibri" panose="020F0502020204030204" pitchFamily="34" charset="0"/>
              </a:rPr>
              <a:t>Christophe </a:t>
            </a:r>
            <a:r>
              <a:rPr lang="en-GB" sz="1500" b="1" dirty="0" err="1" smtClean="0">
                <a:latin typeface="Calibri" panose="020F0502020204030204" pitchFamily="34" charset="0"/>
                <a:cs typeface="Calibri" panose="020F0502020204030204" pitchFamily="34" charset="0"/>
              </a:rPr>
              <a:t>Dignat</a:t>
            </a:r>
            <a:r>
              <a:rPr lang="en-GB" sz="1500" b="1" dirty="0">
                <a:latin typeface="Calibri" panose="020F0502020204030204" pitchFamily="34" charset="0"/>
                <a:cs typeface="Calibri" panose="020F0502020204030204" pitchFamily="34" charset="0"/>
              </a:rPr>
              <a:t>, </a:t>
            </a:r>
            <a:r>
              <a:rPr lang="en-GB" sz="1500" b="1" dirty="0" err="1">
                <a:latin typeface="Calibri" panose="020F0502020204030204" pitchFamily="34" charset="0"/>
                <a:cs typeface="Calibri" panose="020F0502020204030204" pitchFamily="34" charset="0"/>
              </a:rPr>
              <a:t>Constellium</a:t>
            </a:r>
            <a:r>
              <a:rPr lang="en-GB" sz="1500" b="1" dirty="0">
                <a:latin typeface="Calibri" panose="020F0502020204030204" pitchFamily="34" charset="0"/>
                <a:cs typeface="Calibri" panose="020F0502020204030204" pitchFamily="34" charset="0"/>
              </a:rPr>
              <a:t> </a:t>
            </a:r>
            <a:r>
              <a:rPr lang="en-GB" sz="1500" b="1" dirty="0" err="1">
                <a:latin typeface="Calibri" panose="020F0502020204030204" pitchFamily="34" charset="0"/>
                <a:cs typeface="Calibri" panose="020F0502020204030204" pitchFamily="34" charset="0"/>
              </a:rPr>
              <a:t>Issoire</a:t>
            </a:r>
            <a:endParaRPr lang="en-GB" sz="1500" b="1" dirty="0">
              <a:latin typeface="Calibri" panose="020F0502020204030204" pitchFamily="34" charset="0"/>
              <a:cs typeface="Calibri" panose="020F0502020204030204" pitchFamily="34" charset="0"/>
            </a:endParaRPr>
          </a:p>
        </p:txBody>
      </p:sp>
      <p:sp>
        <p:nvSpPr>
          <p:cNvPr id="5" name="Cloud 4"/>
          <p:cNvSpPr/>
          <p:nvPr/>
        </p:nvSpPr>
        <p:spPr>
          <a:xfrm>
            <a:off x="2610616" y="2564904"/>
            <a:ext cx="4337648" cy="2957724"/>
          </a:xfrm>
          <a:prstGeom prst="clou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500" dirty="0">
                <a:latin typeface="Calibri" panose="020F0502020204030204" pitchFamily="34" charset="0"/>
                <a:cs typeface="Calibri" panose="020F0502020204030204" pitchFamily="34" charset="0"/>
              </a:rPr>
              <a:t>Some e-mails from James Walker UK take a while to come back.  In particular, the engineering queries can be worked on by a number of people.  In smaller </a:t>
            </a:r>
            <a:r>
              <a:rPr lang="en-GB" sz="1500" dirty="0" smtClean="0">
                <a:latin typeface="Calibri" panose="020F0502020204030204" pitchFamily="34" charset="0"/>
                <a:cs typeface="Calibri" panose="020F0502020204030204" pitchFamily="34" charset="0"/>
              </a:rPr>
              <a:t>companies the </a:t>
            </a:r>
            <a:r>
              <a:rPr lang="en-GB" sz="1500" dirty="0">
                <a:latin typeface="Calibri" panose="020F0502020204030204" pitchFamily="34" charset="0"/>
                <a:cs typeface="Calibri" panose="020F0502020204030204" pitchFamily="34" charset="0"/>
              </a:rPr>
              <a:t>speed of response to e-mails would be a lot </a:t>
            </a:r>
            <a:r>
              <a:rPr lang="en-GB" sz="1500" dirty="0" smtClean="0">
                <a:latin typeface="Calibri" panose="020F0502020204030204" pitchFamily="34" charset="0"/>
                <a:cs typeface="Calibri" panose="020F0502020204030204" pitchFamily="34" charset="0"/>
              </a:rPr>
              <a:t>quicker! </a:t>
            </a:r>
            <a:r>
              <a:rPr lang="en-GB" sz="1500" b="1" dirty="0" smtClean="0">
                <a:latin typeface="Calibri" panose="020F0502020204030204" pitchFamily="34" charset="0"/>
                <a:cs typeface="Calibri" panose="020F0502020204030204" pitchFamily="34" charset="0"/>
              </a:rPr>
              <a:t>Liam Stephen</a:t>
            </a:r>
            <a:r>
              <a:rPr lang="en-GB" sz="1500" b="1" dirty="0">
                <a:latin typeface="Calibri" panose="020F0502020204030204" pitchFamily="34" charset="0"/>
                <a:cs typeface="Calibri" panose="020F0502020204030204" pitchFamily="34" charset="0"/>
              </a:rPr>
              <a:t>, Score Subsea &amp; Wellhead Ltd</a:t>
            </a:r>
          </a:p>
        </p:txBody>
      </p:sp>
      <p:sp>
        <p:nvSpPr>
          <p:cNvPr id="4" name="Cloud 3"/>
          <p:cNvSpPr/>
          <p:nvPr/>
        </p:nvSpPr>
        <p:spPr>
          <a:xfrm>
            <a:off x="5334354" y="908720"/>
            <a:ext cx="3672408" cy="2232248"/>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500" dirty="0">
                <a:latin typeface="Calibri" panose="020F0502020204030204" pitchFamily="34" charset="0"/>
                <a:cs typeface="Calibri" panose="020F0502020204030204" pitchFamily="34" charset="0"/>
              </a:rPr>
              <a:t>If the order delivery from James Walker is running late then they should send us an e-mail and give us an </a:t>
            </a:r>
            <a:r>
              <a:rPr lang="en-GB" sz="1500" dirty="0" smtClean="0">
                <a:latin typeface="Calibri" panose="020F0502020204030204" pitchFamily="34" charset="0"/>
                <a:cs typeface="Calibri" panose="020F0502020204030204" pitchFamily="34" charset="0"/>
              </a:rPr>
              <a:t>update. </a:t>
            </a:r>
          </a:p>
          <a:p>
            <a:pPr algn="ctr"/>
            <a:r>
              <a:rPr lang="en-GB" sz="1500" b="1" dirty="0" smtClean="0">
                <a:latin typeface="Calibri" panose="020F0502020204030204" pitchFamily="34" charset="0"/>
                <a:cs typeface="Calibri" panose="020F0502020204030204" pitchFamily="34" charset="0"/>
              </a:rPr>
              <a:t>Jon Wood</a:t>
            </a:r>
            <a:r>
              <a:rPr lang="en-GB" sz="1500" b="1" dirty="0">
                <a:latin typeface="Calibri" panose="020F0502020204030204" pitchFamily="34" charset="0"/>
                <a:cs typeface="Calibri" panose="020F0502020204030204" pitchFamily="34" charset="0"/>
              </a:rPr>
              <a:t>, GE Oil &amp; Gas UK Ltd</a:t>
            </a:r>
          </a:p>
        </p:txBody>
      </p:sp>
      <p:sp>
        <p:nvSpPr>
          <p:cNvPr id="7" name="Cloud 6"/>
          <p:cNvSpPr/>
          <p:nvPr/>
        </p:nvSpPr>
        <p:spPr>
          <a:xfrm>
            <a:off x="5460114" y="4325287"/>
            <a:ext cx="3683886" cy="2158484"/>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500" dirty="0">
                <a:latin typeface="Calibri" panose="020F0502020204030204" pitchFamily="34" charset="0"/>
                <a:cs typeface="Calibri" panose="020F0502020204030204" pitchFamily="34" charset="0"/>
              </a:rPr>
              <a:t>James Walker are slow to provide us with product quotes</a:t>
            </a:r>
            <a:r>
              <a:rPr lang="en-GB" sz="1500" dirty="0" smtClean="0">
                <a:latin typeface="Calibri" panose="020F0502020204030204" pitchFamily="34" charset="0"/>
                <a:cs typeface="Calibri" panose="020F0502020204030204" pitchFamily="34" charset="0"/>
              </a:rPr>
              <a:t>. </a:t>
            </a:r>
          </a:p>
          <a:p>
            <a:pPr algn="ctr"/>
            <a:r>
              <a:rPr lang="en-GB" sz="1500" b="1" dirty="0" smtClean="0">
                <a:latin typeface="Calibri" panose="020F0502020204030204" pitchFamily="34" charset="0"/>
                <a:cs typeface="Calibri" panose="020F0502020204030204" pitchFamily="34" charset="0"/>
              </a:rPr>
              <a:t>Steven </a:t>
            </a:r>
            <a:r>
              <a:rPr lang="en-GB" sz="1500" b="1" dirty="0">
                <a:latin typeface="Calibri" panose="020F0502020204030204" pitchFamily="34" charset="0"/>
                <a:cs typeface="Calibri" panose="020F0502020204030204" pitchFamily="34" charset="0"/>
              </a:rPr>
              <a:t>Steele, </a:t>
            </a:r>
            <a:r>
              <a:rPr lang="en-GB" sz="1500" b="1" dirty="0" err="1">
                <a:latin typeface="Calibri" panose="020F0502020204030204" pitchFamily="34" charset="0"/>
                <a:cs typeface="Calibri" panose="020F0502020204030204" pitchFamily="34" charset="0"/>
              </a:rPr>
              <a:t>Voith</a:t>
            </a:r>
            <a:r>
              <a:rPr lang="en-GB" sz="1500" b="1" dirty="0">
                <a:latin typeface="Calibri" panose="020F0502020204030204" pitchFamily="34" charset="0"/>
                <a:cs typeface="Calibri" panose="020F0502020204030204" pitchFamily="34" charset="0"/>
              </a:rPr>
              <a:t> Siemens Hydro Power</a:t>
            </a:r>
          </a:p>
        </p:txBody>
      </p:sp>
    </p:spTree>
    <p:extLst>
      <p:ext uri="{BB962C8B-B14F-4D97-AF65-F5344CB8AC3E}">
        <p14:creationId xmlns:p14="http://schemas.microsoft.com/office/powerpoint/2010/main" val="64254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5" grpId="0" animBg="1"/>
      <p:bldP spid="4" grpId="0" animBg="1"/>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Customer Comments </a:t>
            </a:r>
            <a:r>
              <a:rPr lang="en-GB" sz="2800" dirty="0" smtClean="0"/>
              <a:t>cont.</a:t>
            </a:r>
            <a:endParaRPr lang="en-GB" sz="2800" dirty="0"/>
          </a:p>
        </p:txBody>
      </p:sp>
      <p:sp>
        <p:nvSpPr>
          <p:cNvPr id="3" name="Cloud 2"/>
          <p:cNvSpPr/>
          <p:nvPr/>
        </p:nvSpPr>
        <p:spPr>
          <a:xfrm>
            <a:off x="26553" y="1225398"/>
            <a:ext cx="4104456" cy="2376264"/>
          </a:xfrm>
          <a:prstGeom prst="clou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500" dirty="0">
                <a:latin typeface="Calibri" panose="020F0502020204030204" pitchFamily="34" charset="0"/>
                <a:cs typeface="Calibri" panose="020F0502020204030204" pitchFamily="34" charset="0"/>
              </a:rPr>
              <a:t>In case of emergencies agreements are kept. JW can react very quickly which is a huge advantage for us as we often have emergencies. </a:t>
            </a:r>
            <a:endParaRPr lang="en-GB" sz="1500" dirty="0" smtClean="0">
              <a:latin typeface="Calibri" panose="020F0502020204030204" pitchFamily="34" charset="0"/>
              <a:cs typeface="Calibri" panose="020F0502020204030204" pitchFamily="34" charset="0"/>
            </a:endParaRPr>
          </a:p>
          <a:p>
            <a:pPr algn="ctr"/>
            <a:r>
              <a:rPr lang="en-GB" sz="1500" b="1" dirty="0" smtClean="0">
                <a:latin typeface="Calibri" panose="020F0502020204030204" pitchFamily="34" charset="0"/>
                <a:cs typeface="Calibri" panose="020F0502020204030204" pitchFamily="34" charset="0"/>
              </a:rPr>
              <a:t>Danny </a:t>
            </a:r>
            <a:r>
              <a:rPr lang="en-GB" sz="1500" b="1" dirty="0" err="1" smtClean="0">
                <a:latin typeface="Calibri" panose="020F0502020204030204" pitchFamily="34" charset="0"/>
                <a:cs typeface="Calibri" panose="020F0502020204030204" pitchFamily="34" charset="0"/>
              </a:rPr>
              <a:t>Nuytinck</a:t>
            </a:r>
            <a:r>
              <a:rPr lang="en-GB" sz="1500" b="1" dirty="0">
                <a:latin typeface="Calibri" panose="020F0502020204030204" pitchFamily="34" charset="0"/>
                <a:cs typeface="Calibri" panose="020F0502020204030204" pitchFamily="34" charset="0"/>
              </a:rPr>
              <a:t>, </a:t>
            </a:r>
            <a:r>
              <a:rPr lang="en-GB" sz="1500" b="1" dirty="0" err="1">
                <a:latin typeface="Calibri" panose="020F0502020204030204" pitchFamily="34" charset="0"/>
                <a:cs typeface="Calibri" panose="020F0502020204030204" pitchFamily="34" charset="0"/>
              </a:rPr>
              <a:t>ArcelorMittal</a:t>
            </a:r>
            <a:endParaRPr lang="en-GB" sz="1500" b="1" dirty="0">
              <a:latin typeface="Calibri" panose="020F0502020204030204" pitchFamily="34" charset="0"/>
              <a:cs typeface="Calibri" panose="020F0502020204030204" pitchFamily="34" charset="0"/>
            </a:endParaRPr>
          </a:p>
        </p:txBody>
      </p:sp>
      <p:sp>
        <p:nvSpPr>
          <p:cNvPr id="5" name="Cloud 4"/>
          <p:cNvSpPr/>
          <p:nvPr/>
        </p:nvSpPr>
        <p:spPr>
          <a:xfrm>
            <a:off x="2078781" y="3284984"/>
            <a:ext cx="4337648" cy="2957724"/>
          </a:xfrm>
          <a:prstGeom prst="clou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500" dirty="0">
                <a:latin typeface="Calibri" panose="020F0502020204030204" pitchFamily="34" charset="0"/>
                <a:cs typeface="Calibri" panose="020F0502020204030204" pitchFamily="34" charset="0"/>
              </a:rPr>
              <a:t>I am really happy with James Walker.  This is due to the ease of product ordering and the professionalism of the staff. </a:t>
            </a:r>
            <a:r>
              <a:rPr lang="en-GB" sz="1500" b="1" dirty="0">
                <a:latin typeface="Calibri" panose="020F0502020204030204" pitchFamily="34" charset="0"/>
                <a:cs typeface="Calibri" panose="020F0502020204030204" pitchFamily="34" charset="0"/>
              </a:rPr>
              <a:t>Elaine </a:t>
            </a:r>
            <a:r>
              <a:rPr lang="en-GB" sz="1500" b="1" dirty="0" err="1" smtClean="0">
                <a:latin typeface="Calibri" panose="020F0502020204030204" pitchFamily="34" charset="0"/>
                <a:cs typeface="Calibri" panose="020F0502020204030204" pitchFamily="34" charset="0"/>
              </a:rPr>
              <a:t>Redfern</a:t>
            </a:r>
            <a:r>
              <a:rPr lang="en-GB" sz="1500" b="1" dirty="0">
                <a:latin typeface="Calibri" panose="020F0502020204030204" pitchFamily="34" charset="0"/>
                <a:cs typeface="Calibri" panose="020F0502020204030204" pitchFamily="34" charset="0"/>
              </a:rPr>
              <a:t>, Siemens plc</a:t>
            </a:r>
          </a:p>
        </p:txBody>
      </p:sp>
      <p:sp>
        <p:nvSpPr>
          <p:cNvPr id="4" name="Cloud 3"/>
          <p:cNvSpPr/>
          <p:nvPr/>
        </p:nvSpPr>
        <p:spPr>
          <a:xfrm>
            <a:off x="5334354" y="1240131"/>
            <a:ext cx="3672408" cy="2088232"/>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500" dirty="0">
                <a:latin typeface="Calibri" panose="020F0502020204030204" pitchFamily="34" charset="0"/>
                <a:cs typeface="Calibri" panose="020F0502020204030204" pitchFamily="34" charset="0"/>
              </a:rPr>
              <a:t>Very friendly and very professional. </a:t>
            </a:r>
            <a:endParaRPr lang="en-GB" sz="1500" dirty="0" smtClean="0">
              <a:latin typeface="Calibri" panose="020F0502020204030204" pitchFamily="34" charset="0"/>
              <a:cs typeface="Calibri" panose="020F0502020204030204" pitchFamily="34" charset="0"/>
            </a:endParaRPr>
          </a:p>
          <a:p>
            <a:pPr algn="ctr"/>
            <a:r>
              <a:rPr lang="en-GB" sz="1500" b="1" dirty="0" err="1" smtClean="0">
                <a:latin typeface="Calibri" panose="020F0502020204030204" pitchFamily="34" charset="0"/>
                <a:cs typeface="Calibri" panose="020F0502020204030204" pitchFamily="34" charset="0"/>
              </a:rPr>
              <a:t>Stéphane</a:t>
            </a:r>
            <a:r>
              <a:rPr lang="en-GB" sz="1500" b="1" dirty="0" smtClean="0">
                <a:latin typeface="Calibri" panose="020F0502020204030204" pitchFamily="34" charset="0"/>
                <a:cs typeface="Calibri" panose="020F0502020204030204" pitchFamily="34" charset="0"/>
              </a:rPr>
              <a:t> </a:t>
            </a:r>
            <a:r>
              <a:rPr lang="en-GB" sz="1500" b="1" dirty="0" err="1" smtClean="0">
                <a:latin typeface="Calibri" panose="020F0502020204030204" pitchFamily="34" charset="0"/>
                <a:cs typeface="Calibri" panose="020F0502020204030204" pitchFamily="34" charset="0"/>
              </a:rPr>
              <a:t>Bertoli</a:t>
            </a:r>
            <a:r>
              <a:rPr lang="en-GB" sz="1500" b="1" dirty="0">
                <a:latin typeface="Calibri" panose="020F0502020204030204" pitchFamily="34" charset="0"/>
                <a:cs typeface="Calibri" panose="020F0502020204030204" pitchFamily="34" charset="0"/>
              </a:rPr>
              <a:t>, </a:t>
            </a:r>
            <a:r>
              <a:rPr lang="en-GB" sz="1500" b="1" dirty="0" err="1">
                <a:latin typeface="Calibri" panose="020F0502020204030204" pitchFamily="34" charset="0"/>
                <a:cs typeface="Calibri" panose="020F0502020204030204" pitchFamily="34" charset="0"/>
              </a:rPr>
              <a:t>ArcelorMittal</a:t>
            </a:r>
            <a:r>
              <a:rPr lang="en-GB" sz="1500" b="1" dirty="0">
                <a:latin typeface="Calibri" panose="020F0502020204030204" pitchFamily="34" charset="0"/>
                <a:cs typeface="Calibri" panose="020F0502020204030204" pitchFamily="34" charset="0"/>
              </a:rPr>
              <a:t> </a:t>
            </a:r>
            <a:r>
              <a:rPr lang="en-GB" sz="1500" b="1" dirty="0" err="1">
                <a:latin typeface="Calibri" panose="020F0502020204030204" pitchFamily="34" charset="0"/>
                <a:cs typeface="Calibri" panose="020F0502020204030204" pitchFamily="34" charset="0"/>
              </a:rPr>
              <a:t>Fos-sur-Mer</a:t>
            </a:r>
            <a:endParaRPr lang="en-GB" sz="15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05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p:cNvGraphicFramePr>
            <a:graphicFrameLocks noGrp="1"/>
          </p:cNvGraphicFramePr>
          <p:nvPr>
            <p:ph idx="1"/>
          </p:nvPr>
        </p:nvGraphicFramePr>
        <p:xfrm>
          <a:off x="251520" y="1124744"/>
          <a:ext cx="8666162" cy="516651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0"/>
          </p:nvPr>
        </p:nvSpPr>
        <p:spPr/>
        <p:txBody>
          <a:bodyPr/>
          <a:lstStyle/>
          <a:p>
            <a:pPr lvl="0"/>
            <a:r>
              <a:rPr lang="en-GB" sz="1000" dirty="0" smtClean="0">
                <a:solidFill>
                  <a:schemeClr val="tx2"/>
                </a:solidFill>
              </a:rPr>
              <a:t>Sorted in </a:t>
            </a:r>
            <a:r>
              <a:rPr lang="en-GB" sz="1000" b="1" dirty="0" smtClean="0">
                <a:solidFill>
                  <a:schemeClr val="tx2"/>
                </a:solidFill>
              </a:rPr>
              <a:t>importance order.</a:t>
            </a:r>
            <a:endParaRPr lang="en-GB" sz="1000" i="1" dirty="0" smtClean="0">
              <a:solidFill>
                <a:schemeClr val="tx2"/>
              </a:solidFill>
            </a:endParaRPr>
          </a:p>
        </p:txBody>
      </p:sp>
      <p:sp>
        <p:nvSpPr>
          <p:cNvPr id="2" name="Title 1"/>
          <p:cNvSpPr>
            <a:spLocks noGrp="1"/>
          </p:cNvSpPr>
          <p:nvPr>
            <p:ph type="title"/>
          </p:nvPr>
        </p:nvSpPr>
        <p:spPr/>
        <p:txBody>
          <a:bodyPr/>
          <a:lstStyle/>
          <a:p>
            <a:r>
              <a:rPr lang="en-GB" dirty="0" smtClean="0"/>
              <a:t>Staff have a strong impact on overall satisfaction</a:t>
            </a:r>
            <a:endParaRPr lang="en-GB" dirty="0"/>
          </a:p>
        </p:txBody>
      </p:sp>
      <p:sp>
        <p:nvSpPr>
          <p:cNvPr id="9" name="TextBox 8"/>
          <p:cNvSpPr txBox="1"/>
          <p:nvPr/>
        </p:nvSpPr>
        <p:spPr>
          <a:xfrm>
            <a:off x="0" y="6309320"/>
            <a:ext cx="8460432"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 if less than 75% of customers scored the satisfaction requirement</a:t>
            </a:r>
            <a:endParaRPr lang="en-GB" sz="1000" dirty="0">
              <a:solidFill>
                <a:schemeClr val="bg1">
                  <a:lumMod val="50000"/>
                </a:schemeClr>
              </a:solidFill>
              <a:latin typeface="Century Gothic" pitchFamily="34" charset="0"/>
            </a:endParaRPr>
          </a:p>
        </p:txBody>
      </p:sp>
      <p:cxnSp>
        <p:nvCxnSpPr>
          <p:cNvPr id="10" name="Straight Connector 9"/>
          <p:cNvCxnSpPr/>
          <p:nvPr/>
        </p:nvCxnSpPr>
        <p:spPr>
          <a:xfrm>
            <a:off x="6804248" y="1593312"/>
            <a:ext cx="0" cy="460800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199784" y="1844824"/>
            <a:ext cx="1692696" cy="953453"/>
          </a:xfrm>
          <a:prstGeom prst="flowChartAlternateProcess">
            <a:avLst/>
          </a:prstGeom>
          <a:ln>
            <a:solidFill>
              <a:srgbClr val="002060"/>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1000" dirty="0" smtClean="0">
                <a:solidFill>
                  <a:srgbClr val="7030A0"/>
                </a:solidFill>
                <a:latin typeface="Century Gothic" pitchFamily="34" charset="0"/>
              </a:rPr>
              <a:t>The closer to 1.00, the stronger the link between performance and overall satisfaction. </a:t>
            </a:r>
            <a:endParaRPr lang="en-GB" sz="1000" dirty="0">
              <a:solidFill>
                <a:srgbClr val="7030A0"/>
              </a:solidFill>
              <a:latin typeface="Century Gothic"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wipe(left)">
                                      <p:cBhvr>
                                        <p:cTn id="7" dur="500"/>
                                        <p:tgtEl>
                                          <p:spTgt spid="5">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wipe(left)">
                                      <p:cBhvr>
                                        <p:cTn id="12" dur="500"/>
                                        <p:tgtEl>
                                          <p:spTgt spid="5">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p:cNvGraphicFramePr>
            <a:graphicFrameLocks noGrp="1"/>
          </p:cNvGraphicFramePr>
          <p:nvPr>
            <p:ph idx="1"/>
          </p:nvPr>
        </p:nvGraphicFramePr>
        <p:xfrm>
          <a:off x="251520" y="1124744"/>
          <a:ext cx="8666162" cy="516651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0"/>
          </p:nvPr>
        </p:nvSpPr>
        <p:spPr/>
        <p:txBody>
          <a:bodyPr/>
          <a:lstStyle/>
          <a:p>
            <a:pPr lvl="0"/>
            <a:r>
              <a:rPr lang="en-GB" sz="1000" dirty="0" smtClean="0">
                <a:solidFill>
                  <a:schemeClr val="tx2"/>
                </a:solidFill>
              </a:rPr>
              <a:t>Sorted in </a:t>
            </a:r>
            <a:r>
              <a:rPr lang="en-GB" sz="1000" b="1" dirty="0" smtClean="0">
                <a:solidFill>
                  <a:schemeClr val="tx2"/>
                </a:solidFill>
              </a:rPr>
              <a:t>importance order.</a:t>
            </a:r>
            <a:endParaRPr lang="en-GB" sz="1000" i="1" dirty="0" smtClean="0">
              <a:solidFill>
                <a:schemeClr val="tx2"/>
              </a:solidFill>
            </a:endParaRPr>
          </a:p>
        </p:txBody>
      </p:sp>
      <p:sp>
        <p:nvSpPr>
          <p:cNvPr id="2" name="Title 1"/>
          <p:cNvSpPr>
            <a:spLocks noGrp="1"/>
          </p:cNvSpPr>
          <p:nvPr>
            <p:ph type="title"/>
          </p:nvPr>
        </p:nvSpPr>
        <p:spPr/>
        <p:txBody>
          <a:bodyPr/>
          <a:lstStyle/>
          <a:p>
            <a:r>
              <a:rPr lang="en-GB" dirty="0" smtClean="0"/>
              <a:t>Staff have a strong impact on overall satisfaction</a:t>
            </a:r>
            <a:endParaRPr lang="en-GB" dirty="0"/>
          </a:p>
        </p:txBody>
      </p:sp>
      <p:sp>
        <p:nvSpPr>
          <p:cNvPr id="9" name="TextBox 8"/>
          <p:cNvSpPr txBox="1"/>
          <p:nvPr/>
        </p:nvSpPr>
        <p:spPr>
          <a:xfrm>
            <a:off x="0" y="6309320"/>
            <a:ext cx="8460432"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 if less than 75% of customers scored the satisfaction requirement</a:t>
            </a:r>
            <a:endParaRPr lang="en-GB" sz="1000" dirty="0">
              <a:solidFill>
                <a:schemeClr val="bg1">
                  <a:lumMod val="50000"/>
                </a:schemeClr>
              </a:solidFill>
              <a:latin typeface="Century Gothic" pitchFamily="34" charset="0"/>
            </a:endParaRPr>
          </a:p>
        </p:txBody>
      </p:sp>
      <p:cxnSp>
        <p:nvCxnSpPr>
          <p:cNvPr id="10" name="Straight Connector 9"/>
          <p:cNvCxnSpPr/>
          <p:nvPr/>
        </p:nvCxnSpPr>
        <p:spPr>
          <a:xfrm>
            <a:off x="6804248" y="1593312"/>
            <a:ext cx="0" cy="460800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199784" y="1844824"/>
            <a:ext cx="1692696" cy="953453"/>
          </a:xfrm>
          <a:prstGeom prst="flowChartAlternateProcess">
            <a:avLst/>
          </a:prstGeom>
          <a:ln>
            <a:solidFill>
              <a:srgbClr val="002060"/>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1000" dirty="0" smtClean="0">
                <a:solidFill>
                  <a:srgbClr val="7030A0"/>
                </a:solidFill>
                <a:latin typeface="Century Gothic" pitchFamily="34" charset="0"/>
              </a:rPr>
              <a:t>The closer to 1.00, the stronger the link between performance and overall satisfaction. </a:t>
            </a:r>
            <a:endParaRPr lang="en-GB" sz="1000" dirty="0">
              <a:solidFill>
                <a:srgbClr val="7030A0"/>
              </a:solidFill>
              <a:latin typeface="Century Gothic" pitchFamily="34" charset="0"/>
            </a:endParaRPr>
          </a:p>
        </p:txBody>
      </p:sp>
      <p:sp>
        <p:nvSpPr>
          <p:cNvPr id="12" name="TextBox 11"/>
          <p:cNvSpPr txBox="1"/>
          <p:nvPr/>
        </p:nvSpPr>
        <p:spPr>
          <a:xfrm>
            <a:off x="7164288" y="2924944"/>
            <a:ext cx="1692696" cy="612934"/>
          </a:xfrm>
          <a:prstGeom prst="flowChartAlternateProcess">
            <a:avLst/>
          </a:prstGeom>
          <a:ln>
            <a:solidFill>
              <a:schemeClr val="accent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1000" b="1" dirty="0" smtClean="0">
                <a:solidFill>
                  <a:schemeClr val="accent2"/>
                </a:solidFill>
                <a:latin typeface="Century Gothic" pitchFamily="34" charset="0"/>
              </a:rPr>
              <a:t>High impact:</a:t>
            </a:r>
          </a:p>
          <a:p>
            <a:pPr algn="ctr">
              <a:buFont typeface="Arial" pitchFamily="34" charset="0"/>
              <a:buChar char="•"/>
            </a:pPr>
            <a:r>
              <a:rPr lang="en-GB" sz="1000" dirty="0" smtClean="0">
                <a:solidFill>
                  <a:schemeClr val="accent2"/>
                </a:solidFill>
                <a:latin typeface="Century Gothic" pitchFamily="34" charset="0"/>
              </a:rPr>
              <a:t> Staff attributes</a:t>
            </a:r>
          </a:p>
          <a:p>
            <a:pPr algn="ctr">
              <a:buFont typeface="Arial" pitchFamily="34" charset="0"/>
              <a:buChar char="•"/>
            </a:pPr>
            <a:r>
              <a:rPr lang="en-GB" sz="1000" dirty="0" smtClean="0">
                <a:solidFill>
                  <a:schemeClr val="accent2"/>
                </a:solidFill>
                <a:latin typeface="Century Gothic" pitchFamily="34" charset="0"/>
              </a:rPr>
              <a:t> Soft skills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p:cNvGraphicFramePr>
            <a:graphicFrameLocks noGrp="1"/>
          </p:cNvGraphicFramePr>
          <p:nvPr>
            <p:ph idx="1"/>
          </p:nvPr>
        </p:nvGraphicFramePr>
        <p:xfrm>
          <a:off x="251520" y="1124744"/>
          <a:ext cx="8666162" cy="516651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0"/>
          </p:nvPr>
        </p:nvSpPr>
        <p:spPr/>
        <p:txBody>
          <a:bodyPr/>
          <a:lstStyle/>
          <a:p>
            <a:pPr lvl="0"/>
            <a:r>
              <a:rPr lang="en-GB" sz="1000" dirty="0" smtClean="0">
                <a:solidFill>
                  <a:schemeClr val="tx2"/>
                </a:solidFill>
              </a:rPr>
              <a:t>Sorted in </a:t>
            </a:r>
            <a:r>
              <a:rPr lang="en-GB" sz="1000" b="1" dirty="0" smtClean="0">
                <a:solidFill>
                  <a:schemeClr val="tx2"/>
                </a:solidFill>
              </a:rPr>
              <a:t>importance order.</a:t>
            </a:r>
            <a:endParaRPr lang="en-GB" sz="1000" i="1" dirty="0" smtClean="0">
              <a:solidFill>
                <a:schemeClr val="tx2"/>
              </a:solidFill>
            </a:endParaRPr>
          </a:p>
        </p:txBody>
      </p:sp>
      <p:sp>
        <p:nvSpPr>
          <p:cNvPr id="2" name="Title 1"/>
          <p:cNvSpPr>
            <a:spLocks noGrp="1"/>
          </p:cNvSpPr>
          <p:nvPr>
            <p:ph type="title"/>
          </p:nvPr>
        </p:nvSpPr>
        <p:spPr/>
        <p:txBody>
          <a:bodyPr/>
          <a:lstStyle/>
          <a:p>
            <a:r>
              <a:rPr lang="en-GB" dirty="0" smtClean="0"/>
              <a:t>Staff have a strong impact on overall satisfaction</a:t>
            </a:r>
            <a:endParaRPr lang="en-GB" dirty="0"/>
          </a:p>
        </p:txBody>
      </p:sp>
      <p:sp>
        <p:nvSpPr>
          <p:cNvPr id="9" name="TextBox 8"/>
          <p:cNvSpPr txBox="1"/>
          <p:nvPr/>
        </p:nvSpPr>
        <p:spPr>
          <a:xfrm>
            <a:off x="0" y="6309320"/>
            <a:ext cx="8460432"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 if less than 75% of customers scored the satisfaction requirement</a:t>
            </a:r>
            <a:endParaRPr lang="en-GB" sz="1000" dirty="0">
              <a:solidFill>
                <a:schemeClr val="bg1">
                  <a:lumMod val="50000"/>
                </a:schemeClr>
              </a:solidFill>
              <a:latin typeface="Century Gothic" pitchFamily="34" charset="0"/>
            </a:endParaRPr>
          </a:p>
        </p:txBody>
      </p:sp>
      <p:sp>
        <p:nvSpPr>
          <p:cNvPr id="11" name="TextBox 10"/>
          <p:cNvSpPr txBox="1"/>
          <p:nvPr/>
        </p:nvSpPr>
        <p:spPr>
          <a:xfrm>
            <a:off x="7199784" y="1844824"/>
            <a:ext cx="1692696" cy="953453"/>
          </a:xfrm>
          <a:prstGeom prst="flowChartAlternateProcess">
            <a:avLst/>
          </a:prstGeom>
          <a:ln>
            <a:solidFill>
              <a:srgbClr val="002060"/>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1000" dirty="0" smtClean="0">
                <a:solidFill>
                  <a:srgbClr val="7030A0"/>
                </a:solidFill>
                <a:latin typeface="Century Gothic" pitchFamily="34" charset="0"/>
              </a:rPr>
              <a:t>The closer to 1.00, the stronger the link between performance and overall satisfaction. </a:t>
            </a:r>
            <a:endParaRPr lang="en-GB" sz="1000" dirty="0">
              <a:solidFill>
                <a:srgbClr val="7030A0"/>
              </a:solidFill>
              <a:latin typeface="Century Gothic" pitchFamily="34" charset="0"/>
            </a:endParaRPr>
          </a:p>
        </p:txBody>
      </p:sp>
      <p:sp>
        <p:nvSpPr>
          <p:cNvPr id="8" name="TextBox 7"/>
          <p:cNvSpPr txBox="1"/>
          <p:nvPr/>
        </p:nvSpPr>
        <p:spPr>
          <a:xfrm>
            <a:off x="7164288" y="2924944"/>
            <a:ext cx="1692696" cy="612934"/>
          </a:xfrm>
          <a:prstGeom prst="flowChartAlternateProcess">
            <a:avLst/>
          </a:prstGeom>
          <a:ln>
            <a:solidFill>
              <a:schemeClr val="accent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1000" b="1" dirty="0" smtClean="0">
                <a:solidFill>
                  <a:schemeClr val="accent2"/>
                </a:solidFill>
                <a:latin typeface="Century Gothic" pitchFamily="34" charset="0"/>
              </a:rPr>
              <a:t>High impact:</a:t>
            </a:r>
          </a:p>
          <a:p>
            <a:pPr algn="ctr">
              <a:buFont typeface="Arial" pitchFamily="34" charset="0"/>
              <a:buChar char="•"/>
            </a:pPr>
            <a:r>
              <a:rPr lang="en-GB" sz="1000" dirty="0" smtClean="0">
                <a:solidFill>
                  <a:schemeClr val="accent2"/>
                </a:solidFill>
                <a:latin typeface="Century Gothic" pitchFamily="34" charset="0"/>
              </a:rPr>
              <a:t> Staff attributes</a:t>
            </a:r>
          </a:p>
          <a:p>
            <a:pPr algn="ctr">
              <a:buFont typeface="Arial" pitchFamily="34" charset="0"/>
              <a:buChar char="•"/>
            </a:pPr>
            <a:r>
              <a:rPr lang="en-GB" sz="1000" dirty="0" smtClean="0">
                <a:solidFill>
                  <a:schemeClr val="accent2"/>
                </a:solidFill>
                <a:latin typeface="Century Gothic" pitchFamily="34" charset="0"/>
              </a:rPr>
              <a:t> Soft skills</a:t>
            </a:r>
          </a:p>
        </p:txBody>
      </p:sp>
      <p:sp>
        <p:nvSpPr>
          <p:cNvPr id="12" name="TextBox 11"/>
          <p:cNvSpPr txBox="1"/>
          <p:nvPr/>
        </p:nvSpPr>
        <p:spPr>
          <a:xfrm>
            <a:off x="7164288" y="3680162"/>
            <a:ext cx="1692696" cy="783193"/>
          </a:xfrm>
          <a:prstGeom prst="flowChartAlternateProcess">
            <a:avLst/>
          </a:prstGeom>
          <a:ln>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GB" sz="1000" b="1" dirty="0" smtClean="0">
                <a:solidFill>
                  <a:srgbClr val="C00000"/>
                </a:solidFill>
                <a:latin typeface="Century Gothic" pitchFamily="34" charset="0"/>
              </a:rPr>
              <a:t>Low impact:</a:t>
            </a:r>
          </a:p>
          <a:p>
            <a:pPr algn="ctr">
              <a:buFont typeface="Arial" pitchFamily="34" charset="0"/>
              <a:buChar char="•"/>
            </a:pPr>
            <a:r>
              <a:rPr lang="en-GB" sz="1000" dirty="0" smtClean="0">
                <a:solidFill>
                  <a:srgbClr val="C00000"/>
                </a:solidFill>
                <a:latin typeface="Century Gothic" pitchFamily="34" charset="0"/>
              </a:rPr>
              <a:t>  Quality Assurance Regimes</a:t>
            </a:r>
          </a:p>
          <a:p>
            <a:pPr algn="ctr">
              <a:buFont typeface="Arial" pitchFamily="34" charset="0"/>
              <a:buChar char="•"/>
            </a:pPr>
            <a:r>
              <a:rPr lang="en-GB" sz="1000" dirty="0" smtClean="0">
                <a:solidFill>
                  <a:srgbClr val="C00000"/>
                </a:solidFill>
                <a:latin typeface="Century Gothic" pitchFamily="34" charset="0"/>
              </a:rPr>
              <a:t> Product attributes</a:t>
            </a:r>
          </a:p>
        </p:txBody>
      </p:sp>
      <p:cxnSp>
        <p:nvCxnSpPr>
          <p:cNvPr id="13" name="Straight Connector 12"/>
          <p:cNvCxnSpPr/>
          <p:nvPr/>
        </p:nvCxnSpPr>
        <p:spPr>
          <a:xfrm>
            <a:off x="6804248" y="1593312"/>
            <a:ext cx="0" cy="460800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835696" y="2492896"/>
            <a:ext cx="2016224" cy="288032"/>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ight Arrow 15"/>
          <p:cNvSpPr/>
          <p:nvPr/>
        </p:nvSpPr>
        <p:spPr>
          <a:xfrm rot="1682746">
            <a:off x="764098" y="2280932"/>
            <a:ext cx="1008112" cy="288032"/>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800" dirty="0" smtClean="0"/>
              <a:t>Satisfaction Drivers </a:t>
            </a:r>
            <a:r>
              <a:rPr lang="en-GB" sz="2000" dirty="0" smtClean="0"/>
              <a:t>(importance &amp; impact)</a:t>
            </a:r>
            <a:endParaRPr lang="en-GB" dirty="0"/>
          </a:p>
        </p:txBody>
      </p:sp>
      <p:sp>
        <p:nvSpPr>
          <p:cNvPr id="6" name="Text Placeholder 13"/>
          <p:cNvSpPr>
            <a:spLocks noGrp="1"/>
          </p:cNvSpPr>
          <p:nvPr>
            <p:ph type="body" sz="quarter" idx="10"/>
          </p:nvPr>
        </p:nvSpPr>
        <p:spPr/>
        <p:txBody>
          <a:bodyPr/>
          <a:lstStyle/>
          <a:p>
            <a:pPr>
              <a:lnSpc>
                <a:spcPct val="100000"/>
              </a:lnSpc>
              <a:spcBef>
                <a:spcPts val="0"/>
              </a:spcBef>
              <a:buClrTx/>
              <a:defRPr/>
            </a:pPr>
            <a:r>
              <a:rPr lang="en-GB" sz="1000" dirty="0" smtClean="0">
                <a:solidFill>
                  <a:schemeClr val="tx2"/>
                </a:solidFill>
              </a:rPr>
              <a:t>By combining the importance and impact scores into one matrix, it is possible to define four broad categories of customer requirements.</a:t>
            </a:r>
          </a:p>
        </p:txBody>
      </p:sp>
      <p:graphicFrame>
        <p:nvGraphicFramePr>
          <p:cNvPr id="7" name="Content Placeholder 6"/>
          <p:cNvGraphicFramePr>
            <a:graphicFrameLocks noGrp="1"/>
          </p:cNvGraphicFramePr>
          <p:nvPr>
            <p:ph idx="1"/>
          </p:nvPr>
        </p:nvGraphicFramePr>
        <p:xfrm>
          <a:off x="227013" y="1196975"/>
          <a:ext cx="8666162" cy="511175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763688" y="1916832"/>
            <a:ext cx="3168352" cy="1872208"/>
          </a:xfrm>
          <a:prstGeom prst="rect">
            <a:avLst/>
          </a:prstGeom>
          <a:no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8" name="Rectangle 7"/>
          <p:cNvSpPr/>
          <p:nvPr/>
        </p:nvSpPr>
        <p:spPr>
          <a:xfrm>
            <a:off x="1115616" y="1700808"/>
            <a:ext cx="1800200" cy="9361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smtClean="0"/>
              <a:t>Customer give  James Walker </a:t>
            </a:r>
            <a:r>
              <a:rPr lang="en-GB" sz="1200" b="1" dirty="0" smtClean="0"/>
              <a:t>no </a:t>
            </a:r>
            <a:r>
              <a:rPr lang="en-GB" sz="1200" dirty="0" smtClean="0"/>
              <a:t>credit for being good at ‘givens’</a:t>
            </a:r>
            <a:endParaRPr lang="en-GB" sz="1200" dirty="0"/>
          </a:p>
        </p:txBody>
      </p:sp>
      <p:sp>
        <p:nvSpPr>
          <p:cNvPr id="9" name="Rectangle 8"/>
          <p:cNvSpPr/>
          <p:nvPr/>
        </p:nvSpPr>
        <p:spPr>
          <a:xfrm>
            <a:off x="5220072" y="1916832"/>
            <a:ext cx="3312368" cy="1800200"/>
          </a:xfrm>
          <a:prstGeom prst="rect">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0" name="Rectangle 9"/>
          <p:cNvSpPr/>
          <p:nvPr/>
        </p:nvSpPr>
        <p:spPr>
          <a:xfrm>
            <a:off x="6516216" y="1484784"/>
            <a:ext cx="2448272" cy="648072"/>
          </a:xfrm>
          <a:prstGeom prst="rect">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200" dirty="0" smtClean="0">
                <a:solidFill>
                  <a:schemeClr val="tx1"/>
                </a:solidFill>
              </a:rPr>
              <a:t>You will more credit for being good at the ‘drivers’.</a:t>
            </a:r>
            <a:endParaRPr lang="en-GB" sz="1200" dirty="0">
              <a:solidFill>
                <a:schemeClr val="tx1"/>
              </a:solidFill>
            </a:endParaRPr>
          </a:p>
        </p:txBody>
      </p:sp>
      <p:sp>
        <p:nvSpPr>
          <p:cNvPr id="11" name="Rectangle 10"/>
          <p:cNvSpPr/>
          <p:nvPr/>
        </p:nvSpPr>
        <p:spPr>
          <a:xfrm>
            <a:off x="5076056" y="3573016"/>
            <a:ext cx="3240360" cy="1944216"/>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2" name="Rectangle 11"/>
          <p:cNvSpPr/>
          <p:nvPr/>
        </p:nvSpPr>
        <p:spPr>
          <a:xfrm>
            <a:off x="1691680" y="3789040"/>
            <a:ext cx="3384376" cy="1728192"/>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4"/>
          <p:cNvGraphicFramePr>
            <a:graphicFrameLocks noGrp="1"/>
          </p:cNvGraphicFramePr>
          <p:nvPr>
            <p:ph idx="1"/>
            <p:extLst>
              <p:ext uri="{D42A27DB-BD31-4B8C-83A1-F6EECF244321}">
                <p14:modId xmlns:p14="http://schemas.microsoft.com/office/powerpoint/2010/main" val="2490892098"/>
              </p:ext>
            </p:extLst>
          </p:nvPr>
        </p:nvGraphicFramePr>
        <p:xfrm>
          <a:off x="179512" y="1556792"/>
          <a:ext cx="6553076" cy="47525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5"/>
          <p:cNvGraphicFramePr>
            <a:graphicFrameLocks noGrp="1"/>
          </p:cNvGraphicFramePr>
          <p:nvPr>
            <p:ph type="chart" sz="quarter" idx="11"/>
          </p:nvPr>
        </p:nvGraphicFramePr>
        <p:xfrm>
          <a:off x="6660232" y="1521304"/>
          <a:ext cx="2160587" cy="4680000"/>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 Placeholder 2"/>
          <p:cNvSpPr>
            <a:spLocks noGrp="1"/>
          </p:cNvSpPr>
          <p:nvPr>
            <p:ph type="body" sz="quarter" idx="10"/>
          </p:nvPr>
        </p:nvSpPr>
        <p:spPr>
          <a:xfrm>
            <a:off x="227280" y="1196752"/>
            <a:ext cx="8665200" cy="360040"/>
          </a:xfrm>
        </p:spPr>
        <p:txBody>
          <a:bodyPr/>
          <a:lstStyle/>
          <a:p>
            <a:pPr lvl="0"/>
            <a:r>
              <a:rPr lang="en-GB" sz="1000" dirty="0" smtClean="0">
                <a:solidFill>
                  <a:schemeClr val="tx2"/>
                </a:solidFill>
              </a:rPr>
              <a:t>How satisfied or dissatisfied are you with the following: </a:t>
            </a:r>
            <a:r>
              <a:rPr lang="en-GB" sz="1000" i="1" dirty="0" smtClean="0">
                <a:solidFill>
                  <a:schemeClr val="tx2"/>
                </a:solidFill>
              </a:rPr>
              <a:t>(1=completely dissatisfied,10=completely satisfied)</a:t>
            </a:r>
          </a:p>
          <a:p>
            <a:pPr lvl="0"/>
            <a:r>
              <a:rPr lang="en-GB" sz="1000" dirty="0" smtClean="0">
                <a:solidFill>
                  <a:schemeClr val="tx2"/>
                </a:solidFill>
              </a:rPr>
              <a:t>Sorted in </a:t>
            </a:r>
            <a:r>
              <a:rPr lang="en-GB" sz="1000" b="1" dirty="0" smtClean="0">
                <a:solidFill>
                  <a:schemeClr val="tx2"/>
                </a:solidFill>
              </a:rPr>
              <a:t>importance order.</a:t>
            </a:r>
            <a:endParaRPr lang="en-GB" sz="1000" i="1" dirty="0" smtClean="0">
              <a:solidFill>
                <a:schemeClr val="tx2"/>
              </a:solidFill>
            </a:endParaRPr>
          </a:p>
        </p:txBody>
      </p:sp>
      <p:grpSp>
        <p:nvGrpSpPr>
          <p:cNvPr id="18" name="Group 17"/>
          <p:cNvGrpSpPr/>
          <p:nvPr/>
        </p:nvGrpSpPr>
        <p:grpSpPr>
          <a:xfrm>
            <a:off x="6732240" y="1305280"/>
            <a:ext cx="2160000" cy="349702"/>
            <a:chOff x="6804595" y="980728"/>
            <a:chExt cx="1944216" cy="349702"/>
          </a:xfrm>
        </p:grpSpPr>
        <p:sp>
          <p:nvSpPr>
            <p:cNvPr id="19" name="TextBox 18"/>
            <p:cNvSpPr txBox="1"/>
            <p:nvPr/>
          </p:nvSpPr>
          <p:spPr>
            <a:xfrm>
              <a:off x="6804595" y="980728"/>
              <a:ext cx="1944216" cy="349702"/>
            </a:xfrm>
            <a:prstGeom prst="rect">
              <a:avLst/>
            </a:prstGeom>
            <a:noFill/>
          </p:spPr>
          <p:txBody>
            <a:bodyPr wrap="square" lIns="36000" tIns="36000" rIns="36000" bIns="36000" rtlCol="0">
              <a:spAutoFit/>
            </a:bodyPr>
            <a:lstStyle/>
            <a:p>
              <a:pPr algn="ctr"/>
              <a:r>
                <a:rPr lang="en-GB" sz="900" b="1" dirty="0" smtClean="0">
                  <a:solidFill>
                    <a:schemeClr val="accent1"/>
                  </a:solidFill>
                  <a:latin typeface="Century Gothic" pitchFamily="34" charset="0"/>
                </a:rPr>
                <a:t>Less satisfied</a:t>
              </a:r>
              <a:r>
                <a:rPr lang="en-GB" sz="900" dirty="0" smtClean="0">
                  <a:latin typeface="Century Gothic" pitchFamily="34" charset="0"/>
                </a:rPr>
                <a:t>/</a:t>
              </a:r>
              <a:r>
                <a:rPr lang="en-GB" sz="900" b="1" dirty="0" smtClean="0">
                  <a:solidFill>
                    <a:srgbClr val="00B050"/>
                  </a:solidFill>
                  <a:latin typeface="Century Gothic" pitchFamily="34" charset="0"/>
                </a:rPr>
                <a:t>more satisfied</a:t>
              </a:r>
            </a:p>
            <a:p>
              <a:pPr algn="ctr"/>
              <a:r>
                <a:rPr lang="en-GB" sz="900" dirty="0" smtClean="0">
                  <a:latin typeface="Century Gothic" pitchFamily="34" charset="0"/>
                </a:rPr>
                <a:t>than</a:t>
              </a:r>
              <a:r>
                <a:rPr lang="en-GB" sz="900" b="1" dirty="0" smtClean="0">
                  <a:latin typeface="Century Gothic" pitchFamily="34" charset="0"/>
                </a:rPr>
                <a:t> </a:t>
              </a:r>
              <a:r>
                <a:rPr lang="en-GB" sz="900" dirty="0" smtClean="0">
                  <a:latin typeface="Century Gothic" pitchFamily="34" charset="0"/>
                </a:rPr>
                <a:t>2015</a:t>
              </a:r>
              <a:endParaRPr lang="en-GB" sz="900" dirty="0">
                <a:latin typeface="Century Gothic" pitchFamily="34" charset="0"/>
              </a:endParaRPr>
            </a:p>
          </p:txBody>
        </p:sp>
        <p:cxnSp>
          <p:nvCxnSpPr>
            <p:cNvPr id="20" name="Straight Arrow Connector 19"/>
            <p:cNvCxnSpPr/>
            <p:nvPr/>
          </p:nvCxnSpPr>
          <p:spPr>
            <a:xfrm>
              <a:off x="7063853" y="1304248"/>
              <a:ext cx="1458162" cy="0"/>
            </a:xfrm>
            <a:prstGeom prst="straightConnector1">
              <a:avLst/>
            </a:prstGeom>
            <a:ln w="25400">
              <a:gradFill>
                <a:gsLst>
                  <a:gs pos="49000">
                    <a:schemeClr val="accent1"/>
                  </a:gs>
                  <a:gs pos="50000">
                    <a:srgbClr val="00B050"/>
                  </a:gs>
                </a:gsLst>
                <a:lin ang="0" scaled="0"/>
              </a:gra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0" y="6309320"/>
            <a:ext cx="9612560"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 if less than 75% of customers scored the satisfaction requirement. Last year’s PFI’s are highlighted in </a:t>
            </a:r>
            <a:r>
              <a:rPr lang="en-GB" sz="1000" b="1" dirty="0" smtClean="0">
                <a:solidFill>
                  <a:schemeClr val="accent6"/>
                </a:solidFill>
                <a:latin typeface="Century Gothic" pitchFamily="34" charset="0"/>
              </a:rPr>
              <a:t>orange</a:t>
            </a:r>
            <a:r>
              <a:rPr lang="en-GB" sz="1000" dirty="0" smtClean="0">
                <a:solidFill>
                  <a:schemeClr val="bg1">
                    <a:lumMod val="50000"/>
                  </a:schemeClr>
                </a:solidFill>
                <a:latin typeface="Century Gothic" pitchFamily="34" charset="0"/>
              </a:rPr>
              <a:t>.</a:t>
            </a:r>
            <a:endParaRPr lang="en-GB" sz="1000" dirty="0">
              <a:solidFill>
                <a:schemeClr val="bg1">
                  <a:lumMod val="50000"/>
                </a:schemeClr>
              </a:solidFill>
              <a:latin typeface="Century Gothic" pitchFamily="34" charset="0"/>
            </a:endParaRPr>
          </a:p>
        </p:txBody>
      </p:sp>
      <p:sp>
        <p:nvSpPr>
          <p:cNvPr id="14" name="TextBox 13"/>
          <p:cNvSpPr txBox="1"/>
          <p:nvPr/>
        </p:nvSpPr>
        <p:spPr>
          <a:xfrm>
            <a:off x="6876256" y="5661248"/>
            <a:ext cx="1872208"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New requirement this time</a:t>
            </a:r>
            <a:endParaRPr lang="en-GB" sz="1000" dirty="0">
              <a:solidFill>
                <a:schemeClr val="bg1">
                  <a:lumMod val="50000"/>
                </a:schemeClr>
              </a:solidFill>
              <a:latin typeface="Century Gothic" pitchFamily="34" charset="0"/>
            </a:endParaRPr>
          </a:p>
        </p:txBody>
      </p:sp>
      <p:sp>
        <p:nvSpPr>
          <p:cNvPr id="16" name="Title 1"/>
          <p:cNvSpPr>
            <a:spLocks noGrp="1"/>
          </p:cNvSpPr>
          <p:nvPr>
            <p:ph type="title"/>
          </p:nvPr>
        </p:nvSpPr>
        <p:spPr>
          <a:xfrm>
            <a:off x="1187624" y="225816"/>
            <a:ext cx="7704856" cy="898928"/>
          </a:xfrm>
        </p:spPr>
        <p:txBody>
          <a:bodyPr>
            <a:noAutofit/>
          </a:bodyPr>
          <a:lstStyle/>
          <a:p>
            <a:r>
              <a:rPr lang="en-GB" dirty="0" smtClean="0"/>
              <a:t>The range of satisfaction scores is wide</a:t>
            </a:r>
            <a:endParaRPr lang="en-GB" dirty="0"/>
          </a:p>
        </p:txBody>
      </p:sp>
      <p:sp>
        <p:nvSpPr>
          <p:cNvPr id="15" name="Right Arrow 14"/>
          <p:cNvSpPr/>
          <p:nvPr/>
        </p:nvSpPr>
        <p:spPr>
          <a:xfrm>
            <a:off x="587052" y="2769053"/>
            <a:ext cx="100811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Connector 20"/>
          <p:cNvCxnSpPr/>
          <p:nvPr/>
        </p:nvCxnSpPr>
        <p:spPr>
          <a:xfrm>
            <a:off x="4572000" y="2901194"/>
            <a:ext cx="2448272" cy="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pic>
        <p:nvPicPr>
          <p:cNvPr id="1026" name="Picture 2" descr="C:\Users\rachela\Pictures\Danger.png"/>
          <p:cNvPicPr>
            <a:picLocks noChangeAspect="1" noChangeArrowheads="1"/>
          </p:cNvPicPr>
          <p:nvPr/>
        </p:nvPicPr>
        <p:blipFill>
          <a:blip r:embed="rId5" cstate="print"/>
          <a:srcRect/>
          <a:stretch>
            <a:fillRect/>
          </a:stretch>
        </p:blipFill>
        <p:spPr bwMode="auto">
          <a:xfrm>
            <a:off x="6012160" y="2492896"/>
            <a:ext cx="792088" cy="698477"/>
          </a:xfrm>
          <a:prstGeom prst="rect">
            <a:avLst/>
          </a:prstGeom>
          <a:noFill/>
        </p:spPr>
      </p:pic>
    </p:spTree>
    <p:extLst>
      <p:ext uri="{BB962C8B-B14F-4D97-AF65-F5344CB8AC3E}">
        <p14:creationId xmlns:p14="http://schemas.microsoft.com/office/powerpoint/2010/main" val="9281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wipe(left)">
                                      <p:cBhvr>
                                        <p:cTn id="7" dur="500"/>
                                        <p:tgtEl>
                                          <p:spTgt spid="11">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graphicEl>
                                              <a:chart seriesIdx="0" categoryIdx="-4" bldStep="series"/>
                                            </p:graphicEl>
                                          </p:spTgt>
                                        </p:tgtEl>
                                        <p:attrNameLst>
                                          <p:attrName>style.visibility</p:attrName>
                                        </p:attrNameLst>
                                      </p:cBhvr>
                                      <p:to>
                                        <p:strVal val="visible"/>
                                      </p:to>
                                    </p:set>
                                    <p:animEffect transition="in" filter="wipe(left)">
                                      <p:cBhvr>
                                        <p:cTn id="12" dur="500"/>
                                        <p:tgtEl>
                                          <p:spTgt spid="11">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graphicEl>
                                              <a:chart seriesIdx="-3" categoryIdx="-3" bldStep="gridLegend"/>
                                            </p:graphicEl>
                                          </p:spTgt>
                                        </p:tgtEl>
                                        <p:attrNameLst>
                                          <p:attrName>style.visibility</p:attrName>
                                        </p:attrNameLst>
                                      </p:cBhvr>
                                      <p:to>
                                        <p:strVal val="visible"/>
                                      </p:to>
                                    </p:set>
                                    <p:animEffect transition="in" filter="wipe(left)">
                                      <p:cBhvr>
                                        <p:cTn id="17" dur="500"/>
                                        <p:tgtEl>
                                          <p:spTgt spid="8">
                                            <p:graphicEl>
                                              <a:chart seriesIdx="-3" categoryIdx="-3" bldStep="gridLegen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graphicEl>
                                              <a:chart seriesIdx="0" categoryIdx="-4" bldStep="series"/>
                                            </p:graphicEl>
                                          </p:spTgt>
                                        </p:tgtEl>
                                        <p:attrNameLst>
                                          <p:attrName>style.visibility</p:attrName>
                                        </p:attrNameLst>
                                      </p:cBhvr>
                                      <p:to>
                                        <p:strVal val="visible"/>
                                      </p:to>
                                    </p:set>
                                    <p:animEffect transition="in" filter="wipe(left)">
                                      <p:cBhvr>
                                        <p:cTn id="22" dur="500"/>
                                        <p:tgtEl>
                                          <p:spTgt spid="8">
                                            <p:graphicEl>
                                              <a:chart seriesIdx="0" categoryIdx="-4" bldStep="series"/>
                                            </p:graphic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par>
                                <p:cTn id="26" presetID="1"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Chart bld="series"/>
        </p:bldSub>
      </p:bldGraphic>
      <p:bldGraphic spid="8" grpId="0">
        <p:bldSub>
          <a:bldChart bld="series"/>
        </p:bldSub>
      </p:bldGraphic>
      <p:bldP spid="14" grpId="0"/>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3"/>
          <p:cNvGraphicFramePr>
            <a:graphicFrameLocks noGrp="1"/>
          </p:cNvGraphicFramePr>
          <p:nvPr>
            <p:ph idx="1"/>
            <p:extLst>
              <p:ext uri="{D42A27DB-BD31-4B8C-83A1-F6EECF244321}">
                <p14:modId xmlns:p14="http://schemas.microsoft.com/office/powerpoint/2010/main" val="440463692"/>
              </p:ext>
            </p:extLst>
          </p:nvPr>
        </p:nvGraphicFramePr>
        <p:xfrm>
          <a:off x="227013" y="1413446"/>
          <a:ext cx="6505575" cy="48238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ontent Placeholder 5"/>
          <p:cNvGraphicFramePr>
            <a:graphicFrameLocks noGrp="1"/>
          </p:cNvGraphicFramePr>
          <p:nvPr>
            <p:ph type="chart" sz="quarter" idx="11"/>
          </p:nvPr>
        </p:nvGraphicFramePr>
        <p:xfrm>
          <a:off x="6588224" y="1412776"/>
          <a:ext cx="2304603" cy="4788000"/>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 Placeholder 3"/>
          <p:cNvSpPr>
            <a:spLocks noGrp="1"/>
          </p:cNvSpPr>
          <p:nvPr>
            <p:ph type="body" sz="quarter" idx="10"/>
          </p:nvPr>
        </p:nvSpPr>
        <p:spPr>
          <a:xfrm>
            <a:off x="179512" y="1340768"/>
            <a:ext cx="8665200" cy="215330"/>
          </a:xfrm>
        </p:spPr>
        <p:txBody>
          <a:bodyPr/>
          <a:lstStyle/>
          <a:p>
            <a:pPr lvl="0"/>
            <a:r>
              <a:rPr lang="en-GB" sz="1000" dirty="0">
                <a:solidFill>
                  <a:schemeClr val="bg1">
                    <a:lumMod val="50000"/>
                  </a:schemeClr>
                </a:solidFill>
              </a:rPr>
              <a:t>Percent of customers scoring 1 to </a:t>
            </a:r>
            <a:r>
              <a:rPr lang="en-GB" sz="1000" dirty="0" smtClean="0">
                <a:solidFill>
                  <a:schemeClr val="bg1">
                    <a:lumMod val="50000"/>
                  </a:schemeClr>
                </a:solidFill>
              </a:rPr>
              <a:t>6 for </a:t>
            </a:r>
            <a:r>
              <a:rPr lang="en-GB" sz="1000" dirty="0">
                <a:solidFill>
                  <a:schemeClr val="bg1">
                    <a:lumMod val="50000"/>
                  </a:schemeClr>
                </a:solidFill>
              </a:rPr>
              <a:t>satisfaction. </a:t>
            </a:r>
            <a:endParaRPr lang="en-GB" sz="1000" dirty="0" smtClean="0">
              <a:solidFill>
                <a:schemeClr val="bg1">
                  <a:lumMod val="50000"/>
                </a:schemeClr>
              </a:solidFill>
            </a:endParaRPr>
          </a:p>
          <a:p>
            <a:pPr lvl="0"/>
            <a:r>
              <a:rPr lang="en-GB" sz="1000" dirty="0" smtClean="0">
                <a:solidFill>
                  <a:schemeClr val="bg1">
                    <a:lumMod val="50000"/>
                  </a:schemeClr>
                </a:solidFill>
              </a:rPr>
              <a:t>Sorted </a:t>
            </a:r>
            <a:r>
              <a:rPr lang="en-GB" sz="1000" dirty="0">
                <a:solidFill>
                  <a:schemeClr val="bg1">
                    <a:lumMod val="50000"/>
                  </a:schemeClr>
                </a:solidFill>
              </a:rPr>
              <a:t>in </a:t>
            </a:r>
            <a:r>
              <a:rPr lang="en-GB" sz="1000" b="1" dirty="0" smtClean="0">
                <a:solidFill>
                  <a:schemeClr val="bg1">
                    <a:lumMod val="50000"/>
                  </a:schemeClr>
                </a:solidFill>
              </a:rPr>
              <a:t>dissatisfaction </a:t>
            </a:r>
            <a:r>
              <a:rPr lang="en-GB" sz="1000" b="1" dirty="0">
                <a:solidFill>
                  <a:schemeClr val="bg1">
                    <a:lumMod val="50000"/>
                  </a:schemeClr>
                </a:solidFill>
              </a:rPr>
              <a:t>order.</a:t>
            </a:r>
            <a:endParaRPr lang="en-GB" sz="1000" dirty="0">
              <a:solidFill>
                <a:schemeClr val="bg1">
                  <a:lumMod val="50000"/>
                </a:schemeClr>
              </a:solidFill>
            </a:endParaRPr>
          </a:p>
        </p:txBody>
      </p:sp>
      <p:sp>
        <p:nvSpPr>
          <p:cNvPr id="2" name="Title 1"/>
          <p:cNvSpPr>
            <a:spLocks noGrp="1"/>
          </p:cNvSpPr>
          <p:nvPr>
            <p:ph type="title"/>
          </p:nvPr>
        </p:nvSpPr>
        <p:spPr/>
        <p:txBody>
          <a:bodyPr/>
          <a:lstStyle/>
          <a:p>
            <a:r>
              <a:rPr lang="en-GB" dirty="0" smtClean="0"/>
              <a:t>Problem handling is cause of dissatisfaction</a:t>
            </a:r>
            <a:endParaRPr lang="en-GB" dirty="0"/>
          </a:p>
        </p:txBody>
      </p:sp>
      <p:grpSp>
        <p:nvGrpSpPr>
          <p:cNvPr id="3" name="Group 22"/>
          <p:cNvGrpSpPr/>
          <p:nvPr/>
        </p:nvGrpSpPr>
        <p:grpSpPr>
          <a:xfrm>
            <a:off x="6732240" y="1207090"/>
            <a:ext cx="2016224" cy="349702"/>
            <a:chOff x="6732240" y="1207090"/>
            <a:chExt cx="2016224" cy="349702"/>
          </a:xfrm>
        </p:grpSpPr>
        <p:sp>
          <p:nvSpPr>
            <p:cNvPr id="20" name="TextBox 19"/>
            <p:cNvSpPr txBox="1"/>
            <p:nvPr/>
          </p:nvSpPr>
          <p:spPr>
            <a:xfrm>
              <a:off x="6804248" y="1207090"/>
              <a:ext cx="1944216" cy="349702"/>
            </a:xfrm>
            <a:prstGeom prst="rect">
              <a:avLst/>
            </a:prstGeom>
            <a:noFill/>
          </p:spPr>
          <p:txBody>
            <a:bodyPr wrap="square" lIns="36000" tIns="36000" rIns="36000" bIns="36000" rtlCol="0">
              <a:spAutoFit/>
            </a:bodyPr>
            <a:lstStyle/>
            <a:p>
              <a:pPr algn="ctr"/>
              <a:r>
                <a:rPr lang="en-GB" sz="900" b="1" dirty="0" smtClean="0">
                  <a:solidFill>
                    <a:srgbClr val="00B050"/>
                  </a:solidFill>
                  <a:latin typeface="Century Gothic" pitchFamily="34" charset="0"/>
                </a:rPr>
                <a:t>Less dissatisfied</a:t>
              </a:r>
              <a:r>
                <a:rPr lang="en-GB" sz="900" dirty="0" smtClean="0">
                  <a:latin typeface="Century Gothic" pitchFamily="34" charset="0"/>
                </a:rPr>
                <a:t>/</a:t>
              </a:r>
              <a:r>
                <a:rPr lang="en-GB" sz="900" b="1" dirty="0" smtClean="0">
                  <a:solidFill>
                    <a:schemeClr val="accent1"/>
                  </a:solidFill>
                  <a:latin typeface="Century Gothic" pitchFamily="34" charset="0"/>
                </a:rPr>
                <a:t>more dissatisfied </a:t>
              </a:r>
            </a:p>
            <a:p>
              <a:pPr algn="ctr"/>
              <a:r>
                <a:rPr lang="en-GB" sz="900" dirty="0" smtClean="0">
                  <a:latin typeface="Century Gothic" pitchFamily="34" charset="0"/>
                </a:rPr>
                <a:t>than</a:t>
              </a:r>
              <a:r>
                <a:rPr lang="en-GB" sz="900" b="1" dirty="0" smtClean="0">
                  <a:latin typeface="Century Gothic" pitchFamily="34" charset="0"/>
                </a:rPr>
                <a:t> </a:t>
              </a:r>
              <a:r>
                <a:rPr lang="en-GB" sz="900" dirty="0" smtClean="0">
                  <a:latin typeface="Century Gothic" pitchFamily="34" charset="0"/>
                </a:rPr>
                <a:t>2015</a:t>
              </a:r>
              <a:endParaRPr lang="en-GB" sz="900" dirty="0">
                <a:latin typeface="Century Gothic" pitchFamily="34" charset="0"/>
              </a:endParaRPr>
            </a:p>
          </p:txBody>
        </p:sp>
        <p:cxnSp>
          <p:nvCxnSpPr>
            <p:cNvPr id="21" name="Straight Arrow Connector 20"/>
            <p:cNvCxnSpPr/>
            <p:nvPr/>
          </p:nvCxnSpPr>
          <p:spPr>
            <a:xfrm>
              <a:off x="6732240" y="1556792"/>
              <a:ext cx="1944216" cy="0"/>
            </a:xfrm>
            <a:prstGeom prst="straightConnector1">
              <a:avLst/>
            </a:prstGeom>
            <a:ln w="25400">
              <a:gradFill>
                <a:gsLst>
                  <a:gs pos="38000">
                    <a:srgbClr val="C00000"/>
                  </a:gs>
                  <a:gs pos="37000">
                    <a:srgbClr val="00B050"/>
                  </a:gs>
                </a:gsLst>
                <a:lin ang="0" scaled="0"/>
              </a:gra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0" y="6309320"/>
            <a:ext cx="9612560"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 if less than 75% of customers scored the satisfaction requirement. </a:t>
            </a:r>
            <a:endParaRPr lang="en-GB" sz="1000" dirty="0">
              <a:solidFill>
                <a:schemeClr val="bg1">
                  <a:lumMod val="50000"/>
                </a:schemeClr>
              </a:solidFill>
              <a:latin typeface="Century Gothic" pitchFamily="34" charset="0"/>
            </a:endParaRPr>
          </a:p>
        </p:txBody>
      </p:sp>
      <p:sp>
        <p:nvSpPr>
          <p:cNvPr id="14" name="TextBox 13"/>
          <p:cNvSpPr txBox="1"/>
          <p:nvPr/>
        </p:nvSpPr>
        <p:spPr>
          <a:xfrm>
            <a:off x="6804248" y="2852936"/>
            <a:ext cx="1872208"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New requirement this time</a:t>
            </a:r>
            <a:endParaRPr lang="en-GB" sz="1000" dirty="0">
              <a:solidFill>
                <a:schemeClr val="bg1">
                  <a:lumMod val="50000"/>
                </a:schemeClr>
              </a:solidFill>
              <a:latin typeface="Century Gothic" pitchFamily="34" charset="0"/>
            </a:endParaRPr>
          </a:p>
        </p:txBody>
      </p:sp>
      <p:sp>
        <p:nvSpPr>
          <p:cNvPr id="12" name="Down Arrow 11"/>
          <p:cNvSpPr/>
          <p:nvPr/>
        </p:nvSpPr>
        <p:spPr>
          <a:xfrm rot="7889966">
            <a:off x="6077064" y="2074204"/>
            <a:ext cx="360040"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004048" y="2780928"/>
            <a:ext cx="1440160" cy="18722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smtClean="0"/>
              <a:t>More than one third of customers who experienced a problem are unhappy with the way it was handed. </a:t>
            </a:r>
            <a:endParaRPr lang="en-GB" sz="1200" dirty="0"/>
          </a:p>
        </p:txBody>
      </p:sp>
    </p:spTree>
    <p:extLst>
      <p:ext uri="{BB962C8B-B14F-4D97-AF65-F5344CB8AC3E}">
        <p14:creationId xmlns:p14="http://schemas.microsoft.com/office/powerpoint/2010/main" val="382662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
                                            <p:graphicEl>
                                              <a:chart seriesIdx="-3" categoryIdx="-3" bldStep="gridLegend"/>
                                            </p:graphicEl>
                                          </p:spTgt>
                                        </p:tgtEl>
                                        <p:attrNameLst>
                                          <p:attrName>style.visibility</p:attrName>
                                        </p:attrNameLst>
                                      </p:cBhvr>
                                      <p:to>
                                        <p:strVal val="visible"/>
                                      </p:to>
                                    </p:set>
                                    <p:animEffect transition="in" filter="wipe(left)">
                                      <p:cBhvr>
                                        <p:cTn id="7" dur="500"/>
                                        <p:tgtEl>
                                          <p:spTgt spid="17">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graphicEl>
                                              <a:chart seriesIdx="0" categoryIdx="-4" bldStep="series"/>
                                            </p:graphicEl>
                                          </p:spTgt>
                                        </p:tgtEl>
                                        <p:attrNameLst>
                                          <p:attrName>style.visibility</p:attrName>
                                        </p:attrNameLst>
                                      </p:cBhvr>
                                      <p:to>
                                        <p:strVal val="visible"/>
                                      </p:to>
                                    </p:set>
                                    <p:animEffect transition="in" filter="wipe(left)">
                                      <p:cBhvr>
                                        <p:cTn id="12" dur="500"/>
                                        <p:tgtEl>
                                          <p:spTgt spid="17">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
                                            <p:graphicEl>
                                              <a:chart seriesIdx="1" categoryIdx="-4" bldStep="series"/>
                                            </p:graphicEl>
                                          </p:spTgt>
                                        </p:tgtEl>
                                        <p:attrNameLst>
                                          <p:attrName>style.visibility</p:attrName>
                                        </p:attrNameLst>
                                      </p:cBhvr>
                                      <p:to>
                                        <p:strVal val="visible"/>
                                      </p:to>
                                    </p:set>
                                    <p:animEffect transition="in" filter="wipe(left)">
                                      <p:cBhvr>
                                        <p:cTn id="17" dur="500"/>
                                        <p:tgtEl>
                                          <p:spTgt spid="17">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
                                            <p:graphicEl>
                                              <a:chart seriesIdx="2" categoryIdx="-4" bldStep="series"/>
                                            </p:graphicEl>
                                          </p:spTgt>
                                        </p:tgtEl>
                                        <p:attrNameLst>
                                          <p:attrName>style.visibility</p:attrName>
                                        </p:attrNameLst>
                                      </p:cBhvr>
                                      <p:to>
                                        <p:strVal val="visible"/>
                                      </p:to>
                                    </p:set>
                                    <p:animEffect transition="in" filter="wipe(left)">
                                      <p:cBhvr>
                                        <p:cTn id="22" dur="500"/>
                                        <p:tgtEl>
                                          <p:spTgt spid="17">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
                                            <p:graphicEl>
                                              <a:chart seriesIdx="3" categoryIdx="-4" bldStep="series"/>
                                            </p:graphicEl>
                                          </p:spTgt>
                                        </p:tgtEl>
                                        <p:attrNameLst>
                                          <p:attrName>style.visibility</p:attrName>
                                        </p:attrNameLst>
                                      </p:cBhvr>
                                      <p:to>
                                        <p:strVal val="visible"/>
                                      </p:to>
                                    </p:set>
                                    <p:animEffect transition="in" filter="wipe(left)">
                                      <p:cBhvr>
                                        <p:cTn id="27" dur="500"/>
                                        <p:tgtEl>
                                          <p:spTgt spid="17">
                                            <p:graphicEl>
                                              <a:chart seriesIdx="3" categoryIdx="-4" bldStep="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
                                            <p:graphicEl>
                                              <a:chart seriesIdx="4" categoryIdx="-4" bldStep="series"/>
                                            </p:graphicEl>
                                          </p:spTgt>
                                        </p:tgtEl>
                                        <p:attrNameLst>
                                          <p:attrName>style.visibility</p:attrName>
                                        </p:attrNameLst>
                                      </p:cBhvr>
                                      <p:to>
                                        <p:strVal val="visible"/>
                                      </p:to>
                                    </p:set>
                                    <p:animEffect transition="in" filter="wipe(left)">
                                      <p:cBhvr>
                                        <p:cTn id="32" dur="500"/>
                                        <p:tgtEl>
                                          <p:spTgt spid="17">
                                            <p:graphicEl>
                                              <a:chart seriesIdx="4" categoryIdx="-4" bldStep="series"/>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7">
                                            <p:graphicEl>
                                              <a:chart seriesIdx="5" categoryIdx="-4" bldStep="series"/>
                                            </p:graphicEl>
                                          </p:spTgt>
                                        </p:tgtEl>
                                        <p:attrNameLst>
                                          <p:attrName>style.visibility</p:attrName>
                                        </p:attrNameLst>
                                      </p:cBhvr>
                                      <p:to>
                                        <p:strVal val="visible"/>
                                      </p:to>
                                    </p:set>
                                    <p:animEffect transition="in" filter="wipe(left)">
                                      <p:cBhvr>
                                        <p:cTn id="37" dur="500"/>
                                        <p:tgtEl>
                                          <p:spTgt spid="17">
                                            <p:graphicEl>
                                              <a:chart seriesIdx="5" categoryIdx="-4" bldStep="series"/>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
                                            <p:graphicEl>
                                              <a:chart seriesIdx="6" categoryIdx="-4" bldStep="series"/>
                                            </p:graphicEl>
                                          </p:spTgt>
                                        </p:tgtEl>
                                        <p:attrNameLst>
                                          <p:attrName>style.visibility</p:attrName>
                                        </p:attrNameLst>
                                      </p:cBhvr>
                                      <p:to>
                                        <p:strVal val="visible"/>
                                      </p:to>
                                    </p:set>
                                    <p:animEffect transition="in" filter="wipe(left)">
                                      <p:cBhvr>
                                        <p:cTn id="42" dur="500"/>
                                        <p:tgtEl>
                                          <p:spTgt spid="17">
                                            <p:graphicEl>
                                              <a:chart seriesIdx="6" categoryIdx="-4" bldStep="series"/>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7">
                                            <p:graphicEl>
                                              <a:chart seriesIdx="7" categoryIdx="-4" bldStep="series"/>
                                            </p:graphicEl>
                                          </p:spTgt>
                                        </p:tgtEl>
                                        <p:attrNameLst>
                                          <p:attrName>style.visibility</p:attrName>
                                        </p:attrNameLst>
                                      </p:cBhvr>
                                      <p:to>
                                        <p:strVal val="visible"/>
                                      </p:to>
                                    </p:set>
                                    <p:animEffect transition="in" filter="wipe(left)">
                                      <p:cBhvr>
                                        <p:cTn id="47" dur="500"/>
                                        <p:tgtEl>
                                          <p:spTgt spid="17">
                                            <p:graphicEl>
                                              <a:chart seriesIdx="7" categoryIdx="-4" bldStep="series"/>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7">
                                            <p:graphicEl>
                                              <a:chart seriesIdx="8" categoryIdx="-4" bldStep="series"/>
                                            </p:graphicEl>
                                          </p:spTgt>
                                        </p:tgtEl>
                                        <p:attrNameLst>
                                          <p:attrName>style.visibility</p:attrName>
                                        </p:attrNameLst>
                                      </p:cBhvr>
                                      <p:to>
                                        <p:strVal val="visible"/>
                                      </p:to>
                                    </p:set>
                                    <p:animEffect transition="in" filter="wipe(left)">
                                      <p:cBhvr>
                                        <p:cTn id="52" dur="500"/>
                                        <p:tgtEl>
                                          <p:spTgt spid="17">
                                            <p:graphicEl>
                                              <a:chart seriesIdx="8" categoryIdx="-4" bldStep="series"/>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7">
                                            <p:graphicEl>
                                              <a:chart seriesIdx="9" categoryIdx="-4" bldStep="series"/>
                                            </p:graphicEl>
                                          </p:spTgt>
                                        </p:tgtEl>
                                        <p:attrNameLst>
                                          <p:attrName>style.visibility</p:attrName>
                                        </p:attrNameLst>
                                      </p:cBhvr>
                                      <p:to>
                                        <p:strVal val="visible"/>
                                      </p:to>
                                    </p:set>
                                    <p:animEffect transition="in" filter="wipe(left)">
                                      <p:cBhvr>
                                        <p:cTn id="57" dur="500"/>
                                        <p:tgtEl>
                                          <p:spTgt spid="17">
                                            <p:graphicEl>
                                              <a:chart seriesIdx="9" categoryIdx="-4" bldStep="series"/>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8">
                                            <p:graphicEl>
                                              <a:chart seriesIdx="-3" categoryIdx="-3" bldStep="gridLegend"/>
                                            </p:graphicEl>
                                          </p:spTgt>
                                        </p:tgtEl>
                                        <p:attrNameLst>
                                          <p:attrName>style.visibility</p:attrName>
                                        </p:attrNameLst>
                                      </p:cBhvr>
                                      <p:to>
                                        <p:strVal val="visible"/>
                                      </p:to>
                                    </p:set>
                                    <p:animEffect transition="in" filter="wipe(left)">
                                      <p:cBhvr>
                                        <p:cTn id="62" dur="500"/>
                                        <p:tgtEl>
                                          <p:spTgt spid="18">
                                            <p:graphicEl>
                                              <a:chart seriesIdx="-3" categoryIdx="-3" bldStep="gridLegend"/>
                                            </p:graphic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8">
                                            <p:graphicEl>
                                              <a:chart seriesIdx="0" categoryIdx="-4" bldStep="series"/>
                                            </p:graphicEl>
                                          </p:spTgt>
                                        </p:tgtEl>
                                        <p:attrNameLst>
                                          <p:attrName>style.visibility</p:attrName>
                                        </p:attrNameLst>
                                      </p:cBhvr>
                                      <p:to>
                                        <p:strVal val="visible"/>
                                      </p:to>
                                    </p:set>
                                    <p:animEffect transition="in" filter="wipe(left)">
                                      <p:cBhvr>
                                        <p:cTn id="67" dur="500"/>
                                        <p:tgtEl>
                                          <p:spTgt spid="18">
                                            <p:graphicEl>
                                              <a:chart seriesIdx="0" categoryIdx="-4" bldStep="series"/>
                                            </p:graphicEl>
                                          </p:spTgt>
                                        </p:tgtEl>
                                      </p:cBhvr>
                                    </p:animEffect>
                                  </p:childTnLst>
                                </p:cTn>
                              </p:par>
                              <p:par>
                                <p:cTn id="68" presetID="1" presetClass="entr" presetSubtype="0" fill="hold" grpId="0" nodeType="withEffect">
                                  <p:stCondLst>
                                    <p:cond delay="0"/>
                                  </p:stCondLst>
                                  <p:childTnLst>
                                    <p:set>
                                      <p:cBhvr>
                                        <p:cTn id="69" dur="1" fill="hold">
                                          <p:stCondLst>
                                            <p:cond delay="0"/>
                                          </p:stCondLst>
                                        </p:cTn>
                                        <p:tgtEl>
                                          <p:spTgt spid="14"/>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3"/>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2"/>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p:bldSub>
          <a:bldChart bld="series"/>
        </p:bldSub>
      </p:bldGraphic>
      <p:bldGraphic spid="18" grpId="0">
        <p:bldSub>
          <a:bldChart bld="series"/>
        </p:bldSub>
      </p:bldGraphic>
      <p:bldP spid="14" grpId="0"/>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3"/>
          <p:cNvGraphicFramePr>
            <a:graphicFrameLocks noGrp="1"/>
          </p:cNvGraphicFramePr>
          <p:nvPr>
            <p:ph idx="1"/>
            <p:extLst>
              <p:ext uri="{D42A27DB-BD31-4B8C-83A1-F6EECF244321}">
                <p14:modId xmlns:p14="http://schemas.microsoft.com/office/powerpoint/2010/main" val="440463692"/>
              </p:ext>
            </p:extLst>
          </p:nvPr>
        </p:nvGraphicFramePr>
        <p:xfrm>
          <a:off x="227013" y="1413446"/>
          <a:ext cx="6505575" cy="48238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ontent Placeholder 5"/>
          <p:cNvGraphicFramePr>
            <a:graphicFrameLocks noGrp="1"/>
          </p:cNvGraphicFramePr>
          <p:nvPr>
            <p:ph type="chart" sz="quarter" idx="11"/>
          </p:nvPr>
        </p:nvGraphicFramePr>
        <p:xfrm>
          <a:off x="6300192" y="1412776"/>
          <a:ext cx="2592635" cy="4788000"/>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 Placeholder 3"/>
          <p:cNvSpPr>
            <a:spLocks noGrp="1"/>
          </p:cNvSpPr>
          <p:nvPr>
            <p:ph type="body" sz="quarter" idx="10"/>
          </p:nvPr>
        </p:nvSpPr>
        <p:spPr>
          <a:xfrm>
            <a:off x="179512" y="1340768"/>
            <a:ext cx="8665200" cy="215330"/>
          </a:xfrm>
        </p:spPr>
        <p:txBody>
          <a:bodyPr/>
          <a:lstStyle/>
          <a:p>
            <a:pPr lvl="0"/>
            <a:r>
              <a:rPr lang="en-GB" sz="1000" dirty="0">
                <a:solidFill>
                  <a:schemeClr val="bg1">
                    <a:lumMod val="50000"/>
                  </a:schemeClr>
                </a:solidFill>
              </a:rPr>
              <a:t>Percent of customers scoring </a:t>
            </a:r>
            <a:r>
              <a:rPr lang="en-GB" sz="1000" dirty="0" smtClean="0">
                <a:solidFill>
                  <a:schemeClr val="bg1">
                    <a:lumMod val="50000"/>
                  </a:schemeClr>
                </a:solidFill>
              </a:rPr>
              <a:t>9-10 for </a:t>
            </a:r>
            <a:r>
              <a:rPr lang="en-GB" sz="1000" dirty="0">
                <a:solidFill>
                  <a:schemeClr val="bg1">
                    <a:lumMod val="50000"/>
                  </a:schemeClr>
                </a:solidFill>
              </a:rPr>
              <a:t>satisfaction. </a:t>
            </a:r>
            <a:endParaRPr lang="en-GB" sz="1000" dirty="0" smtClean="0">
              <a:solidFill>
                <a:schemeClr val="bg1">
                  <a:lumMod val="50000"/>
                </a:schemeClr>
              </a:solidFill>
            </a:endParaRPr>
          </a:p>
          <a:p>
            <a:pPr lvl="0"/>
            <a:r>
              <a:rPr lang="en-GB" sz="1000" dirty="0" smtClean="0">
                <a:solidFill>
                  <a:schemeClr val="bg1">
                    <a:lumMod val="50000"/>
                  </a:schemeClr>
                </a:solidFill>
              </a:rPr>
              <a:t>Sorted </a:t>
            </a:r>
            <a:r>
              <a:rPr lang="en-GB" sz="1000" dirty="0">
                <a:solidFill>
                  <a:schemeClr val="bg1">
                    <a:lumMod val="50000"/>
                  </a:schemeClr>
                </a:solidFill>
              </a:rPr>
              <a:t>in </a:t>
            </a:r>
            <a:r>
              <a:rPr lang="en-GB" sz="1000" b="1" dirty="0" smtClean="0">
                <a:solidFill>
                  <a:schemeClr val="bg1">
                    <a:lumMod val="50000"/>
                  </a:schemeClr>
                </a:solidFill>
              </a:rPr>
              <a:t>satisfaction </a:t>
            </a:r>
            <a:r>
              <a:rPr lang="en-GB" sz="1000" b="1" dirty="0">
                <a:solidFill>
                  <a:schemeClr val="bg1">
                    <a:lumMod val="50000"/>
                  </a:schemeClr>
                </a:solidFill>
              </a:rPr>
              <a:t>order.</a:t>
            </a:r>
            <a:endParaRPr lang="en-GB" sz="1000" dirty="0">
              <a:solidFill>
                <a:schemeClr val="bg1">
                  <a:lumMod val="50000"/>
                </a:schemeClr>
              </a:solidFill>
            </a:endParaRPr>
          </a:p>
        </p:txBody>
      </p:sp>
      <p:sp>
        <p:nvSpPr>
          <p:cNvPr id="2" name="Title 1"/>
          <p:cNvSpPr>
            <a:spLocks noGrp="1"/>
          </p:cNvSpPr>
          <p:nvPr>
            <p:ph type="title"/>
          </p:nvPr>
        </p:nvSpPr>
        <p:spPr/>
        <p:txBody>
          <a:bodyPr/>
          <a:lstStyle/>
          <a:p>
            <a:r>
              <a:rPr lang="en-GB" dirty="0" smtClean="0"/>
              <a:t>All areas receive some scores of 9 and 10</a:t>
            </a:r>
            <a:endParaRPr lang="en-GB" dirty="0"/>
          </a:p>
        </p:txBody>
      </p:sp>
      <p:sp>
        <p:nvSpPr>
          <p:cNvPr id="11" name="TextBox 10"/>
          <p:cNvSpPr txBox="1"/>
          <p:nvPr/>
        </p:nvSpPr>
        <p:spPr>
          <a:xfrm>
            <a:off x="0" y="6309320"/>
            <a:ext cx="9612560"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Note: sample size is shown in () if less than 75% of customers scored the satisfaction requirement. </a:t>
            </a:r>
            <a:endParaRPr lang="en-GB" sz="1000" dirty="0">
              <a:solidFill>
                <a:schemeClr val="bg1">
                  <a:lumMod val="50000"/>
                </a:schemeClr>
              </a:solidFill>
              <a:latin typeface="Century Gothic" pitchFamily="34" charset="0"/>
            </a:endParaRPr>
          </a:p>
        </p:txBody>
      </p:sp>
      <p:sp>
        <p:nvSpPr>
          <p:cNvPr id="14" name="TextBox 13"/>
          <p:cNvSpPr txBox="1"/>
          <p:nvPr/>
        </p:nvSpPr>
        <p:spPr>
          <a:xfrm>
            <a:off x="6876256" y="3861048"/>
            <a:ext cx="1872208" cy="246221"/>
          </a:xfrm>
          <a:prstGeom prst="rect">
            <a:avLst/>
          </a:prstGeom>
          <a:noFill/>
        </p:spPr>
        <p:txBody>
          <a:bodyPr wrap="square" rtlCol="0">
            <a:spAutoFit/>
          </a:bodyPr>
          <a:lstStyle/>
          <a:p>
            <a:r>
              <a:rPr lang="en-GB" sz="1000" dirty="0" smtClean="0">
                <a:solidFill>
                  <a:schemeClr val="bg1">
                    <a:lumMod val="50000"/>
                  </a:schemeClr>
                </a:solidFill>
                <a:latin typeface="Century Gothic" pitchFamily="34" charset="0"/>
              </a:rPr>
              <a:t>New requirement this time</a:t>
            </a:r>
            <a:endParaRPr lang="en-GB" sz="1000" dirty="0">
              <a:solidFill>
                <a:schemeClr val="bg1">
                  <a:lumMod val="50000"/>
                </a:schemeClr>
              </a:solidFill>
              <a:latin typeface="Century Gothic" pitchFamily="34" charset="0"/>
            </a:endParaRPr>
          </a:p>
        </p:txBody>
      </p:sp>
      <p:sp>
        <p:nvSpPr>
          <p:cNvPr id="13" name="TextBox 12"/>
          <p:cNvSpPr txBox="1"/>
          <p:nvPr/>
        </p:nvSpPr>
        <p:spPr>
          <a:xfrm>
            <a:off x="6804248" y="1207090"/>
            <a:ext cx="1944216" cy="349702"/>
          </a:xfrm>
          <a:prstGeom prst="rect">
            <a:avLst/>
          </a:prstGeom>
          <a:noFill/>
        </p:spPr>
        <p:txBody>
          <a:bodyPr wrap="square" lIns="36000" tIns="36000" rIns="36000" bIns="36000" rtlCol="0">
            <a:spAutoFit/>
          </a:bodyPr>
          <a:lstStyle/>
          <a:p>
            <a:pPr algn="ctr"/>
            <a:r>
              <a:rPr lang="en-GB" sz="900" b="1" dirty="0" smtClean="0">
                <a:solidFill>
                  <a:schemeClr val="accent1"/>
                </a:solidFill>
                <a:latin typeface="Century Gothic" pitchFamily="34" charset="0"/>
              </a:rPr>
              <a:t>Less satisfied</a:t>
            </a:r>
            <a:r>
              <a:rPr lang="en-GB" sz="900" dirty="0" smtClean="0">
                <a:latin typeface="Century Gothic" pitchFamily="34" charset="0"/>
              </a:rPr>
              <a:t>/</a:t>
            </a:r>
            <a:r>
              <a:rPr lang="en-GB" sz="900" b="1" dirty="0" smtClean="0">
                <a:solidFill>
                  <a:srgbClr val="00B050"/>
                </a:solidFill>
                <a:latin typeface="Century Gothic" pitchFamily="34" charset="0"/>
              </a:rPr>
              <a:t>more satisfied </a:t>
            </a:r>
          </a:p>
          <a:p>
            <a:pPr algn="ctr"/>
            <a:r>
              <a:rPr lang="en-GB" sz="900" dirty="0" smtClean="0">
                <a:latin typeface="Century Gothic" pitchFamily="34" charset="0"/>
              </a:rPr>
              <a:t>than</a:t>
            </a:r>
            <a:r>
              <a:rPr lang="en-GB" sz="900" b="1" dirty="0" smtClean="0">
                <a:latin typeface="Century Gothic" pitchFamily="34" charset="0"/>
              </a:rPr>
              <a:t> </a:t>
            </a:r>
            <a:r>
              <a:rPr lang="en-GB" sz="900" dirty="0" smtClean="0">
                <a:latin typeface="Century Gothic" pitchFamily="34" charset="0"/>
              </a:rPr>
              <a:t>2015</a:t>
            </a:r>
            <a:endParaRPr lang="en-GB" sz="900" dirty="0">
              <a:latin typeface="Century Gothic" pitchFamily="34" charset="0"/>
            </a:endParaRPr>
          </a:p>
        </p:txBody>
      </p:sp>
      <p:cxnSp>
        <p:nvCxnSpPr>
          <p:cNvPr id="15" name="Straight Arrow Connector 14"/>
          <p:cNvCxnSpPr/>
          <p:nvPr/>
        </p:nvCxnSpPr>
        <p:spPr>
          <a:xfrm>
            <a:off x="6804248" y="1556792"/>
            <a:ext cx="1944216" cy="0"/>
          </a:xfrm>
          <a:prstGeom prst="straightConnector1">
            <a:avLst/>
          </a:prstGeom>
          <a:ln w="25400">
            <a:gradFill>
              <a:gsLst>
                <a:gs pos="64000">
                  <a:srgbClr val="C00000"/>
                </a:gs>
                <a:gs pos="65000">
                  <a:srgbClr val="00B050"/>
                </a:gs>
              </a:gsLst>
              <a:lin ang="0" scaled="0"/>
            </a:gra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662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
                                            <p:graphicEl>
                                              <a:chart seriesIdx="-3" categoryIdx="-3" bldStep="gridLegend"/>
                                            </p:graphicEl>
                                          </p:spTgt>
                                        </p:tgtEl>
                                        <p:attrNameLst>
                                          <p:attrName>style.visibility</p:attrName>
                                        </p:attrNameLst>
                                      </p:cBhvr>
                                      <p:to>
                                        <p:strVal val="visible"/>
                                      </p:to>
                                    </p:set>
                                    <p:animEffect transition="in" filter="wipe(left)">
                                      <p:cBhvr>
                                        <p:cTn id="7" dur="500"/>
                                        <p:tgtEl>
                                          <p:spTgt spid="17">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graphicEl>
                                              <a:chart seriesIdx="0" categoryIdx="-4" bldStep="series"/>
                                            </p:graphicEl>
                                          </p:spTgt>
                                        </p:tgtEl>
                                        <p:attrNameLst>
                                          <p:attrName>style.visibility</p:attrName>
                                        </p:attrNameLst>
                                      </p:cBhvr>
                                      <p:to>
                                        <p:strVal val="visible"/>
                                      </p:to>
                                    </p:set>
                                    <p:animEffect transition="in" filter="wipe(left)">
                                      <p:cBhvr>
                                        <p:cTn id="12" dur="500"/>
                                        <p:tgtEl>
                                          <p:spTgt spid="17">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
                                            <p:graphicEl>
                                              <a:chart seriesIdx="1" categoryIdx="-4" bldStep="series"/>
                                            </p:graphicEl>
                                          </p:spTgt>
                                        </p:tgtEl>
                                        <p:attrNameLst>
                                          <p:attrName>style.visibility</p:attrName>
                                        </p:attrNameLst>
                                      </p:cBhvr>
                                      <p:to>
                                        <p:strVal val="visible"/>
                                      </p:to>
                                    </p:set>
                                    <p:animEffect transition="in" filter="wipe(left)">
                                      <p:cBhvr>
                                        <p:cTn id="17" dur="500"/>
                                        <p:tgtEl>
                                          <p:spTgt spid="17">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
                                            <p:graphicEl>
                                              <a:chart seriesIdx="2" categoryIdx="-4" bldStep="series"/>
                                            </p:graphicEl>
                                          </p:spTgt>
                                        </p:tgtEl>
                                        <p:attrNameLst>
                                          <p:attrName>style.visibility</p:attrName>
                                        </p:attrNameLst>
                                      </p:cBhvr>
                                      <p:to>
                                        <p:strVal val="visible"/>
                                      </p:to>
                                    </p:set>
                                    <p:animEffect transition="in" filter="wipe(left)">
                                      <p:cBhvr>
                                        <p:cTn id="22" dur="500"/>
                                        <p:tgtEl>
                                          <p:spTgt spid="17">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
                                            <p:graphicEl>
                                              <a:chart seriesIdx="-3" categoryIdx="-3" bldStep="gridLegend"/>
                                            </p:graphicEl>
                                          </p:spTgt>
                                        </p:tgtEl>
                                        <p:attrNameLst>
                                          <p:attrName>style.visibility</p:attrName>
                                        </p:attrNameLst>
                                      </p:cBhvr>
                                      <p:to>
                                        <p:strVal val="visible"/>
                                      </p:to>
                                    </p:set>
                                    <p:animEffect transition="in" filter="wipe(left)">
                                      <p:cBhvr>
                                        <p:cTn id="27" dur="500"/>
                                        <p:tgtEl>
                                          <p:spTgt spid="18">
                                            <p:graphicEl>
                                              <a:chart seriesIdx="-3" categoryIdx="-3" bldStep="gridLegend"/>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
                                            <p:graphicEl>
                                              <a:chart seriesIdx="0" categoryIdx="-4" bldStep="series"/>
                                            </p:graphicEl>
                                          </p:spTgt>
                                        </p:tgtEl>
                                        <p:attrNameLst>
                                          <p:attrName>style.visibility</p:attrName>
                                        </p:attrNameLst>
                                      </p:cBhvr>
                                      <p:to>
                                        <p:strVal val="visible"/>
                                      </p:to>
                                    </p:set>
                                    <p:animEffect transition="in" filter="wipe(left)">
                                      <p:cBhvr>
                                        <p:cTn id="32" dur="500"/>
                                        <p:tgtEl>
                                          <p:spTgt spid="18">
                                            <p:graphicEl>
                                              <a:chart seriesIdx="0" categoryIdx="-4" bldStep="series"/>
                                            </p:graphicEl>
                                          </p:spTgt>
                                        </p:tgtEl>
                                      </p:cBhvr>
                                    </p:animEffect>
                                  </p:childTnLst>
                                </p:cTn>
                              </p:par>
                              <p:par>
                                <p:cTn id="33" presetID="1" presetClass="entr" presetSubtype="0" fill="hold" grpId="1"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uiExpand="1">
        <p:bldSub>
          <a:bldChart bld="series"/>
        </p:bldSub>
      </p:bldGraphic>
      <p:bldGraphic spid="18" grpId="0">
        <p:bldSub>
          <a:bldChart bld="series"/>
        </p:bldSub>
      </p:bldGraphic>
      <p:bldP spid="14" grpId="1"/>
      <p:bldP spid="13" grpId="1"/>
    </p:bldLst>
  </p:timing>
</p:sld>
</file>

<file path=ppt/theme/theme1.xml><?xml version="1.0" encoding="utf-8"?>
<a:theme xmlns:a="http://schemas.openxmlformats.org/drawingml/2006/main" name="TLF theme">
  <a:themeElements>
    <a:clrScheme name="Custom 2">
      <a:dk1>
        <a:srgbClr val="000000"/>
      </a:dk1>
      <a:lt1>
        <a:srgbClr val="FFFFFF"/>
      </a:lt1>
      <a:dk2>
        <a:srgbClr val="7F7F7F"/>
      </a:dk2>
      <a:lt2>
        <a:srgbClr val="1F497D"/>
      </a:lt2>
      <a:accent1>
        <a:srgbClr val="BF2F38"/>
      </a:accent1>
      <a:accent2>
        <a:srgbClr val="4F81BD"/>
      </a:accent2>
      <a:accent3>
        <a:srgbClr val="9BBB59"/>
      </a:accent3>
      <a:accent4>
        <a:srgbClr val="8064A2"/>
      </a:accent4>
      <a:accent5>
        <a:srgbClr val="4BACC6"/>
      </a:accent5>
      <a:accent6>
        <a:srgbClr val="F79646"/>
      </a:accent6>
      <a:hlink>
        <a:srgbClr val="4BACC6"/>
      </a:hlink>
      <a:folHlink>
        <a:srgbClr val="EEECE1"/>
      </a:folHlink>
    </a:clrScheme>
    <a:fontScheme name="Custom 1">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2">
          <a:schemeClr val="accent2">
            <a:shade val="50000"/>
          </a:schemeClr>
        </a:lnRef>
        <a:fillRef idx="1">
          <a:schemeClr val="accent2"/>
        </a:fillRef>
        <a:effectRef idx="0">
          <a:schemeClr val="accent2"/>
        </a:effectRef>
        <a:fontRef idx="minor">
          <a:schemeClr val="lt1"/>
        </a:fontRef>
      </a:style>
    </a:spDef>
  </a:objectDefaults>
  <a:extraClrSchemeLst/>
</a:theme>
</file>

<file path=ppt/theme/theme2.xml><?xml version="1.0" encoding="utf-8"?>
<a:theme xmlns:a="http://schemas.openxmlformats.org/drawingml/2006/main" name="TLF theme for commentary">
  <a:themeElements>
    <a:clrScheme name="Custom 2">
      <a:dk1>
        <a:srgbClr val="000000"/>
      </a:dk1>
      <a:lt1>
        <a:srgbClr val="FFFFFF"/>
      </a:lt1>
      <a:dk2>
        <a:srgbClr val="7F7F7F"/>
      </a:dk2>
      <a:lt2>
        <a:srgbClr val="1F497D"/>
      </a:lt2>
      <a:accent1>
        <a:srgbClr val="BF2F38"/>
      </a:accent1>
      <a:accent2>
        <a:srgbClr val="4F81BD"/>
      </a:accent2>
      <a:accent3>
        <a:srgbClr val="9BBB59"/>
      </a:accent3>
      <a:accent4>
        <a:srgbClr val="8064A2"/>
      </a:accent4>
      <a:accent5>
        <a:srgbClr val="4BACC6"/>
      </a:accent5>
      <a:accent6>
        <a:srgbClr val="F79646"/>
      </a:accent6>
      <a:hlink>
        <a:srgbClr val="4BACC6"/>
      </a:hlink>
      <a:folHlink>
        <a:srgbClr val="EEECE1"/>
      </a:folHlink>
    </a:clrScheme>
    <a:fontScheme name="Custom 1">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2">
          <a:schemeClr val="accent2">
            <a:shade val="50000"/>
          </a:schemeClr>
        </a:lnRef>
        <a:fillRef idx="1">
          <a:schemeClr val="accent2"/>
        </a:fillRef>
        <a:effectRef idx="0">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11886</TotalTime>
  <Words>3265</Words>
  <Application>Microsoft Office PowerPoint</Application>
  <PresentationFormat>On-screen Show (4:3)</PresentationFormat>
  <Paragraphs>343</Paragraphs>
  <Slides>27</Slides>
  <Notes>16</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TLF theme</vt:lpstr>
      <vt:lpstr>TLF theme for commentary</vt:lpstr>
      <vt:lpstr>PowerPoint Presentation</vt:lpstr>
      <vt:lpstr>What do customers state as being important? – James Walker Overall</vt:lpstr>
      <vt:lpstr>Staff have a strong impact on overall satisfaction</vt:lpstr>
      <vt:lpstr>Staff have a strong impact on overall satisfaction</vt:lpstr>
      <vt:lpstr>Staff have a strong impact on overall satisfaction</vt:lpstr>
      <vt:lpstr>Satisfaction Drivers (importance &amp; impact)</vt:lpstr>
      <vt:lpstr>The range of satisfaction scores is wide</vt:lpstr>
      <vt:lpstr>Problem handling is cause of dissatisfaction</vt:lpstr>
      <vt:lpstr>All areas receive some scores of 9 and 10</vt:lpstr>
      <vt:lpstr>Satisfaction Index League Table</vt:lpstr>
      <vt:lpstr>Satisfaction targets</vt:lpstr>
      <vt:lpstr>Satisfaction Index by Business</vt:lpstr>
      <vt:lpstr>Likelihood to re-purchase again from a clean sheet</vt:lpstr>
      <vt:lpstr>What drives likelihood to re-purchase?</vt:lpstr>
      <vt:lpstr>Problem handling</vt:lpstr>
      <vt:lpstr>Satisfaction with problem handling</vt:lpstr>
      <vt:lpstr>Problem handling – an opportunity and a threat</vt:lpstr>
      <vt:lpstr>Over the next 5 years, would you expect the level of business you have with [JW Business] to:</vt:lpstr>
      <vt:lpstr>Comparing satisfaction scores for an increase in business vs. a decline in business</vt:lpstr>
      <vt:lpstr>‘Doing Best What Matters Most’</vt:lpstr>
      <vt:lpstr>‘Doing Best What Matters Most’- JW &amp; Co</vt:lpstr>
      <vt:lpstr>2016 vs 2015 - JW &amp; Co</vt:lpstr>
      <vt:lpstr>Priorities for Improvement (PFIs) - SPS</vt:lpstr>
      <vt:lpstr>Priorities for Improvement (PFIs) - SPS</vt:lpstr>
      <vt:lpstr>Priorities for Improvement (PFIs) - JWC</vt:lpstr>
      <vt:lpstr>Customer Comments</vt:lpstr>
      <vt:lpstr>Customer Comments cont.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Customer Satisfaction Survey 2013</dc:title>
  <dc:creator>Francesca Ward;Claire Ruck</dc:creator>
  <cp:lastModifiedBy>Greville Ryan</cp:lastModifiedBy>
  <cp:revision>1553</cp:revision>
  <dcterms:created xsi:type="dcterms:W3CDTF">2014-03-27T10:11:34Z</dcterms:created>
  <dcterms:modified xsi:type="dcterms:W3CDTF">2016-08-04T07:21:23Z</dcterms:modified>
</cp:coreProperties>
</file>